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_rels/presentation.xml.rels" ContentType="application/vnd.openxmlformats-package.relationship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10.png" ContentType="image/png"/>
  <Override PartName="/ppt/media/image5.png" ContentType="image/png"/>
  <Override PartName="/ppt/media/image11.png" ContentType="image/png"/>
  <Override PartName="/ppt/media/image6.png" ContentType="image/png"/>
  <Override PartName="/ppt/media/image7.png" ContentType="image/png"/>
  <Override PartName="/ppt/media/image12.png" ContentType="image/png"/>
  <Override PartName="/ppt/media/image8.png" ContentType="image/png"/>
  <Override PartName="/ppt/media/image13.png" ContentType="image/png"/>
  <Override PartName="/ppt/media/image9.png" ContentType="image/png"/>
  <Override PartName="/ppt/media/image14.png" ContentType="image/png"/>
  <Override PartName="/ppt/media/image15.png" ContentType="image/png"/>
  <Override PartName="/ppt/media/image16.png" ContentType="image/png"/>
  <Override PartName="/ppt/media/image17.png" ContentType="image/png"/>
  <Override PartName="/ppt/media/image18.png" ContentType="image/png"/>
  <Override PartName="/ppt/media/image19.png" ContentType="image/png"/>
  <Override PartName="/ppt/media/image20.png" ContentType="image/png"/>
  <Override PartName="/ppt/media/image21.png" ContentType="image/png"/>
  <Override PartName="/ppt/media/image22.png" ContentType="image/png"/>
  <Override PartName="/ppt/media/image23.png" ContentType="image/png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</p:sldIdLst>
  <p:sldSz cx="7556500" cy="106934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4D367B8-CB6A-4508-8BBE-660FAE86E2A8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377640" y="2502000"/>
            <a:ext cx="3318120" cy="295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813A786-5C9E-4350-90C2-137C1775584E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120" cy="295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4ADF688-E985-4D44-9C99-8B0B279DAE6F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1618920" cy="295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/>
          </p:nvPr>
        </p:nvSpPr>
        <p:spPr>
          <a:xfrm>
            <a:off x="2077920" y="2502000"/>
            <a:ext cx="1618920" cy="295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2AF5398-7CFC-42A8-A557-248ED87FF835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A8BDD40-7FC2-4FF6-9CBE-37C3C6B32CD2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>
          <a:xfrm>
            <a:off x="377640" y="426600"/>
            <a:ext cx="6800040" cy="8274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49A767A-B2FC-4204-A1E6-6A7E6F9EB150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1618920" cy="14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/>
          </p:nvPr>
        </p:nvSpPr>
        <p:spPr>
          <a:xfrm>
            <a:off x="2077920" y="2502000"/>
            <a:ext cx="1618920" cy="295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/>
          </p:nvPr>
        </p:nvSpPr>
        <p:spPr>
          <a:xfrm>
            <a:off x="377640" y="4047120"/>
            <a:ext cx="1618920" cy="14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375C309-05F8-4C15-A2FD-DF3DEBD77744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1618920" cy="295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/>
          </p:nvPr>
        </p:nvSpPr>
        <p:spPr>
          <a:xfrm>
            <a:off x="2077920" y="2502000"/>
            <a:ext cx="1618920" cy="14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/>
          </p:nvPr>
        </p:nvSpPr>
        <p:spPr>
          <a:xfrm>
            <a:off x="2077920" y="4047120"/>
            <a:ext cx="1618920" cy="14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189C7C1-981C-46E6-91C2-AAD8220F317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1618920" cy="14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/>
          </p:nvPr>
        </p:nvSpPr>
        <p:spPr>
          <a:xfrm>
            <a:off x="2077920" y="2502000"/>
            <a:ext cx="1618920" cy="14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/>
          </p:nvPr>
        </p:nvSpPr>
        <p:spPr>
          <a:xfrm>
            <a:off x="377640" y="4047120"/>
            <a:ext cx="3318120" cy="14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2AD04A1-CBA1-4982-8CEB-794D44F0D67A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120" cy="14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/>
          </p:nvPr>
        </p:nvSpPr>
        <p:spPr>
          <a:xfrm>
            <a:off x="377640" y="4047120"/>
            <a:ext cx="3318120" cy="14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BD64441-CA24-4B1C-A861-605F1EC052B7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1618920" cy="14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2077920" y="2502000"/>
            <a:ext cx="1618920" cy="14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/>
          </p:nvPr>
        </p:nvSpPr>
        <p:spPr>
          <a:xfrm>
            <a:off x="377640" y="4047120"/>
            <a:ext cx="1618920" cy="14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/>
          </p:nvPr>
        </p:nvSpPr>
        <p:spPr>
          <a:xfrm>
            <a:off x="2077920" y="4047120"/>
            <a:ext cx="1618920" cy="14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7E8D3F13-F506-4045-9CAD-8FFB820F503F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1068120" cy="14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/>
          </p:nvPr>
        </p:nvSpPr>
        <p:spPr>
          <a:xfrm>
            <a:off x="1499400" y="2502000"/>
            <a:ext cx="1068120" cy="14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/>
          </p:nvPr>
        </p:nvSpPr>
        <p:spPr>
          <a:xfrm>
            <a:off x="2621520" y="2502000"/>
            <a:ext cx="1068120" cy="14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/>
          </p:nvPr>
        </p:nvSpPr>
        <p:spPr>
          <a:xfrm>
            <a:off x="377640" y="4047120"/>
            <a:ext cx="1068120" cy="14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7" name="PlaceHolder 6"/>
          <p:cNvSpPr>
            <a:spLocks noGrp="1"/>
          </p:cNvSpPr>
          <p:nvPr>
            <p:ph/>
          </p:nvPr>
        </p:nvSpPr>
        <p:spPr>
          <a:xfrm>
            <a:off x="1499400" y="4047120"/>
            <a:ext cx="1068120" cy="14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8" name="PlaceHolder 7"/>
          <p:cNvSpPr>
            <a:spLocks noGrp="1"/>
          </p:cNvSpPr>
          <p:nvPr>
            <p:ph/>
          </p:nvPr>
        </p:nvSpPr>
        <p:spPr>
          <a:xfrm>
            <a:off x="2621520" y="4047120"/>
            <a:ext cx="1068120" cy="141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08829B9-8805-4974-B505-17D55572494B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ftr" idx="1"/>
          </p:nvPr>
        </p:nvSpPr>
        <p:spPr>
          <a:xfrm>
            <a:off x="2571480" y="9945000"/>
            <a:ext cx="2418480" cy="53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sldNum" idx="2"/>
          </p:nvPr>
        </p:nvSpPr>
        <p:spPr>
          <a:xfrm>
            <a:off x="5445360" y="9945000"/>
            <a:ext cx="1737720" cy="53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pc="-1" strike="noStrike">
                <a:solidFill>
                  <a:schemeClr val="dk1">
                    <a:tint val="75000"/>
                  </a:schemeClr>
                </a:solidFill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5757F113-8B65-4601-A2AD-9DA30E0274E3}" type="slidenum">
              <a:rPr b="0" lang="ru-RU" sz="1400" spc="-1" strike="noStrike">
                <a:solidFill>
                  <a:schemeClr val="dk1">
                    <a:tint val="75000"/>
                  </a:schemeClr>
                </a:solidFill>
                <a:latin typeface="Times New Roman"/>
              </a:rPr>
              <a:t>&lt;номер&gt;</a:t>
            </a:fld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>
          <a:xfrm>
            <a:off x="378000" y="9945000"/>
            <a:ext cx="1737720" cy="53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image" Target="../media/image16.png"/><Relationship Id="rId17" Type="http://schemas.openxmlformats.org/officeDocument/2006/relationships/image" Target="../media/image17.png"/><Relationship Id="rId18" Type="http://schemas.openxmlformats.org/officeDocument/2006/relationships/image" Target="../media/image18.png"/><Relationship Id="rId19" Type="http://schemas.openxmlformats.org/officeDocument/2006/relationships/image" Target="../media/image19.png"/><Relationship Id="rId20" Type="http://schemas.openxmlformats.org/officeDocument/2006/relationships/image" Target="../media/image20.png"/><Relationship Id="rId21" Type="http://schemas.openxmlformats.org/officeDocument/2006/relationships/image" Target="../media/image21.png"/><Relationship Id="rId22" Type="http://schemas.openxmlformats.org/officeDocument/2006/relationships/image" Target="../media/image22.png"/><Relationship Id="rId23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image" Target="../media/image16.png"/><Relationship Id="rId17" Type="http://schemas.openxmlformats.org/officeDocument/2006/relationships/image" Target="../media/image17.png"/><Relationship Id="rId18" Type="http://schemas.openxmlformats.org/officeDocument/2006/relationships/image" Target="../media/image18.png"/><Relationship Id="rId19" Type="http://schemas.openxmlformats.org/officeDocument/2006/relationships/image" Target="../media/image19.png"/><Relationship Id="rId20" Type="http://schemas.openxmlformats.org/officeDocument/2006/relationships/image" Target="../media/image20.png"/><Relationship Id="rId21" Type="http://schemas.openxmlformats.org/officeDocument/2006/relationships/image" Target="../media/image23.png"/><Relationship Id="rId22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image" Target="../media/image16.png"/><Relationship Id="rId17" Type="http://schemas.openxmlformats.org/officeDocument/2006/relationships/image" Target="../media/image17.png"/><Relationship Id="rId18" Type="http://schemas.openxmlformats.org/officeDocument/2006/relationships/image" Target="../media/image18.png"/><Relationship Id="rId19" Type="http://schemas.openxmlformats.org/officeDocument/2006/relationships/image" Target="../media/image19.png"/><Relationship Id="rId20" Type="http://schemas.openxmlformats.org/officeDocument/2006/relationships/image" Target="../media/image20.png"/><Relationship Id="rId21" Type="http://schemas.openxmlformats.org/officeDocument/2006/relationships/image" Target="../media/image23.png"/><Relationship Id="rId22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image" Target="../media/image16.png"/><Relationship Id="rId17" Type="http://schemas.openxmlformats.org/officeDocument/2006/relationships/image" Target="../media/image17.png"/><Relationship Id="rId18" Type="http://schemas.openxmlformats.org/officeDocument/2006/relationships/image" Target="../media/image18.png"/><Relationship Id="rId19" Type="http://schemas.openxmlformats.org/officeDocument/2006/relationships/image" Target="../media/image19.png"/><Relationship Id="rId20" Type="http://schemas.openxmlformats.org/officeDocument/2006/relationships/image" Target="../media/image20.png"/><Relationship Id="rId21" Type="http://schemas.openxmlformats.org/officeDocument/2006/relationships/image" Target="../media/image23.png"/><Relationship Id="rId22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object 33" descr=""/>
          <p:cNvPicPr/>
          <p:nvPr/>
        </p:nvPicPr>
        <p:blipFill>
          <a:blip r:embed="rId1"/>
          <a:stretch/>
        </p:blipFill>
        <p:spPr>
          <a:xfrm>
            <a:off x="3731760" y="108000"/>
            <a:ext cx="3718440" cy="1656720"/>
          </a:xfrm>
          <a:prstGeom prst="rect">
            <a:avLst/>
          </a:prstGeom>
          <a:ln w="0">
            <a:noFill/>
          </a:ln>
        </p:spPr>
      </p:pic>
      <p:sp>
        <p:nvSpPr>
          <p:cNvPr id="40" name="object 35"/>
          <p:cNvSpPr/>
          <p:nvPr/>
        </p:nvSpPr>
        <p:spPr>
          <a:xfrm>
            <a:off x="111240" y="7000200"/>
            <a:ext cx="7344000" cy="3582000"/>
          </a:xfrm>
          <a:custGeom>
            <a:avLst/>
            <a:gdLst>
              <a:gd name="textAreaLeft" fmla="*/ 0 w 7344000"/>
              <a:gd name="textAreaRight" fmla="*/ 7345800 w 7344000"/>
              <a:gd name="textAreaTop" fmla="*/ 0 h 3582000"/>
              <a:gd name="textAreaBottom" fmla="*/ 3583800 h 3582000"/>
            </a:gdLst>
            <a:ah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41" name="Группа 1"/>
          <p:cNvGrpSpPr/>
          <p:nvPr/>
        </p:nvGrpSpPr>
        <p:grpSpPr>
          <a:xfrm>
            <a:off x="644400" y="8176320"/>
            <a:ext cx="1146240" cy="131040"/>
            <a:chOff x="644400" y="8176320"/>
            <a:chExt cx="1146240" cy="131040"/>
          </a:xfrm>
        </p:grpSpPr>
        <p:pic>
          <p:nvPicPr>
            <p:cNvPr id="42" name="object 36" descr=""/>
            <p:cNvPicPr/>
            <p:nvPr/>
          </p:nvPicPr>
          <p:blipFill>
            <a:blip r:embed="rId2"/>
            <a:stretch/>
          </p:blipFill>
          <p:spPr>
            <a:xfrm>
              <a:off x="644400" y="8176320"/>
              <a:ext cx="101520" cy="1310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43" name="object 37"/>
            <p:cNvSpPr/>
            <p:nvPr/>
          </p:nvSpPr>
          <p:spPr>
            <a:xfrm>
              <a:off x="771480" y="8178120"/>
              <a:ext cx="92880" cy="127800"/>
            </a:xfrm>
            <a:custGeom>
              <a:avLst/>
              <a:gdLst>
                <a:gd name="textAreaLeft" fmla="*/ 0 w 92880"/>
                <a:gd name="textAreaRight" fmla="*/ 94680 w 92880"/>
                <a:gd name="textAreaTop" fmla="*/ 0 h 127800"/>
                <a:gd name="textAreaBottom" fmla="*/ 129600 h 127800"/>
              </a:gdLst>
              <a:ahLst/>
              <a:rect l="textAreaLeft" t="textAreaTop" r="textAreaRight" b="textAreaBottom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4400">
                <a:lnSpc>
                  <a:spcPct val="100000"/>
                </a:lnSpc>
              </a:pPr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pic>
          <p:nvPicPr>
            <p:cNvPr id="44" name="object 38" descr=""/>
            <p:cNvPicPr/>
            <p:nvPr/>
          </p:nvPicPr>
          <p:blipFill>
            <a:blip r:embed="rId3"/>
            <a:stretch/>
          </p:blipFill>
          <p:spPr>
            <a:xfrm>
              <a:off x="888840" y="8176320"/>
              <a:ext cx="290520" cy="1310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5" name="object 39" descr=""/>
            <p:cNvPicPr/>
            <p:nvPr/>
          </p:nvPicPr>
          <p:blipFill>
            <a:blip r:embed="rId4"/>
            <a:stretch/>
          </p:blipFill>
          <p:spPr>
            <a:xfrm>
              <a:off x="1201680" y="8176320"/>
              <a:ext cx="317520" cy="1310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6" name="object 40" descr=""/>
            <p:cNvPicPr/>
            <p:nvPr/>
          </p:nvPicPr>
          <p:blipFill>
            <a:blip r:embed="rId5"/>
            <a:stretch/>
          </p:blipFill>
          <p:spPr>
            <a:xfrm>
              <a:off x="1545480" y="8178120"/>
              <a:ext cx="108360" cy="1274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7" name="object 41" descr=""/>
            <p:cNvPicPr/>
            <p:nvPr/>
          </p:nvPicPr>
          <p:blipFill>
            <a:blip r:embed="rId6"/>
            <a:stretch/>
          </p:blipFill>
          <p:spPr>
            <a:xfrm>
              <a:off x="1679400" y="8178120"/>
              <a:ext cx="111240" cy="12924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632840" y="321480"/>
            <a:ext cx="2504520" cy="1113120"/>
          </a:xfrm>
          <a:prstGeom prst="rect">
            <a:avLst/>
          </a:prstGeom>
          <a:noFill/>
          <a:ln w="0">
            <a:noFill/>
          </a:ln>
        </p:spPr>
        <p:txBody>
          <a:bodyPr lIns="0" rIns="0" tIns="81360" bIns="0" anchor="t">
            <a:noAutofit/>
          </a:bodyPr>
          <a:p>
            <a:pPr marL="439560" indent="-427320" algn="r" defTabSz="914400">
              <a:lnSpc>
                <a:spcPts val="2701"/>
              </a:lnSpc>
              <a:spcBef>
                <a:spcPts val="641"/>
              </a:spcBef>
              <a:buNone/>
              <a:tabLst>
                <a:tab algn="l" pos="0"/>
              </a:tabLst>
            </a:pPr>
            <a:r>
              <a:rPr b="1" lang="ru-RU" sz="2700" spc="-12" strike="noStrike">
                <a:solidFill>
                  <a:schemeClr val="lt1"/>
                </a:solidFill>
                <a:latin typeface="Calibri"/>
              </a:rPr>
              <a:t>МЕРОПРИЯТИЯ</a:t>
            </a:r>
            <a:br>
              <a:rPr sz="2700"/>
            </a:br>
            <a:r>
              <a:rPr b="1" lang="ru-RU" sz="2700" spc="-1" strike="noStrike">
                <a:solidFill>
                  <a:schemeClr val="lt1"/>
                </a:solidFill>
                <a:latin typeface="Calibri"/>
              </a:rPr>
              <a:t>НА</a:t>
            </a:r>
            <a:r>
              <a:rPr b="1" lang="ru-RU" sz="2700" spc="-7" strike="noStrike">
                <a:solidFill>
                  <a:schemeClr val="lt1"/>
                </a:solidFill>
                <a:latin typeface="Calibri"/>
              </a:rPr>
              <a:t> ОКТЯБРЬ</a:t>
            </a:r>
            <a:endParaRPr b="0" lang="ru-RU" sz="2700" spc="-1" strike="noStrike">
              <a:solidFill>
                <a:schemeClr val="dk1"/>
              </a:solidFill>
              <a:latin typeface="Calibri"/>
            </a:endParaRPr>
          </a:p>
          <a:p>
            <a:pPr marL="439560" indent="0" algn="r" defTabSz="914400">
              <a:lnSpc>
                <a:spcPts val="2701"/>
              </a:lnSpc>
              <a:buNone/>
              <a:tabLst>
                <a:tab algn="l" pos="0"/>
              </a:tabLst>
            </a:pPr>
            <a:r>
              <a:rPr b="1" lang="ru-RU" sz="2700" spc="-21" strike="noStrike">
                <a:solidFill>
                  <a:schemeClr val="lt1"/>
                </a:solidFill>
                <a:latin typeface="Calibri"/>
              </a:rPr>
              <a:t>2026</a:t>
            </a:r>
            <a:endParaRPr b="0" lang="ru-RU" sz="27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9" name="object 43"/>
          <p:cNvSpPr/>
          <p:nvPr/>
        </p:nvSpPr>
        <p:spPr>
          <a:xfrm>
            <a:off x="628920" y="8441640"/>
            <a:ext cx="5112360" cy="203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74600" bIns="0" anchor="t">
            <a:spAutoFit/>
          </a:bodyPr>
          <a:p>
            <a:pPr marL="12600" defTabSz="914400">
              <a:lnSpc>
                <a:spcPct val="76000"/>
              </a:lnSpc>
              <a:spcBef>
                <a:spcPts val="1375"/>
              </a:spcBef>
            </a:pPr>
            <a:r>
              <a:rPr b="1" lang="ru-RU" sz="4400" spc="-12" strike="noStrike">
                <a:solidFill>
                  <a:srgbClr val="ffffff"/>
                </a:solidFill>
                <a:latin typeface="Calibri"/>
              </a:rPr>
              <a:t>ПРИХОДИТЕ, </a:t>
            </a:r>
            <a:r>
              <a:rPr b="1" lang="ru-RU" sz="4400" spc="-1" strike="noStrike">
                <a:solidFill>
                  <a:srgbClr val="ffffff"/>
                </a:solidFill>
                <a:latin typeface="Calibri"/>
              </a:rPr>
              <a:t>МЫ</a:t>
            </a:r>
            <a:r>
              <a:rPr b="1" lang="ru-RU" sz="4400" spc="-137" strike="noStrike">
                <a:solidFill>
                  <a:srgbClr val="ffffff"/>
                </a:solidFill>
                <a:latin typeface="Calibri"/>
              </a:rPr>
              <a:t> </a:t>
            </a:r>
            <a:r>
              <a:rPr b="1" lang="ru-RU" sz="4400" spc="-1" strike="noStrike">
                <a:solidFill>
                  <a:srgbClr val="ffffff"/>
                </a:solidFill>
                <a:latin typeface="Calibri"/>
              </a:rPr>
              <a:t>ВАС</a:t>
            </a:r>
            <a:r>
              <a:rPr b="1" lang="ru-RU" sz="4400" spc="-137" strike="noStrike">
                <a:solidFill>
                  <a:srgbClr val="ffffff"/>
                </a:solidFill>
                <a:latin typeface="Calibri"/>
              </a:rPr>
              <a:t> </a:t>
            </a:r>
            <a:r>
              <a:rPr b="1" lang="ru-RU" sz="4400" spc="-12" strike="noStrike">
                <a:solidFill>
                  <a:srgbClr val="ffffff"/>
                </a:solidFill>
                <a:latin typeface="Calibri"/>
              </a:rPr>
              <a:t>ЖДЕМ!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  <a:p>
            <a:pPr marL="15120" defTabSz="914400">
              <a:lnSpc>
                <a:spcPts val="1429"/>
              </a:lnSpc>
              <a:spcBef>
                <a:spcPts val="1040"/>
              </a:spcBef>
            </a:pPr>
            <a:r>
              <a:rPr b="0" lang="ru-RU" sz="1300" spc="-1" strike="noStrike">
                <a:solidFill>
                  <a:srgbClr val="ffffff"/>
                </a:solidFill>
                <a:latin typeface="Calibri"/>
              </a:rPr>
              <a:t>Наши</a:t>
            </a:r>
            <a:r>
              <a:rPr b="0" lang="ru-RU" sz="1300" spc="-35" strike="noStrike">
                <a:solidFill>
                  <a:srgbClr val="ffffff"/>
                </a:solidFill>
                <a:latin typeface="Calibri"/>
              </a:rPr>
              <a:t> </a:t>
            </a:r>
            <a:r>
              <a:rPr b="0" lang="ru-RU" sz="1300" spc="-12" strike="noStrike">
                <a:solidFill>
                  <a:srgbClr val="ffffff"/>
                </a:solidFill>
                <a:latin typeface="Calibri"/>
              </a:rPr>
              <a:t>контакты:</a:t>
            </a:r>
            <a:endParaRPr b="0" lang="ru-RU" sz="1300" spc="-1" strike="noStrike">
              <a:solidFill>
                <a:srgbClr val="000000"/>
              </a:solidFill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r>
              <a:rPr b="0" lang="ru-RU" sz="1300" spc="-1" strike="noStrike">
                <a:solidFill>
                  <a:srgbClr val="ffffff"/>
                </a:solidFill>
                <a:latin typeface="Calibri"/>
              </a:rPr>
              <a:t>Адрес: </a:t>
            </a:r>
            <a:r>
              <a:rPr b="0" lang="en-US" sz="1300" spc="-1" strike="noStrike">
                <a:solidFill>
                  <a:srgbClr val="ffffff"/>
                </a:solidFill>
                <a:latin typeface="Calibri"/>
              </a:rPr>
              <a:t>Ульяновская область, р.п. Карсун, ул. Тельмана, д. 10</a:t>
            </a:r>
            <a:br>
              <a:rPr sz="1300"/>
            </a:br>
            <a:r>
              <a:rPr b="0" lang="ru-RU" sz="1300" spc="-1" strike="noStrike">
                <a:solidFill>
                  <a:srgbClr val="ffffff"/>
                </a:solidFill>
                <a:latin typeface="Calibri"/>
              </a:rPr>
              <a:t>Контактный номер: +79278262767</a:t>
            </a:r>
            <a:endParaRPr b="0" lang="ru-RU" sz="1300" spc="-1" strike="noStrike">
              <a:solidFill>
                <a:srgbClr val="000000"/>
              </a:solidFill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r>
              <a:rPr b="0" lang="ru-RU" sz="1300" spc="-1" strike="noStrike">
                <a:solidFill>
                  <a:srgbClr val="ffffff"/>
                </a:solidFill>
                <a:latin typeface="Calibri"/>
              </a:rPr>
              <a:t>ФИО: Рытова Елена Васильевна</a:t>
            </a:r>
            <a:endParaRPr b="0" lang="ru-RU" sz="13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object 45"/>
          <p:cNvSpPr/>
          <p:nvPr/>
        </p:nvSpPr>
        <p:spPr>
          <a:xfrm>
            <a:off x="6123240" y="8786520"/>
            <a:ext cx="915840" cy="64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33120" bIns="0" anchor="t">
            <a:spAutoFit/>
          </a:bodyPr>
          <a:p>
            <a:pPr marL="12600" defTabSz="914400">
              <a:lnSpc>
                <a:spcPts val="799"/>
              </a:lnSpc>
              <a:spcBef>
                <a:spcPts val="261"/>
              </a:spcBef>
            </a:pPr>
            <a:r>
              <a:rPr b="0" lang="ru-RU" sz="800" spc="-12" strike="noStrike">
                <a:solidFill>
                  <a:srgbClr val="ffffff"/>
                </a:solidFill>
                <a:latin typeface="Calibri"/>
              </a:rPr>
              <a:t>Отделение Фонда</a:t>
            </a:r>
            <a:r>
              <a:rPr b="0" lang="ru-RU" sz="800" spc="486" strike="noStrike">
                <a:solidFill>
                  <a:srgbClr val="ffffff"/>
                </a:solidFill>
                <a:latin typeface="Calibri"/>
              </a:rPr>
              <a:t> </a:t>
            </a:r>
            <a:r>
              <a:rPr b="0" lang="ru-RU" sz="800" spc="-12" strike="noStrike">
                <a:solidFill>
                  <a:srgbClr val="ffffff"/>
                </a:solidFill>
                <a:latin typeface="Calibri"/>
              </a:rPr>
              <a:t>пенсионного</a:t>
            </a:r>
            <a:endParaRPr b="0" lang="ru-RU" sz="800" spc="-1" strike="noStrike">
              <a:solidFill>
                <a:srgbClr val="000000"/>
              </a:solidFill>
              <a:latin typeface="Arial"/>
            </a:endParaRPr>
          </a:p>
          <a:p>
            <a:pPr marL="12600" defTabSz="914400">
              <a:lnSpc>
                <a:spcPts val="799"/>
              </a:lnSpc>
            </a:pPr>
            <a:r>
              <a:rPr b="0" lang="ru-RU" sz="800" spc="-1" strike="noStrike">
                <a:solidFill>
                  <a:srgbClr val="ffffff"/>
                </a:solidFill>
                <a:latin typeface="Calibri"/>
              </a:rPr>
              <a:t>и</a:t>
            </a:r>
            <a:r>
              <a:rPr b="0" lang="ru-RU" sz="800" spc="-12" strike="noStrike">
                <a:solidFill>
                  <a:srgbClr val="ffffff"/>
                </a:solidFill>
                <a:latin typeface="Calibri"/>
              </a:rPr>
              <a:t> социального</a:t>
            </a:r>
            <a:r>
              <a:rPr b="0" lang="ru-RU" sz="800" spc="486" strike="noStrike">
                <a:solidFill>
                  <a:srgbClr val="ffffff"/>
                </a:solidFill>
                <a:latin typeface="Calibri"/>
              </a:rPr>
              <a:t> </a:t>
            </a:r>
            <a:r>
              <a:rPr b="0" lang="ru-RU" sz="800" spc="-12" strike="noStrike">
                <a:solidFill>
                  <a:srgbClr val="ffffff"/>
                </a:solidFill>
                <a:latin typeface="Calibri"/>
              </a:rPr>
              <a:t>страхования</a:t>
            </a:r>
            <a:r>
              <a:rPr b="0" lang="ru-RU" sz="800" spc="-1" strike="noStrike">
                <a:solidFill>
                  <a:srgbClr val="ffffff"/>
                </a:solidFill>
                <a:latin typeface="Calibri"/>
              </a:rPr>
              <a:t> </a:t>
            </a:r>
            <a:r>
              <a:rPr b="0" lang="ru-RU" sz="800" spc="-26" strike="noStrike">
                <a:solidFill>
                  <a:srgbClr val="ffffff"/>
                </a:solidFill>
                <a:latin typeface="Calibri"/>
              </a:rPr>
              <a:t>РФ</a:t>
            </a:r>
            <a:endParaRPr b="0" lang="ru-RU" sz="800" spc="-1" strike="noStrike">
              <a:solidFill>
                <a:srgbClr val="000000"/>
              </a:solidFill>
              <a:latin typeface="Arial"/>
            </a:endParaRPr>
          </a:p>
          <a:p>
            <a:pPr marL="12600" defTabSz="914400">
              <a:lnSpc>
                <a:spcPts val="799"/>
              </a:lnSpc>
            </a:pPr>
            <a:r>
              <a:rPr b="0" lang="ru-RU" sz="800" spc="-1" strike="noStrike">
                <a:solidFill>
                  <a:srgbClr val="ffffff"/>
                </a:solidFill>
                <a:latin typeface="Calibri"/>
              </a:rPr>
              <a:t>по</a:t>
            </a:r>
            <a:r>
              <a:rPr b="0" lang="ru-RU" sz="800" spc="32" strike="noStrike">
                <a:solidFill>
                  <a:srgbClr val="ffffff"/>
                </a:solidFill>
                <a:latin typeface="Calibri"/>
              </a:rPr>
              <a:t> Ульяновск</a:t>
            </a:r>
            <a:r>
              <a:rPr b="0" lang="ru-RU" sz="800" spc="-12" strike="noStrike">
                <a:solidFill>
                  <a:srgbClr val="ffffff"/>
                </a:solidFill>
                <a:latin typeface="Calibri"/>
              </a:rPr>
              <a:t>ой</a:t>
            </a:r>
            <a:r>
              <a:rPr b="0" lang="ru-RU" sz="800" spc="486" strike="noStrike">
                <a:solidFill>
                  <a:srgbClr val="ffffff"/>
                </a:solidFill>
                <a:latin typeface="Calibri"/>
              </a:rPr>
              <a:t> </a:t>
            </a:r>
            <a:r>
              <a:rPr b="0" lang="ru-RU" sz="800" spc="-12" strike="noStrike">
                <a:solidFill>
                  <a:srgbClr val="ffffff"/>
                </a:solidFill>
                <a:latin typeface="Calibri"/>
              </a:rPr>
              <a:t>области</a:t>
            </a:r>
            <a:endParaRPr b="0" lang="ru-RU" sz="8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51" name="Группа 103"/>
          <p:cNvGrpSpPr/>
          <p:nvPr/>
        </p:nvGrpSpPr>
        <p:grpSpPr>
          <a:xfrm>
            <a:off x="512280" y="489240"/>
            <a:ext cx="2516040" cy="981360"/>
            <a:chOff x="512280" y="489240"/>
            <a:chExt cx="2516040" cy="981360"/>
          </a:xfrm>
        </p:grpSpPr>
        <p:pic>
          <p:nvPicPr>
            <p:cNvPr id="52" name="object 49" descr=""/>
            <p:cNvPicPr/>
            <p:nvPr/>
          </p:nvPicPr>
          <p:blipFill>
            <a:blip r:embed="rId7"/>
            <a:stretch/>
          </p:blipFill>
          <p:spPr>
            <a:xfrm>
              <a:off x="512280" y="489240"/>
              <a:ext cx="837720" cy="9554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53" name="object 50"/>
            <p:cNvSpPr/>
            <p:nvPr/>
          </p:nvSpPr>
          <p:spPr>
            <a:xfrm>
              <a:off x="1577160" y="814680"/>
              <a:ext cx="293400" cy="183600"/>
            </a:xfrm>
            <a:custGeom>
              <a:avLst/>
              <a:gdLst>
                <a:gd name="textAreaLeft" fmla="*/ 0 w 293400"/>
                <a:gd name="textAreaRight" fmla="*/ 295200 w 293400"/>
                <a:gd name="textAreaTop" fmla="*/ 0 h 183600"/>
                <a:gd name="textAreaBottom" fmla="*/ 185400 h 183600"/>
              </a:gdLst>
              <a:ahLst/>
              <a:rect l="textAreaLeft" t="textAreaTop" r="textAreaRight" b="textAreaBottom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4400">
                <a:lnSpc>
                  <a:spcPct val="100000"/>
                </a:lnSpc>
              </a:pPr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grpSp>
          <p:nvGrpSpPr>
            <p:cNvPr id="54" name="object 51"/>
            <p:cNvGrpSpPr/>
            <p:nvPr/>
          </p:nvGrpSpPr>
          <p:grpSpPr>
            <a:xfrm>
              <a:off x="1917720" y="814680"/>
              <a:ext cx="446040" cy="149400"/>
              <a:chOff x="1917720" y="814680"/>
              <a:chExt cx="446040" cy="149400"/>
            </a:xfrm>
          </p:grpSpPr>
          <p:sp>
            <p:nvSpPr>
              <p:cNvPr id="55" name="object 52"/>
              <p:cNvSpPr/>
              <p:nvPr/>
            </p:nvSpPr>
            <p:spPr>
              <a:xfrm>
                <a:off x="1917720" y="814680"/>
                <a:ext cx="289080" cy="149400"/>
              </a:xfrm>
              <a:custGeom>
                <a:avLst/>
                <a:gdLst>
                  <a:gd name="textAreaLeft" fmla="*/ 0 w 289080"/>
                  <a:gd name="textAreaRight" fmla="*/ 290880 w 289080"/>
                  <a:gd name="textAreaTop" fmla="*/ 0 h 149400"/>
                  <a:gd name="textAreaBottom" fmla="*/ 151200 h 149400"/>
                </a:gdLst>
                <a:ahLst/>
                <a:rect l="textAreaLeft" t="textAreaTop" r="textAreaRight" b="textAreaBottom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t">
                <a:noAutofit/>
              </a:bodyPr>
              <a:p>
                <a:pPr defTabSz="914400">
                  <a:lnSpc>
                    <a:spcPct val="100000"/>
                  </a:lnSpc>
                </a:pPr>
                <a:endParaRPr b="0" lang="ru-RU" sz="18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pic>
            <p:nvPicPr>
              <p:cNvPr id="56" name="object 53" descr=""/>
              <p:cNvPicPr/>
              <p:nvPr/>
            </p:nvPicPr>
            <p:blipFill>
              <a:blip r:embed="rId8"/>
              <a:stretch/>
            </p:blipFill>
            <p:spPr>
              <a:xfrm>
                <a:off x="2244240" y="815040"/>
                <a:ext cx="119520" cy="148320"/>
              </a:xfrm>
              <a:prstGeom prst="rect">
                <a:avLst/>
              </a:prstGeom>
              <a:ln w="0">
                <a:noFill/>
              </a:ln>
            </p:spPr>
          </p:pic>
        </p:grpSp>
        <p:pic>
          <p:nvPicPr>
            <p:cNvPr id="57" name="object 54" descr=""/>
            <p:cNvPicPr/>
            <p:nvPr/>
          </p:nvPicPr>
          <p:blipFill>
            <a:blip r:embed="rId9"/>
            <a:stretch/>
          </p:blipFill>
          <p:spPr>
            <a:xfrm>
              <a:off x="1556640" y="1049760"/>
              <a:ext cx="158040" cy="151920"/>
            </a:xfrm>
            <a:prstGeom prst="rect">
              <a:avLst/>
            </a:prstGeom>
            <a:ln w="0">
              <a:noFill/>
            </a:ln>
          </p:spPr>
        </p:pic>
        <p:grpSp>
          <p:nvGrpSpPr>
            <p:cNvPr id="58" name="object 55"/>
            <p:cNvGrpSpPr/>
            <p:nvPr/>
          </p:nvGrpSpPr>
          <p:grpSpPr>
            <a:xfrm>
              <a:off x="1762920" y="1051200"/>
              <a:ext cx="675720" cy="181800"/>
              <a:chOff x="1762920" y="1051200"/>
              <a:chExt cx="675720" cy="181800"/>
            </a:xfrm>
          </p:grpSpPr>
          <p:pic>
            <p:nvPicPr>
              <p:cNvPr id="59" name="object 56" descr=""/>
              <p:cNvPicPr/>
              <p:nvPr/>
            </p:nvPicPr>
            <p:blipFill>
              <a:blip r:embed="rId10"/>
              <a:stretch/>
            </p:blipFill>
            <p:spPr>
              <a:xfrm>
                <a:off x="1762920" y="1051560"/>
                <a:ext cx="120960" cy="14832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60" name="object 57"/>
              <p:cNvSpPr/>
              <p:nvPr/>
            </p:nvSpPr>
            <p:spPr>
              <a:xfrm>
                <a:off x="1917720" y="1051200"/>
                <a:ext cx="520920" cy="181800"/>
              </a:xfrm>
              <a:custGeom>
                <a:avLst/>
                <a:gdLst>
                  <a:gd name="textAreaLeft" fmla="*/ 0 w 520920"/>
                  <a:gd name="textAreaRight" fmla="*/ 522720 w 520920"/>
                  <a:gd name="textAreaTop" fmla="*/ 0 h 181800"/>
                  <a:gd name="textAreaBottom" fmla="*/ 183600 h 181800"/>
                </a:gdLst>
                <a:ahLst/>
                <a:rect l="textAreaLeft" t="textAreaTop" r="textAreaRight" b="textAreaBottom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t">
                <a:noAutofit/>
              </a:bodyPr>
              <a:p>
                <a:pPr defTabSz="914400">
                  <a:lnSpc>
                    <a:spcPct val="100000"/>
                  </a:lnSpc>
                </a:pPr>
                <a:endParaRPr b="0" lang="ru-RU" sz="18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61" name="object 58"/>
            <p:cNvGrpSpPr/>
            <p:nvPr/>
          </p:nvGrpSpPr>
          <p:grpSpPr>
            <a:xfrm>
              <a:off x="2489040" y="1051560"/>
              <a:ext cx="289080" cy="148320"/>
              <a:chOff x="2489040" y="1051560"/>
              <a:chExt cx="289080" cy="148320"/>
            </a:xfrm>
          </p:grpSpPr>
          <p:pic>
            <p:nvPicPr>
              <p:cNvPr id="62" name="object 59" descr=""/>
              <p:cNvPicPr/>
              <p:nvPr/>
            </p:nvPicPr>
            <p:blipFill>
              <a:blip r:embed="rId11"/>
              <a:stretch/>
            </p:blipFill>
            <p:spPr>
              <a:xfrm>
                <a:off x="2489040" y="1051560"/>
                <a:ext cx="128160" cy="14832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3" name="object 60" descr=""/>
              <p:cNvPicPr/>
              <p:nvPr/>
            </p:nvPicPr>
            <p:blipFill>
              <a:blip r:embed="rId12"/>
              <a:stretch/>
            </p:blipFill>
            <p:spPr>
              <a:xfrm>
                <a:off x="2658960" y="1051560"/>
                <a:ext cx="119160" cy="148320"/>
              </a:xfrm>
              <a:prstGeom prst="rect">
                <a:avLst/>
              </a:prstGeom>
              <a:ln w="0">
                <a:noFill/>
              </a:ln>
            </p:spPr>
          </p:pic>
        </p:grpSp>
        <p:grpSp>
          <p:nvGrpSpPr>
            <p:cNvPr id="64" name="object 61"/>
            <p:cNvGrpSpPr/>
            <p:nvPr/>
          </p:nvGrpSpPr>
          <p:grpSpPr>
            <a:xfrm>
              <a:off x="1556640" y="1284480"/>
              <a:ext cx="1471680" cy="186120"/>
              <a:chOff x="1556640" y="1284480"/>
              <a:chExt cx="1471680" cy="186120"/>
            </a:xfrm>
          </p:grpSpPr>
          <p:pic>
            <p:nvPicPr>
              <p:cNvPr id="65" name="object 62" descr=""/>
              <p:cNvPicPr/>
              <p:nvPr/>
            </p:nvPicPr>
            <p:blipFill>
              <a:blip r:embed="rId13"/>
              <a:stretch/>
            </p:blipFill>
            <p:spPr>
              <a:xfrm>
                <a:off x="1556640" y="1292040"/>
                <a:ext cx="141480" cy="15372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6" name="object 63" descr=""/>
              <p:cNvPicPr/>
              <p:nvPr/>
            </p:nvPicPr>
            <p:blipFill>
              <a:blip r:embed="rId14"/>
              <a:stretch/>
            </p:blipFill>
            <p:spPr>
              <a:xfrm>
                <a:off x="1725840" y="1292040"/>
                <a:ext cx="162720" cy="15372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7" name="object 64" descr=""/>
              <p:cNvPicPr/>
              <p:nvPr/>
            </p:nvPicPr>
            <p:blipFill>
              <a:blip r:embed="rId15"/>
              <a:stretch/>
            </p:blipFill>
            <p:spPr>
              <a:xfrm>
                <a:off x="1917720" y="1284480"/>
                <a:ext cx="358560" cy="18612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8" name="object 65" descr=""/>
              <p:cNvPicPr/>
              <p:nvPr/>
            </p:nvPicPr>
            <p:blipFill>
              <a:blip r:embed="rId16"/>
              <a:stretch/>
            </p:blipFill>
            <p:spPr>
              <a:xfrm>
                <a:off x="2300040" y="1292040"/>
                <a:ext cx="162720" cy="15372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69" name="object 66"/>
              <p:cNvSpPr/>
              <p:nvPr/>
            </p:nvSpPr>
            <p:spPr>
              <a:xfrm>
                <a:off x="2494080" y="1290960"/>
                <a:ext cx="136800" cy="147960"/>
              </a:xfrm>
              <a:custGeom>
                <a:avLst/>
                <a:gdLst>
                  <a:gd name="textAreaLeft" fmla="*/ 0 w 136800"/>
                  <a:gd name="textAreaRight" fmla="*/ 138600 w 136800"/>
                  <a:gd name="textAreaTop" fmla="*/ 0 h 147960"/>
                  <a:gd name="textAreaBottom" fmla="*/ 149760 h 147960"/>
                </a:gdLst>
                <a:ahLst/>
                <a:rect l="textAreaLeft" t="textAreaTop" r="textAreaRight" b="textAreaBottom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t">
                <a:noAutofit/>
              </a:bodyPr>
              <a:p>
                <a:pPr defTabSz="914400">
                  <a:lnSpc>
                    <a:spcPct val="100000"/>
                  </a:lnSpc>
                </a:pPr>
                <a:endParaRPr b="0" lang="ru-RU" sz="18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pic>
            <p:nvPicPr>
              <p:cNvPr id="70" name="object 67" descr=""/>
              <p:cNvPicPr/>
              <p:nvPr/>
            </p:nvPicPr>
            <p:blipFill>
              <a:blip r:embed="rId17"/>
              <a:stretch/>
            </p:blipFill>
            <p:spPr>
              <a:xfrm>
                <a:off x="2661480" y="1290960"/>
                <a:ext cx="168480" cy="1796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1" name="object 68" descr=""/>
              <p:cNvPicPr/>
              <p:nvPr/>
            </p:nvPicPr>
            <p:blipFill>
              <a:blip r:embed="rId18"/>
              <a:stretch/>
            </p:blipFill>
            <p:spPr>
              <a:xfrm>
                <a:off x="2861640" y="1290960"/>
                <a:ext cx="166680" cy="148320"/>
              </a:xfrm>
              <a:prstGeom prst="rect">
                <a:avLst/>
              </a:prstGeom>
              <a:ln w="0">
                <a:noFill/>
              </a:ln>
            </p:spPr>
          </p:pic>
        </p:grpSp>
      </p:grpSp>
      <p:sp>
        <p:nvSpPr>
          <p:cNvPr id="72" name="Прямоугольник: скругленные углы 2"/>
          <p:cNvSpPr/>
          <p:nvPr/>
        </p:nvSpPr>
        <p:spPr>
          <a:xfrm>
            <a:off x="6140520" y="9593640"/>
            <a:ext cx="873000" cy="85680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ru-RU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73" name="Овал 3"/>
          <p:cNvSpPr/>
          <p:nvPr/>
        </p:nvSpPr>
        <p:spPr>
          <a:xfrm>
            <a:off x="6047640" y="7937640"/>
            <a:ext cx="813600" cy="8136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ru-RU" sz="1800" spc="-1" strike="noStrike">
              <a:solidFill>
                <a:schemeClr val="lt1"/>
              </a:solidFill>
              <a:latin typeface="Calibri"/>
            </a:endParaRPr>
          </a:p>
        </p:txBody>
      </p:sp>
      <p:pic>
        <p:nvPicPr>
          <p:cNvPr id="74" name="object 48" descr=""/>
          <p:cNvPicPr/>
          <p:nvPr/>
        </p:nvPicPr>
        <p:blipFill>
          <a:blip r:embed="rId19"/>
          <a:stretch/>
        </p:blipFill>
        <p:spPr>
          <a:xfrm>
            <a:off x="6162120" y="8141760"/>
            <a:ext cx="599760" cy="514800"/>
          </a:xfrm>
          <a:prstGeom prst="rect">
            <a:avLst/>
          </a:prstGeom>
          <a:ln w="0">
            <a:noFill/>
          </a:ln>
        </p:spPr>
      </p:pic>
      <p:pic>
        <p:nvPicPr>
          <p:cNvPr id="75" name="Рисунок 7" descr=""/>
          <p:cNvPicPr/>
          <p:nvPr/>
        </p:nvPicPr>
        <p:blipFill>
          <a:blip r:embed="rId20"/>
          <a:stretch/>
        </p:blipFill>
        <p:spPr>
          <a:xfrm>
            <a:off x="6153120" y="9577080"/>
            <a:ext cx="860400" cy="86040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76" name="Таблица 4"/>
          <p:cNvGraphicFramePr/>
          <p:nvPr/>
        </p:nvGraphicFramePr>
        <p:xfrm>
          <a:off x="471600" y="1854360"/>
          <a:ext cx="6839280" cy="5427360"/>
        </p:xfrm>
        <a:graphic>
          <a:graphicData uri="http://schemas.openxmlformats.org/drawingml/2006/table">
            <a:tbl>
              <a:tblPr/>
              <a:tblGrid>
                <a:gridCol w="848880"/>
                <a:gridCol w="4830840"/>
                <a:gridCol w="1159920"/>
              </a:tblGrid>
              <a:tr h="640080"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chemeClr val="lt1"/>
                          </a:solidFill>
                          <a:latin typeface="Calibri"/>
                        </a:rPr>
                        <a:t>Дата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chemeClr val="lt1"/>
                          </a:solidFill>
                          <a:latin typeface="Calibri"/>
                        </a:rPr>
                        <a:t>Мероприятие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chemeClr val="lt1"/>
                          </a:solidFill>
                          <a:latin typeface="Calibri"/>
                        </a:rPr>
                        <a:t>Время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chemeClr val="lt1"/>
                          </a:solidFill>
                          <a:latin typeface="Calibri"/>
                        </a:rPr>
                        <a:t>начала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</a:tr>
              <a:tr h="365760">
                <a:tc>
                  <a:txBody>
                    <a:bodyPr anchor="t">
                      <a:noAutofit/>
                    </a:bodyPr>
                    <a:p>
                      <a:pPr algn="just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800" spc="-12" strike="noStrike">
                          <a:solidFill>
                            <a:srgbClr val="231f20"/>
                          </a:solidFill>
                          <a:latin typeface="Calibri"/>
                        </a:rPr>
                        <a:t>01.10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just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" strike="noStrike">
                          <a:solidFill>
                            <a:schemeClr val="dk1"/>
                          </a:solidFill>
                          <a:latin typeface="Calibri"/>
                        </a:rPr>
                        <a:t>Российское общество «Знание», лекторий на тему: «1 октября – наш день: говорим о главном для пожилых людей»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just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2" strike="noStrike">
                          <a:solidFill>
                            <a:srgbClr val="231f20"/>
                          </a:solidFill>
                          <a:latin typeface="Calibri"/>
                        </a:rPr>
                        <a:t>11:0</a:t>
                      </a:r>
                      <a:r>
                        <a:rPr b="0" lang="ru-RU" sz="1800" spc="-26" strike="noStrike">
                          <a:solidFill>
                            <a:srgbClr val="231f20"/>
                          </a:solidFill>
                          <a:latin typeface="Calibri"/>
                        </a:rPr>
                        <a:t>0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472320">
                <a:tc>
                  <a:txBody>
                    <a:bodyPr anchor="t">
                      <a:noAutofit/>
                    </a:bodyPr>
                    <a:p>
                      <a:pPr algn="just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800" spc="-1" strike="noStrike">
                          <a:solidFill>
                            <a:schemeClr val="dk1"/>
                          </a:solidFill>
                          <a:latin typeface="Calibri"/>
                        </a:rPr>
                        <a:t>02.10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just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" strike="noStrike">
                          <a:solidFill>
                            <a:schemeClr val="dk1"/>
                          </a:solidFill>
                          <a:latin typeface="Calibri"/>
                        </a:rPr>
                        <a:t>Встреча с управляющим Отделением Фонда пенсионного и социального страхования Российской Федерации по Ульяновской области ко Дню мудрости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chemeClr val="dk1"/>
                          </a:solidFill>
                          <a:latin typeface="Calibri"/>
                        </a:rPr>
                        <a:t>13:00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365760">
                <a:tc>
                  <a:txBody>
                    <a:bodyPr anchor="t">
                      <a:noAutofit/>
                    </a:bodyPr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chemeClr val="dk1"/>
                          </a:solidFill>
                          <a:latin typeface="Calibri"/>
                        </a:rPr>
                        <a:t>05.10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chemeClr val="dk1"/>
                          </a:solidFill>
                          <a:latin typeface="Calibri"/>
                        </a:rPr>
                        <a:t>Спортивный час. Занятия на тренажерах по индивидуальному графику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just" defTabSz="914400">
                        <a:lnSpc>
                          <a:spcPct val="100000"/>
                        </a:lnSpc>
                      </a:pPr>
                      <a:endParaRPr b="0" lang="ru-RU" sz="16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chemeClr val="dk1"/>
                          </a:solidFill>
                          <a:latin typeface="Calibri"/>
                        </a:rPr>
                        <a:t>11:00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640080">
                <a:tc>
                  <a:txBody>
                    <a:bodyPr anchor="t">
                      <a:noAutofit/>
                    </a:bodyPr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chemeClr val="dk1"/>
                          </a:solidFill>
                          <a:latin typeface="Calibri"/>
                        </a:rPr>
                        <a:t>06.10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chemeClr val="dk1"/>
                          </a:solidFill>
                          <a:latin typeface="Calibri"/>
                        </a:rPr>
                        <a:t>Акция «Своих не бросаем» с участием «Движения первых»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just" defTabSz="914400">
                        <a:lnSpc>
                          <a:spcPct val="100000"/>
                        </a:lnSpc>
                      </a:pPr>
                      <a:endParaRPr b="0" lang="ru-RU" sz="16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chemeClr val="dk1"/>
                          </a:solidFill>
                          <a:latin typeface="Calibri"/>
                        </a:rPr>
                        <a:t>15:00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421560">
                <a:tc>
                  <a:txBody>
                    <a:bodyPr anchor="t">
                      <a:noAutofit/>
                    </a:bodyPr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chemeClr val="dk1"/>
                          </a:solidFill>
                          <a:latin typeface="Calibri"/>
                        </a:rPr>
                        <a:t>07.10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chemeClr val="dk1"/>
                          </a:solidFill>
                          <a:latin typeface="Calibri"/>
                        </a:rPr>
                        <a:t>День беременных женщин в Карсунской больнице. Беседа «Традиционные семейные ценности»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chemeClr val="dk1"/>
                          </a:solidFill>
                          <a:latin typeface="Calibri"/>
                        </a:rPr>
                        <a:t>11:00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77" name="Picture 2" descr=""/>
          <p:cNvPicPr/>
          <p:nvPr/>
        </p:nvPicPr>
        <p:blipFill>
          <a:blip r:embed="rId21"/>
          <a:stretch/>
        </p:blipFill>
        <p:spPr>
          <a:xfrm>
            <a:off x="6122880" y="9572040"/>
            <a:ext cx="900000" cy="900000"/>
          </a:xfrm>
          <a:prstGeom prst="rect">
            <a:avLst/>
          </a:prstGeom>
          <a:ln w="0">
            <a:noFill/>
          </a:ln>
        </p:spPr>
      </p:pic>
      <p:pic>
        <p:nvPicPr>
          <p:cNvPr id="78" name="Picture 3" descr=""/>
          <p:cNvPicPr/>
          <p:nvPr/>
        </p:nvPicPr>
        <p:blipFill>
          <a:blip r:embed="rId22"/>
          <a:stretch/>
        </p:blipFill>
        <p:spPr>
          <a:xfrm>
            <a:off x="6129360" y="9593640"/>
            <a:ext cx="894960" cy="8888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object 33" descr=""/>
          <p:cNvPicPr/>
          <p:nvPr/>
        </p:nvPicPr>
        <p:blipFill>
          <a:blip r:embed="rId1"/>
          <a:stretch/>
        </p:blipFill>
        <p:spPr>
          <a:xfrm>
            <a:off x="3731760" y="108000"/>
            <a:ext cx="3718440" cy="1656720"/>
          </a:xfrm>
          <a:prstGeom prst="rect">
            <a:avLst/>
          </a:prstGeom>
          <a:ln w="0">
            <a:noFill/>
          </a:ln>
        </p:spPr>
      </p:pic>
      <p:sp>
        <p:nvSpPr>
          <p:cNvPr id="80" name="object 35"/>
          <p:cNvSpPr/>
          <p:nvPr/>
        </p:nvSpPr>
        <p:spPr>
          <a:xfrm>
            <a:off x="111240" y="7000200"/>
            <a:ext cx="7344000" cy="3582000"/>
          </a:xfrm>
          <a:custGeom>
            <a:avLst/>
            <a:gdLst>
              <a:gd name="textAreaLeft" fmla="*/ 0 w 7344000"/>
              <a:gd name="textAreaRight" fmla="*/ 7345800 w 7344000"/>
              <a:gd name="textAreaTop" fmla="*/ 0 h 3582000"/>
              <a:gd name="textAreaBottom" fmla="*/ 3583800 h 3582000"/>
            </a:gdLst>
            <a:ah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81" name="Группа 1"/>
          <p:cNvGrpSpPr/>
          <p:nvPr/>
        </p:nvGrpSpPr>
        <p:grpSpPr>
          <a:xfrm>
            <a:off x="644400" y="8176320"/>
            <a:ext cx="1146240" cy="131040"/>
            <a:chOff x="644400" y="8176320"/>
            <a:chExt cx="1146240" cy="131040"/>
          </a:xfrm>
        </p:grpSpPr>
        <p:pic>
          <p:nvPicPr>
            <p:cNvPr id="82" name="object 36" descr=""/>
            <p:cNvPicPr/>
            <p:nvPr/>
          </p:nvPicPr>
          <p:blipFill>
            <a:blip r:embed="rId2"/>
            <a:stretch/>
          </p:blipFill>
          <p:spPr>
            <a:xfrm>
              <a:off x="644400" y="8176320"/>
              <a:ext cx="101520" cy="1310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83" name="object 37"/>
            <p:cNvSpPr/>
            <p:nvPr/>
          </p:nvSpPr>
          <p:spPr>
            <a:xfrm>
              <a:off x="771480" y="8178120"/>
              <a:ext cx="92880" cy="127800"/>
            </a:xfrm>
            <a:custGeom>
              <a:avLst/>
              <a:gdLst>
                <a:gd name="textAreaLeft" fmla="*/ 0 w 92880"/>
                <a:gd name="textAreaRight" fmla="*/ 94680 w 92880"/>
                <a:gd name="textAreaTop" fmla="*/ 0 h 127800"/>
                <a:gd name="textAreaBottom" fmla="*/ 129600 h 127800"/>
              </a:gdLst>
              <a:ahLst/>
              <a:rect l="textAreaLeft" t="textAreaTop" r="textAreaRight" b="textAreaBottom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4400">
                <a:lnSpc>
                  <a:spcPct val="100000"/>
                </a:lnSpc>
              </a:pPr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pic>
          <p:nvPicPr>
            <p:cNvPr id="84" name="object 38" descr=""/>
            <p:cNvPicPr/>
            <p:nvPr/>
          </p:nvPicPr>
          <p:blipFill>
            <a:blip r:embed="rId3"/>
            <a:stretch/>
          </p:blipFill>
          <p:spPr>
            <a:xfrm>
              <a:off x="888840" y="8176320"/>
              <a:ext cx="290520" cy="1310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85" name="object 39" descr=""/>
            <p:cNvPicPr/>
            <p:nvPr/>
          </p:nvPicPr>
          <p:blipFill>
            <a:blip r:embed="rId4"/>
            <a:stretch/>
          </p:blipFill>
          <p:spPr>
            <a:xfrm>
              <a:off x="1201680" y="8176320"/>
              <a:ext cx="317520" cy="1310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86" name="object 40" descr=""/>
            <p:cNvPicPr/>
            <p:nvPr/>
          </p:nvPicPr>
          <p:blipFill>
            <a:blip r:embed="rId5"/>
            <a:stretch/>
          </p:blipFill>
          <p:spPr>
            <a:xfrm>
              <a:off x="1545480" y="8178120"/>
              <a:ext cx="108360" cy="1274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87" name="object 41" descr=""/>
            <p:cNvPicPr/>
            <p:nvPr/>
          </p:nvPicPr>
          <p:blipFill>
            <a:blip r:embed="rId6"/>
            <a:stretch/>
          </p:blipFill>
          <p:spPr>
            <a:xfrm>
              <a:off x="1679400" y="8178120"/>
              <a:ext cx="111240" cy="12924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4632840" y="321480"/>
            <a:ext cx="2504520" cy="1113120"/>
          </a:xfrm>
          <a:prstGeom prst="rect">
            <a:avLst/>
          </a:prstGeom>
          <a:noFill/>
          <a:ln w="0">
            <a:noFill/>
          </a:ln>
        </p:spPr>
        <p:txBody>
          <a:bodyPr lIns="0" rIns="0" tIns="81360" bIns="0" anchor="t">
            <a:noAutofit/>
          </a:bodyPr>
          <a:p>
            <a:pPr marL="439560" indent="-427320" algn="r" defTabSz="914400">
              <a:lnSpc>
                <a:spcPts val="2701"/>
              </a:lnSpc>
              <a:spcBef>
                <a:spcPts val="641"/>
              </a:spcBef>
              <a:buNone/>
              <a:tabLst>
                <a:tab algn="l" pos="0"/>
              </a:tabLst>
            </a:pPr>
            <a:r>
              <a:rPr b="1" lang="ru-RU" sz="2700" spc="-12" strike="noStrike">
                <a:solidFill>
                  <a:schemeClr val="lt1"/>
                </a:solidFill>
                <a:latin typeface="Calibri"/>
              </a:rPr>
              <a:t>МЕРОПРИЯТИЯ</a:t>
            </a:r>
            <a:br>
              <a:rPr sz="2700"/>
            </a:br>
            <a:r>
              <a:rPr b="1" lang="ru-RU" sz="2700" spc="-1" strike="noStrike">
                <a:solidFill>
                  <a:schemeClr val="lt1"/>
                </a:solidFill>
                <a:latin typeface="Calibri"/>
              </a:rPr>
              <a:t>НА</a:t>
            </a:r>
            <a:r>
              <a:rPr b="1" lang="ru-RU" sz="2700" spc="-7" strike="noStrike">
                <a:solidFill>
                  <a:schemeClr val="lt1"/>
                </a:solidFill>
                <a:latin typeface="Calibri"/>
              </a:rPr>
              <a:t> ОКТЯБРЬ</a:t>
            </a:r>
            <a:endParaRPr b="0" lang="ru-RU" sz="2700" spc="-1" strike="noStrike">
              <a:solidFill>
                <a:schemeClr val="dk1"/>
              </a:solidFill>
              <a:latin typeface="Calibri"/>
            </a:endParaRPr>
          </a:p>
          <a:p>
            <a:pPr marL="439560" indent="0" algn="r" defTabSz="914400">
              <a:lnSpc>
                <a:spcPts val="2701"/>
              </a:lnSpc>
              <a:buNone/>
              <a:tabLst>
                <a:tab algn="l" pos="0"/>
              </a:tabLst>
            </a:pPr>
            <a:r>
              <a:rPr b="1" lang="ru-RU" sz="2700" spc="-21" strike="noStrike">
                <a:solidFill>
                  <a:schemeClr val="lt1"/>
                </a:solidFill>
                <a:latin typeface="Calibri"/>
              </a:rPr>
              <a:t>2026</a:t>
            </a:r>
            <a:endParaRPr b="0" lang="ru-RU" sz="27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89" name="object 45"/>
          <p:cNvSpPr/>
          <p:nvPr/>
        </p:nvSpPr>
        <p:spPr>
          <a:xfrm>
            <a:off x="6123240" y="8786520"/>
            <a:ext cx="915840" cy="64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33120" bIns="0" anchor="t">
            <a:spAutoFit/>
          </a:bodyPr>
          <a:p>
            <a:pPr marL="12600" defTabSz="914400">
              <a:lnSpc>
                <a:spcPts val="799"/>
              </a:lnSpc>
              <a:spcBef>
                <a:spcPts val="261"/>
              </a:spcBef>
            </a:pPr>
            <a:r>
              <a:rPr b="0" lang="ru-RU" sz="800" spc="-12" strike="noStrike">
                <a:solidFill>
                  <a:srgbClr val="ffffff"/>
                </a:solidFill>
                <a:latin typeface="Calibri"/>
              </a:rPr>
              <a:t>Отделение Фонда</a:t>
            </a:r>
            <a:r>
              <a:rPr b="0" lang="ru-RU" sz="800" spc="486" strike="noStrike">
                <a:solidFill>
                  <a:srgbClr val="ffffff"/>
                </a:solidFill>
                <a:latin typeface="Calibri"/>
              </a:rPr>
              <a:t> </a:t>
            </a:r>
            <a:r>
              <a:rPr b="0" lang="ru-RU" sz="800" spc="-12" strike="noStrike">
                <a:solidFill>
                  <a:srgbClr val="ffffff"/>
                </a:solidFill>
                <a:latin typeface="Calibri"/>
              </a:rPr>
              <a:t>пенсионного</a:t>
            </a:r>
            <a:endParaRPr b="0" lang="ru-RU" sz="800" spc="-1" strike="noStrike">
              <a:solidFill>
                <a:srgbClr val="000000"/>
              </a:solidFill>
              <a:latin typeface="Arial"/>
            </a:endParaRPr>
          </a:p>
          <a:p>
            <a:pPr marL="12600" defTabSz="914400">
              <a:lnSpc>
                <a:spcPts val="799"/>
              </a:lnSpc>
            </a:pPr>
            <a:r>
              <a:rPr b="0" lang="ru-RU" sz="800" spc="-1" strike="noStrike">
                <a:solidFill>
                  <a:srgbClr val="ffffff"/>
                </a:solidFill>
                <a:latin typeface="Calibri"/>
              </a:rPr>
              <a:t>и</a:t>
            </a:r>
            <a:r>
              <a:rPr b="0" lang="ru-RU" sz="800" spc="-12" strike="noStrike">
                <a:solidFill>
                  <a:srgbClr val="ffffff"/>
                </a:solidFill>
                <a:latin typeface="Calibri"/>
              </a:rPr>
              <a:t> социального</a:t>
            </a:r>
            <a:r>
              <a:rPr b="0" lang="ru-RU" sz="800" spc="486" strike="noStrike">
                <a:solidFill>
                  <a:srgbClr val="ffffff"/>
                </a:solidFill>
                <a:latin typeface="Calibri"/>
              </a:rPr>
              <a:t> </a:t>
            </a:r>
            <a:r>
              <a:rPr b="0" lang="ru-RU" sz="800" spc="-12" strike="noStrike">
                <a:solidFill>
                  <a:srgbClr val="ffffff"/>
                </a:solidFill>
                <a:latin typeface="Calibri"/>
              </a:rPr>
              <a:t>страхования</a:t>
            </a:r>
            <a:r>
              <a:rPr b="0" lang="ru-RU" sz="800" spc="-1" strike="noStrike">
                <a:solidFill>
                  <a:srgbClr val="ffffff"/>
                </a:solidFill>
                <a:latin typeface="Calibri"/>
              </a:rPr>
              <a:t> </a:t>
            </a:r>
            <a:r>
              <a:rPr b="0" lang="ru-RU" sz="800" spc="-26" strike="noStrike">
                <a:solidFill>
                  <a:srgbClr val="ffffff"/>
                </a:solidFill>
                <a:latin typeface="Calibri"/>
              </a:rPr>
              <a:t>РФ</a:t>
            </a:r>
            <a:endParaRPr b="0" lang="ru-RU" sz="800" spc="-1" strike="noStrike">
              <a:solidFill>
                <a:srgbClr val="000000"/>
              </a:solidFill>
              <a:latin typeface="Arial"/>
            </a:endParaRPr>
          </a:p>
          <a:p>
            <a:pPr marL="12600" defTabSz="914400">
              <a:lnSpc>
                <a:spcPts val="799"/>
              </a:lnSpc>
            </a:pPr>
            <a:r>
              <a:rPr b="0" lang="ru-RU" sz="800" spc="-1" strike="noStrike">
                <a:solidFill>
                  <a:srgbClr val="ffffff"/>
                </a:solidFill>
                <a:latin typeface="Calibri"/>
              </a:rPr>
              <a:t>по</a:t>
            </a:r>
            <a:r>
              <a:rPr b="0" lang="ru-RU" sz="800" spc="32" strike="noStrike">
                <a:solidFill>
                  <a:srgbClr val="ffffff"/>
                </a:solidFill>
                <a:latin typeface="Calibri"/>
              </a:rPr>
              <a:t> Ульяновской</a:t>
            </a:r>
            <a:r>
              <a:rPr b="0" lang="ru-RU" sz="800" spc="486" strike="noStrike">
                <a:solidFill>
                  <a:srgbClr val="ffffff"/>
                </a:solidFill>
                <a:latin typeface="Calibri"/>
              </a:rPr>
              <a:t> </a:t>
            </a:r>
            <a:r>
              <a:rPr b="0" lang="ru-RU" sz="800" spc="-12" strike="noStrike">
                <a:solidFill>
                  <a:srgbClr val="ffffff"/>
                </a:solidFill>
                <a:latin typeface="Calibri"/>
              </a:rPr>
              <a:t>области</a:t>
            </a:r>
            <a:endParaRPr b="0" lang="ru-RU" sz="8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90" name="Группа 103"/>
          <p:cNvGrpSpPr/>
          <p:nvPr/>
        </p:nvGrpSpPr>
        <p:grpSpPr>
          <a:xfrm>
            <a:off x="512280" y="489240"/>
            <a:ext cx="2516040" cy="981360"/>
            <a:chOff x="512280" y="489240"/>
            <a:chExt cx="2516040" cy="981360"/>
          </a:xfrm>
        </p:grpSpPr>
        <p:pic>
          <p:nvPicPr>
            <p:cNvPr id="91" name="object 49" descr=""/>
            <p:cNvPicPr/>
            <p:nvPr/>
          </p:nvPicPr>
          <p:blipFill>
            <a:blip r:embed="rId7"/>
            <a:stretch/>
          </p:blipFill>
          <p:spPr>
            <a:xfrm>
              <a:off x="512280" y="489240"/>
              <a:ext cx="837720" cy="9554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92" name="object 50"/>
            <p:cNvSpPr/>
            <p:nvPr/>
          </p:nvSpPr>
          <p:spPr>
            <a:xfrm>
              <a:off x="1577160" y="814680"/>
              <a:ext cx="293400" cy="183600"/>
            </a:xfrm>
            <a:custGeom>
              <a:avLst/>
              <a:gdLst>
                <a:gd name="textAreaLeft" fmla="*/ 0 w 293400"/>
                <a:gd name="textAreaRight" fmla="*/ 295200 w 293400"/>
                <a:gd name="textAreaTop" fmla="*/ 0 h 183600"/>
                <a:gd name="textAreaBottom" fmla="*/ 185400 h 183600"/>
              </a:gdLst>
              <a:ahLst/>
              <a:rect l="textAreaLeft" t="textAreaTop" r="textAreaRight" b="textAreaBottom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4400">
                <a:lnSpc>
                  <a:spcPct val="100000"/>
                </a:lnSpc>
              </a:pPr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grpSp>
          <p:nvGrpSpPr>
            <p:cNvPr id="93" name="object 51"/>
            <p:cNvGrpSpPr/>
            <p:nvPr/>
          </p:nvGrpSpPr>
          <p:grpSpPr>
            <a:xfrm>
              <a:off x="1917720" y="814680"/>
              <a:ext cx="446040" cy="149400"/>
              <a:chOff x="1917720" y="814680"/>
              <a:chExt cx="446040" cy="149400"/>
            </a:xfrm>
          </p:grpSpPr>
          <p:sp>
            <p:nvSpPr>
              <p:cNvPr id="94" name="object 52"/>
              <p:cNvSpPr/>
              <p:nvPr/>
            </p:nvSpPr>
            <p:spPr>
              <a:xfrm>
                <a:off x="1917720" y="814680"/>
                <a:ext cx="289080" cy="149400"/>
              </a:xfrm>
              <a:custGeom>
                <a:avLst/>
                <a:gdLst>
                  <a:gd name="textAreaLeft" fmla="*/ 0 w 289080"/>
                  <a:gd name="textAreaRight" fmla="*/ 290880 w 289080"/>
                  <a:gd name="textAreaTop" fmla="*/ 0 h 149400"/>
                  <a:gd name="textAreaBottom" fmla="*/ 151200 h 149400"/>
                </a:gdLst>
                <a:ahLst/>
                <a:rect l="textAreaLeft" t="textAreaTop" r="textAreaRight" b="textAreaBottom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t">
                <a:noAutofit/>
              </a:bodyPr>
              <a:p>
                <a:pPr defTabSz="914400">
                  <a:lnSpc>
                    <a:spcPct val="100000"/>
                  </a:lnSpc>
                </a:pPr>
                <a:endParaRPr b="0" lang="ru-RU" sz="18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pic>
            <p:nvPicPr>
              <p:cNvPr id="95" name="object 53" descr=""/>
              <p:cNvPicPr/>
              <p:nvPr/>
            </p:nvPicPr>
            <p:blipFill>
              <a:blip r:embed="rId8"/>
              <a:stretch/>
            </p:blipFill>
            <p:spPr>
              <a:xfrm>
                <a:off x="2244240" y="815040"/>
                <a:ext cx="119520" cy="148320"/>
              </a:xfrm>
              <a:prstGeom prst="rect">
                <a:avLst/>
              </a:prstGeom>
              <a:ln w="0">
                <a:noFill/>
              </a:ln>
            </p:spPr>
          </p:pic>
        </p:grpSp>
        <p:pic>
          <p:nvPicPr>
            <p:cNvPr id="96" name="object 54" descr=""/>
            <p:cNvPicPr/>
            <p:nvPr/>
          </p:nvPicPr>
          <p:blipFill>
            <a:blip r:embed="rId9"/>
            <a:stretch/>
          </p:blipFill>
          <p:spPr>
            <a:xfrm>
              <a:off x="1556640" y="1049760"/>
              <a:ext cx="158040" cy="151920"/>
            </a:xfrm>
            <a:prstGeom prst="rect">
              <a:avLst/>
            </a:prstGeom>
            <a:ln w="0">
              <a:noFill/>
            </a:ln>
          </p:spPr>
        </p:pic>
        <p:grpSp>
          <p:nvGrpSpPr>
            <p:cNvPr id="97" name="object 55"/>
            <p:cNvGrpSpPr/>
            <p:nvPr/>
          </p:nvGrpSpPr>
          <p:grpSpPr>
            <a:xfrm>
              <a:off x="1762920" y="1051200"/>
              <a:ext cx="675720" cy="181800"/>
              <a:chOff x="1762920" y="1051200"/>
              <a:chExt cx="675720" cy="181800"/>
            </a:xfrm>
          </p:grpSpPr>
          <p:pic>
            <p:nvPicPr>
              <p:cNvPr id="98" name="object 56" descr=""/>
              <p:cNvPicPr/>
              <p:nvPr/>
            </p:nvPicPr>
            <p:blipFill>
              <a:blip r:embed="rId10"/>
              <a:stretch/>
            </p:blipFill>
            <p:spPr>
              <a:xfrm>
                <a:off x="1762920" y="1051560"/>
                <a:ext cx="120960" cy="14832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99" name="object 57"/>
              <p:cNvSpPr/>
              <p:nvPr/>
            </p:nvSpPr>
            <p:spPr>
              <a:xfrm>
                <a:off x="1917720" y="1051200"/>
                <a:ext cx="520920" cy="181800"/>
              </a:xfrm>
              <a:custGeom>
                <a:avLst/>
                <a:gdLst>
                  <a:gd name="textAreaLeft" fmla="*/ 0 w 520920"/>
                  <a:gd name="textAreaRight" fmla="*/ 522720 w 520920"/>
                  <a:gd name="textAreaTop" fmla="*/ 0 h 181800"/>
                  <a:gd name="textAreaBottom" fmla="*/ 183600 h 181800"/>
                </a:gdLst>
                <a:ahLst/>
                <a:rect l="textAreaLeft" t="textAreaTop" r="textAreaRight" b="textAreaBottom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t">
                <a:noAutofit/>
              </a:bodyPr>
              <a:p>
                <a:pPr defTabSz="914400">
                  <a:lnSpc>
                    <a:spcPct val="100000"/>
                  </a:lnSpc>
                </a:pPr>
                <a:endParaRPr b="0" lang="ru-RU" sz="18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100" name="object 58"/>
            <p:cNvGrpSpPr/>
            <p:nvPr/>
          </p:nvGrpSpPr>
          <p:grpSpPr>
            <a:xfrm>
              <a:off x="2489040" y="1051560"/>
              <a:ext cx="289080" cy="148320"/>
              <a:chOff x="2489040" y="1051560"/>
              <a:chExt cx="289080" cy="148320"/>
            </a:xfrm>
          </p:grpSpPr>
          <p:pic>
            <p:nvPicPr>
              <p:cNvPr id="101" name="object 59" descr=""/>
              <p:cNvPicPr/>
              <p:nvPr/>
            </p:nvPicPr>
            <p:blipFill>
              <a:blip r:embed="rId11"/>
              <a:stretch/>
            </p:blipFill>
            <p:spPr>
              <a:xfrm>
                <a:off x="2489040" y="1051560"/>
                <a:ext cx="128160" cy="14832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02" name="object 60" descr=""/>
              <p:cNvPicPr/>
              <p:nvPr/>
            </p:nvPicPr>
            <p:blipFill>
              <a:blip r:embed="rId12"/>
              <a:stretch/>
            </p:blipFill>
            <p:spPr>
              <a:xfrm>
                <a:off x="2658960" y="1051560"/>
                <a:ext cx="119160" cy="148320"/>
              </a:xfrm>
              <a:prstGeom prst="rect">
                <a:avLst/>
              </a:prstGeom>
              <a:ln w="0">
                <a:noFill/>
              </a:ln>
            </p:spPr>
          </p:pic>
        </p:grpSp>
        <p:grpSp>
          <p:nvGrpSpPr>
            <p:cNvPr id="103" name="object 61"/>
            <p:cNvGrpSpPr/>
            <p:nvPr/>
          </p:nvGrpSpPr>
          <p:grpSpPr>
            <a:xfrm>
              <a:off x="1556640" y="1284480"/>
              <a:ext cx="1471680" cy="186120"/>
              <a:chOff x="1556640" y="1284480"/>
              <a:chExt cx="1471680" cy="186120"/>
            </a:xfrm>
          </p:grpSpPr>
          <p:pic>
            <p:nvPicPr>
              <p:cNvPr id="104" name="object 62" descr=""/>
              <p:cNvPicPr/>
              <p:nvPr/>
            </p:nvPicPr>
            <p:blipFill>
              <a:blip r:embed="rId13"/>
              <a:stretch/>
            </p:blipFill>
            <p:spPr>
              <a:xfrm>
                <a:off x="1556640" y="1292040"/>
                <a:ext cx="141480" cy="15372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05" name="object 63" descr=""/>
              <p:cNvPicPr/>
              <p:nvPr/>
            </p:nvPicPr>
            <p:blipFill>
              <a:blip r:embed="rId14"/>
              <a:stretch/>
            </p:blipFill>
            <p:spPr>
              <a:xfrm>
                <a:off x="1725840" y="1292040"/>
                <a:ext cx="162720" cy="15372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06" name="object 64" descr=""/>
              <p:cNvPicPr/>
              <p:nvPr/>
            </p:nvPicPr>
            <p:blipFill>
              <a:blip r:embed="rId15"/>
              <a:stretch/>
            </p:blipFill>
            <p:spPr>
              <a:xfrm>
                <a:off x="1917720" y="1284480"/>
                <a:ext cx="358560" cy="18612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07" name="object 65" descr=""/>
              <p:cNvPicPr/>
              <p:nvPr/>
            </p:nvPicPr>
            <p:blipFill>
              <a:blip r:embed="rId16"/>
              <a:stretch/>
            </p:blipFill>
            <p:spPr>
              <a:xfrm>
                <a:off x="2300040" y="1292040"/>
                <a:ext cx="162720" cy="15372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108" name="object 66"/>
              <p:cNvSpPr/>
              <p:nvPr/>
            </p:nvSpPr>
            <p:spPr>
              <a:xfrm>
                <a:off x="2494080" y="1290960"/>
                <a:ext cx="136800" cy="147960"/>
              </a:xfrm>
              <a:custGeom>
                <a:avLst/>
                <a:gdLst>
                  <a:gd name="textAreaLeft" fmla="*/ 0 w 136800"/>
                  <a:gd name="textAreaRight" fmla="*/ 138600 w 136800"/>
                  <a:gd name="textAreaTop" fmla="*/ 0 h 147960"/>
                  <a:gd name="textAreaBottom" fmla="*/ 149760 h 147960"/>
                </a:gdLst>
                <a:ahLst/>
                <a:rect l="textAreaLeft" t="textAreaTop" r="textAreaRight" b="textAreaBottom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t">
                <a:noAutofit/>
              </a:bodyPr>
              <a:p>
                <a:pPr defTabSz="914400">
                  <a:lnSpc>
                    <a:spcPct val="100000"/>
                  </a:lnSpc>
                </a:pPr>
                <a:endParaRPr b="0" lang="ru-RU" sz="18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pic>
            <p:nvPicPr>
              <p:cNvPr id="109" name="object 67" descr=""/>
              <p:cNvPicPr/>
              <p:nvPr/>
            </p:nvPicPr>
            <p:blipFill>
              <a:blip r:embed="rId17"/>
              <a:stretch/>
            </p:blipFill>
            <p:spPr>
              <a:xfrm>
                <a:off x="2661480" y="1290960"/>
                <a:ext cx="168480" cy="1796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10" name="object 68" descr=""/>
              <p:cNvPicPr/>
              <p:nvPr/>
            </p:nvPicPr>
            <p:blipFill>
              <a:blip r:embed="rId18"/>
              <a:stretch/>
            </p:blipFill>
            <p:spPr>
              <a:xfrm>
                <a:off x="2861640" y="1290960"/>
                <a:ext cx="166680" cy="148320"/>
              </a:xfrm>
              <a:prstGeom prst="rect">
                <a:avLst/>
              </a:prstGeom>
              <a:ln w="0">
                <a:noFill/>
              </a:ln>
            </p:spPr>
          </p:pic>
        </p:grpSp>
      </p:grpSp>
      <p:sp>
        <p:nvSpPr>
          <p:cNvPr id="111" name="Прямоугольник: скругленные углы 2"/>
          <p:cNvSpPr/>
          <p:nvPr/>
        </p:nvSpPr>
        <p:spPr>
          <a:xfrm>
            <a:off x="6140520" y="9593640"/>
            <a:ext cx="873000" cy="85680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ru-RU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12" name="Овал 3"/>
          <p:cNvSpPr/>
          <p:nvPr/>
        </p:nvSpPr>
        <p:spPr>
          <a:xfrm>
            <a:off x="6047640" y="7937640"/>
            <a:ext cx="813600" cy="8136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ru-RU" sz="1800" spc="-1" strike="noStrike">
              <a:solidFill>
                <a:schemeClr val="lt1"/>
              </a:solidFill>
              <a:latin typeface="Calibri"/>
            </a:endParaRPr>
          </a:p>
        </p:txBody>
      </p:sp>
      <p:pic>
        <p:nvPicPr>
          <p:cNvPr id="113" name="object 48" descr=""/>
          <p:cNvPicPr/>
          <p:nvPr/>
        </p:nvPicPr>
        <p:blipFill>
          <a:blip r:embed="rId19"/>
          <a:stretch/>
        </p:blipFill>
        <p:spPr>
          <a:xfrm>
            <a:off x="6162120" y="8141760"/>
            <a:ext cx="599760" cy="514800"/>
          </a:xfrm>
          <a:prstGeom prst="rect">
            <a:avLst/>
          </a:prstGeom>
          <a:ln w="0">
            <a:noFill/>
          </a:ln>
        </p:spPr>
      </p:pic>
      <p:pic>
        <p:nvPicPr>
          <p:cNvPr id="114" name="Рисунок 7" descr=""/>
          <p:cNvPicPr/>
          <p:nvPr/>
        </p:nvPicPr>
        <p:blipFill>
          <a:blip r:embed="rId20"/>
          <a:stretch/>
        </p:blipFill>
        <p:spPr>
          <a:xfrm>
            <a:off x="6153120" y="9577080"/>
            <a:ext cx="860400" cy="86040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115" name="Таблица 4"/>
          <p:cNvGraphicFramePr/>
          <p:nvPr/>
        </p:nvGraphicFramePr>
        <p:xfrm>
          <a:off x="425880" y="1820880"/>
          <a:ext cx="6839280" cy="5427360"/>
        </p:xfrm>
        <a:graphic>
          <a:graphicData uri="http://schemas.openxmlformats.org/drawingml/2006/table">
            <a:tbl>
              <a:tblPr/>
              <a:tblGrid>
                <a:gridCol w="831960"/>
                <a:gridCol w="4847400"/>
                <a:gridCol w="1159920"/>
              </a:tblGrid>
              <a:tr h="640080"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chemeClr val="lt1"/>
                          </a:solidFill>
                          <a:latin typeface="Calibri"/>
                        </a:rPr>
                        <a:t>Дата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chemeClr val="lt1"/>
                          </a:solidFill>
                          <a:latin typeface="Calibri"/>
                        </a:rPr>
                        <a:t>Мероприятие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chemeClr val="lt1"/>
                          </a:solidFill>
                          <a:latin typeface="Calibri"/>
                        </a:rPr>
                        <a:t>Время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chemeClr val="lt1"/>
                          </a:solidFill>
                          <a:latin typeface="Calibri"/>
                        </a:rPr>
                        <a:t>начала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</a:tr>
              <a:tr h="35676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800" spc="-12" strike="noStrike">
                          <a:solidFill>
                            <a:srgbClr val="231f20"/>
                          </a:solidFill>
                          <a:latin typeface="Calibri"/>
                        </a:rPr>
                        <a:t>08.10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chemeClr val="dk1"/>
                          </a:solidFill>
                          <a:latin typeface="Calibri"/>
                        </a:rPr>
                        <a:t>Занятие в творческой мастерской. Мастер-класс «Волшебные краски осени»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just" defTabSz="914400">
                        <a:lnSpc>
                          <a:spcPct val="100000"/>
                        </a:lnSpc>
                      </a:pPr>
                      <a:endParaRPr b="0" lang="ru-RU" sz="16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" strike="noStrike">
                          <a:solidFill>
                            <a:schemeClr val="dk1"/>
                          </a:solidFill>
                          <a:latin typeface="Calibri"/>
                        </a:rPr>
                        <a:t>11:00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36576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800" spc="-12" strike="noStrike">
                          <a:solidFill>
                            <a:srgbClr val="231f20"/>
                          </a:solidFill>
                          <a:latin typeface="Calibri"/>
                        </a:rPr>
                        <a:t>09.10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Мероприятие в рамках проекта «Музей одной картины»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just" defTabSz="914400">
                        <a:lnSpc>
                          <a:spcPct val="100000"/>
                        </a:lnSpc>
                      </a:pPr>
                      <a:endParaRPr b="0" lang="ru-RU" sz="16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2" strike="noStrike">
                          <a:solidFill>
                            <a:srgbClr val="231f20"/>
                          </a:solidFill>
                          <a:latin typeface="Calibri"/>
                        </a:rPr>
                        <a:t>10:</a:t>
                      </a:r>
                      <a:r>
                        <a:rPr b="0" lang="ru-RU" sz="1800" spc="-26" strike="noStrike">
                          <a:solidFill>
                            <a:srgbClr val="231f20"/>
                          </a:solidFill>
                          <a:latin typeface="Calibri"/>
                        </a:rPr>
                        <a:t>00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45396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800" spc="-1" strike="noStrike">
                          <a:solidFill>
                            <a:schemeClr val="dk1"/>
                          </a:solidFill>
                          <a:latin typeface="Calibri"/>
                        </a:rPr>
                        <a:t>12.10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chemeClr val="dk1"/>
                          </a:solidFill>
                          <a:latin typeface="Calibri"/>
                          <a:ea typeface="Microsoft YaHei"/>
                        </a:rPr>
                        <a:t>Встреча в творческой мастерской с интересными людьми.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chemeClr val="dk1"/>
                          </a:solidFill>
                          <a:latin typeface="Calibri"/>
                          <a:ea typeface="Microsoft YaHei"/>
                        </a:rPr>
                        <a:t>Выставка-ярмарка «Традиции ремесел и промыслов народов России»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chemeClr val="dk1"/>
                          </a:solidFill>
                          <a:latin typeface="Calibri"/>
                        </a:rPr>
                        <a:t>11:00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36576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chemeClr val="dk1"/>
                          </a:solidFill>
                          <a:latin typeface="Calibri"/>
                        </a:rPr>
                        <a:t>13.10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chemeClr val="dk1"/>
                          </a:solidFill>
                          <a:latin typeface="Calibri"/>
                        </a:rPr>
                        <a:t>Спортивный час. Занятия на тренажерах по индивидуальному графику. Викторина «Традиции и языки народов России»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chemeClr val="dk1"/>
                          </a:solidFill>
                          <a:latin typeface="Calibri"/>
                        </a:rPr>
                        <a:t>11:00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45396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chemeClr val="dk1"/>
                          </a:solidFill>
                          <a:latin typeface="Calibri"/>
                        </a:rPr>
                        <a:t>14.10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chemeClr val="dk1"/>
                          </a:solidFill>
                          <a:latin typeface="Calibri"/>
                        </a:rPr>
                        <a:t>Консультирование по правовым и пенсионным вопросам с участием специалиста клиентской службы в  Карсунском районе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chemeClr val="dk1"/>
                          </a:solidFill>
                          <a:latin typeface="Calibri"/>
                        </a:rPr>
                        <a:t>11:00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6" name="object 43"/>
          <p:cNvSpPr/>
          <p:nvPr/>
        </p:nvSpPr>
        <p:spPr>
          <a:xfrm>
            <a:off x="425880" y="8416080"/>
            <a:ext cx="5112360" cy="203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74600" bIns="0" anchor="t">
            <a:spAutoFit/>
          </a:bodyPr>
          <a:p>
            <a:pPr marL="12600" defTabSz="914400">
              <a:lnSpc>
                <a:spcPct val="76000"/>
              </a:lnSpc>
              <a:spcBef>
                <a:spcPts val="1375"/>
              </a:spcBef>
            </a:pPr>
            <a:r>
              <a:rPr b="1" lang="ru-RU" sz="4400" spc="-12" strike="noStrike">
                <a:solidFill>
                  <a:srgbClr val="ffffff"/>
                </a:solidFill>
                <a:latin typeface="Calibri"/>
              </a:rPr>
              <a:t>ПРИХОДИТЕ, </a:t>
            </a:r>
            <a:r>
              <a:rPr b="1" lang="ru-RU" sz="4400" spc="-1" strike="noStrike">
                <a:solidFill>
                  <a:srgbClr val="ffffff"/>
                </a:solidFill>
                <a:latin typeface="Calibri"/>
              </a:rPr>
              <a:t>МЫ</a:t>
            </a:r>
            <a:r>
              <a:rPr b="1" lang="ru-RU" sz="4400" spc="-137" strike="noStrike">
                <a:solidFill>
                  <a:srgbClr val="ffffff"/>
                </a:solidFill>
                <a:latin typeface="Calibri"/>
              </a:rPr>
              <a:t> </a:t>
            </a:r>
            <a:r>
              <a:rPr b="1" lang="ru-RU" sz="4400" spc="-1" strike="noStrike">
                <a:solidFill>
                  <a:srgbClr val="ffffff"/>
                </a:solidFill>
                <a:latin typeface="Calibri"/>
              </a:rPr>
              <a:t>ВАС</a:t>
            </a:r>
            <a:r>
              <a:rPr b="1" lang="ru-RU" sz="4400" spc="-137" strike="noStrike">
                <a:solidFill>
                  <a:srgbClr val="ffffff"/>
                </a:solidFill>
                <a:latin typeface="Calibri"/>
              </a:rPr>
              <a:t> </a:t>
            </a:r>
            <a:r>
              <a:rPr b="1" lang="ru-RU" sz="4400" spc="-12" strike="noStrike">
                <a:solidFill>
                  <a:srgbClr val="ffffff"/>
                </a:solidFill>
                <a:latin typeface="Calibri"/>
              </a:rPr>
              <a:t>ЖДЕМ!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  <a:p>
            <a:pPr marL="15120" defTabSz="914400">
              <a:lnSpc>
                <a:spcPts val="1429"/>
              </a:lnSpc>
              <a:spcBef>
                <a:spcPts val="1040"/>
              </a:spcBef>
            </a:pPr>
            <a:r>
              <a:rPr b="0" lang="ru-RU" sz="1300" spc="-1" strike="noStrike">
                <a:solidFill>
                  <a:srgbClr val="ffffff"/>
                </a:solidFill>
                <a:latin typeface="Calibri"/>
              </a:rPr>
              <a:t>Наши</a:t>
            </a:r>
            <a:r>
              <a:rPr b="0" lang="ru-RU" sz="1300" spc="-35" strike="noStrike">
                <a:solidFill>
                  <a:srgbClr val="ffffff"/>
                </a:solidFill>
                <a:latin typeface="Calibri"/>
              </a:rPr>
              <a:t> </a:t>
            </a:r>
            <a:r>
              <a:rPr b="0" lang="ru-RU" sz="1300" spc="-12" strike="noStrike">
                <a:solidFill>
                  <a:srgbClr val="ffffff"/>
                </a:solidFill>
                <a:latin typeface="Calibri"/>
              </a:rPr>
              <a:t>контакты:</a:t>
            </a:r>
            <a:endParaRPr b="0" lang="ru-RU" sz="1300" spc="-1" strike="noStrike">
              <a:solidFill>
                <a:srgbClr val="000000"/>
              </a:solidFill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r>
              <a:rPr b="0" lang="ru-RU" sz="1300" spc="-1" strike="noStrike">
                <a:solidFill>
                  <a:srgbClr val="ffffff"/>
                </a:solidFill>
                <a:latin typeface="Calibri"/>
              </a:rPr>
              <a:t>Адрес: </a:t>
            </a:r>
            <a:r>
              <a:rPr b="0" lang="en-US" sz="1300" spc="-1" strike="noStrike">
                <a:solidFill>
                  <a:srgbClr val="ffffff"/>
                </a:solidFill>
                <a:latin typeface="Calibri"/>
              </a:rPr>
              <a:t>Ульяновская область, р.п. Карсун, ул. Тельмана, д. 10</a:t>
            </a:r>
            <a:br>
              <a:rPr sz="1300"/>
            </a:br>
            <a:r>
              <a:rPr b="0" lang="ru-RU" sz="1300" spc="-1" strike="noStrike">
                <a:solidFill>
                  <a:srgbClr val="ffffff"/>
                </a:solidFill>
                <a:latin typeface="Calibri"/>
              </a:rPr>
              <a:t>Контактный номер: +79278262767</a:t>
            </a:r>
            <a:endParaRPr b="0" lang="ru-RU" sz="1300" spc="-1" strike="noStrike">
              <a:solidFill>
                <a:srgbClr val="000000"/>
              </a:solidFill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r>
              <a:rPr b="0" lang="ru-RU" sz="1300" spc="-1" strike="noStrike">
                <a:solidFill>
                  <a:srgbClr val="ffffff"/>
                </a:solidFill>
                <a:latin typeface="Calibri"/>
              </a:rPr>
              <a:t>ФИО: Рытова Елена Васильевна</a:t>
            </a:r>
            <a:endParaRPr b="0" lang="ru-RU" sz="13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17" name="Picture 2" descr=""/>
          <p:cNvPicPr/>
          <p:nvPr/>
        </p:nvPicPr>
        <p:blipFill>
          <a:blip r:embed="rId21"/>
          <a:stretch/>
        </p:blipFill>
        <p:spPr>
          <a:xfrm>
            <a:off x="6133320" y="9581040"/>
            <a:ext cx="900000" cy="8888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object 33" descr=""/>
          <p:cNvPicPr/>
          <p:nvPr/>
        </p:nvPicPr>
        <p:blipFill>
          <a:blip r:embed="rId1"/>
          <a:stretch/>
        </p:blipFill>
        <p:spPr>
          <a:xfrm>
            <a:off x="3731760" y="108000"/>
            <a:ext cx="3718440" cy="1656720"/>
          </a:xfrm>
          <a:prstGeom prst="rect">
            <a:avLst/>
          </a:prstGeom>
          <a:ln w="0">
            <a:noFill/>
          </a:ln>
        </p:spPr>
      </p:pic>
      <p:sp>
        <p:nvSpPr>
          <p:cNvPr id="119" name="object 35"/>
          <p:cNvSpPr/>
          <p:nvPr/>
        </p:nvSpPr>
        <p:spPr>
          <a:xfrm>
            <a:off x="111240" y="7000200"/>
            <a:ext cx="7344000" cy="3582000"/>
          </a:xfrm>
          <a:custGeom>
            <a:avLst/>
            <a:gdLst>
              <a:gd name="textAreaLeft" fmla="*/ 0 w 7344000"/>
              <a:gd name="textAreaRight" fmla="*/ 7345800 w 7344000"/>
              <a:gd name="textAreaTop" fmla="*/ 0 h 3582000"/>
              <a:gd name="textAreaBottom" fmla="*/ 3583800 h 3582000"/>
            </a:gdLst>
            <a:ah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20" name="Группа 1"/>
          <p:cNvGrpSpPr/>
          <p:nvPr/>
        </p:nvGrpSpPr>
        <p:grpSpPr>
          <a:xfrm>
            <a:off x="644400" y="8176320"/>
            <a:ext cx="1146240" cy="131040"/>
            <a:chOff x="644400" y="8176320"/>
            <a:chExt cx="1146240" cy="131040"/>
          </a:xfrm>
        </p:grpSpPr>
        <p:pic>
          <p:nvPicPr>
            <p:cNvPr id="121" name="object 36" descr=""/>
            <p:cNvPicPr/>
            <p:nvPr/>
          </p:nvPicPr>
          <p:blipFill>
            <a:blip r:embed="rId2"/>
            <a:stretch/>
          </p:blipFill>
          <p:spPr>
            <a:xfrm>
              <a:off x="644400" y="8176320"/>
              <a:ext cx="101520" cy="1310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22" name="object 37"/>
            <p:cNvSpPr/>
            <p:nvPr/>
          </p:nvSpPr>
          <p:spPr>
            <a:xfrm>
              <a:off x="771480" y="8178120"/>
              <a:ext cx="92880" cy="127800"/>
            </a:xfrm>
            <a:custGeom>
              <a:avLst/>
              <a:gdLst>
                <a:gd name="textAreaLeft" fmla="*/ 0 w 92880"/>
                <a:gd name="textAreaRight" fmla="*/ 94680 w 92880"/>
                <a:gd name="textAreaTop" fmla="*/ 0 h 127800"/>
                <a:gd name="textAreaBottom" fmla="*/ 129600 h 127800"/>
              </a:gdLst>
              <a:ahLst/>
              <a:rect l="textAreaLeft" t="textAreaTop" r="textAreaRight" b="textAreaBottom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4400">
                <a:lnSpc>
                  <a:spcPct val="100000"/>
                </a:lnSpc>
              </a:pPr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pic>
          <p:nvPicPr>
            <p:cNvPr id="123" name="object 38" descr=""/>
            <p:cNvPicPr/>
            <p:nvPr/>
          </p:nvPicPr>
          <p:blipFill>
            <a:blip r:embed="rId3"/>
            <a:stretch/>
          </p:blipFill>
          <p:spPr>
            <a:xfrm>
              <a:off x="888840" y="8176320"/>
              <a:ext cx="290520" cy="1310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24" name="object 39" descr=""/>
            <p:cNvPicPr/>
            <p:nvPr/>
          </p:nvPicPr>
          <p:blipFill>
            <a:blip r:embed="rId4"/>
            <a:stretch/>
          </p:blipFill>
          <p:spPr>
            <a:xfrm>
              <a:off x="1201680" y="8176320"/>
              <a:ext cx="317520" cy="1310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25" name="object 40" descr=""/>
            <p:cNvPicPr/>
            <p:nvPr/>
          </p:nvPicPr>
          <p:blipFill>
            <a:blip r:embed="rId5"/>
            <a:stretch/>
          </p:blipFill>
          <p:spPr>
            <a:xfrm>
              <a:off x="1545480" y="8178120"/>
              <a:ext cx="108360" cy="1274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26" name="object 41" descr=""/>
            <p:cNvPicPr/>
            <p:nvPr/>
          </p:nvPicPr>
          <p:blipFill>
            <a:blip r:embed="rId6"/>
            <a:stretch/>
          </p:blipFill>
          <p:spPr>
            <a:xfrm>
              <a:off x="1679400" y="8178120"/>
              <a:ext cx="111240" cy="12924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4632840" y="321480"/>
            <a:ext cx="2504520" cy="1113120"/>
          </a:xfrm>
          <a:prstGeom prst="rect">
            <a:avLst/>
          </a:prstGeom>
          <a:noFill/>
          <a:ln w="0">
            <a:noFill/>
          </a:ln>
        </p:spPr>
        <p:txBody>
          <a:bodyPr lIns="0" rIns="0" tIns="81360" bIns="0" anchor="t">
            <a:noAutofit/>
          </a:bodyPr>
          <a:p>
            <a:pPr marL="439560" indent="-427320" algn="r" defTabSz="914400">
              <a:lnSpc>
                <a:spcPts val="2701"/>
              </a:lnSpc>
              <a:spcBef>
                <a:spcPts val="641"/>
              </a:spcBef>
              <a:buNone/>
              <a:tabLst>
                <a:tab algn="l" pos="0"/>
              </a:tabLst>
            </a:pPr>
            <a:r>
              <a:rPr b="1" lang="ru-RU" sz="2700" spc="-12" strike="noStrike">
                <a:solidFill>
                  <a:schemeClr val="lt1"/>
                </a:solidFill>
                <a:latin typeface="Calibri"/>
              </a:rPr>
              <a:t>МЕРОПРИЯТИЯ</a:t>
            </a:r>
            <a:br>
              <a:rPr sz="2700"/>
            </a:br>
            <a:r>
              <a:rPr b="1" lang="ru-RU" sz="2700" spc="-1" strike="noStrike">
                <a:solidFill>
                  <a:schemeClr val="lt1"/>
                </a:solidFill>
                <a:latin typeface="Calibri"/>
              </a:rPr>
              <a:t>НА</a:t>
            </a:r>
            <a:r>
              <a:rPr b="1" lang="ru-RU" sz="2700" spc="-7" strike="noStrike">
                <a:solidFill>
                  <a:schemeClr val="lt1"/>
                </a:solidFill>
                <a:latin typeface="Calibri"/>
              </a:rPr>
              <a:t> ОКТЯБРЬ</a:t>
            </a:r>
            <a:endParaRPr b="0" lang="ru-RU" sz="2700" spc="-1" strike="noStrike">
              <a:solidFill>
                <a:schemeClr val="dk1"/>
              </a:solidFill>
              <a:latin typeface="Calibri"/>
            </a:endParaRPr>
          </a:p>
          <a:p>
            <a:pPr marL="439560" indent="0" algn="r" defTabSz="914400">
              <a:lnSpc>
                <a:spcPts val="2701"/>
              </a:lnSpc>
              <a:buNone/>
              <a:tabLst>
                <a:tab algn="l" pos="0"/>
              </a:tabLst>
            </a:pPr>
            <a:r>
              <a:rPr b="1" lang="ru-RU" sz="2700" spc="-21" strike="noStrike">
                <a:solidFill>
                  <a:schemeClr val="lt1"/>
                </a:solidFill>
                <a:latin typeface="Calibri"/>
              </a:rPr>
              <a:t>2026</a:t>
            </a:r>
            <a:endParaRPr b="0" lang="ru-RU" sz="27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28" name="object 45"/>
          <p:cNvSpPr/>
          <p:nvPr/>
        </p:nvSpPr>
        <p:spPr>
          <a:xfrm>
            <a:off x="6123240" y="8786520"/>
            <a:ext cx="915840" cy="64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33120" bIns="0" anchor="t">
            <a:spAutoFit/>
          </a:bodyPr>
          <a:p>
            <a:pPr marL="12600" defTabSz="914400">
              <a:lnSpc>
                <a:spcPts val="799"/>
              </a:lnSpc>
              <a:spcBef>
                <a:spcPts val="261"/>
              </a:spcBef>
            </a:pPr>
            <a:r>
              <a:rPr b="0" lang="ru-RU" sz="800" spc="-12" strike="noStrike">
                <a:solidFill>
                  <a:srgbClr val="ffffff"/>
                </a:solidFill>
                <a:latin typeface="Calibri"/>
              </a:rPr>
              <a:t>Отделение Фонда</a:t>
            </a:r>
            <a:r>
              <a:rPr b="0" lang="ru-RU" sz="800" spc="486" strike="noStrike">
                <a:solidFill>
                  <a:srgbClr val="ffffff"/>
                </a:solidFill>
                <a:latin typeface="Calibri"/>
              </a:rPr>
              <a:t> </a:t>
            </a:r>
            <a:r>
              <a:rPr b="0" lang="ru-RU" sz="800" spc="-12" strike="noStrike">
                <a:solidFill>
                  <a:srgbClr val="ffffff"/>
                </a:solidFill>
                <a:latin typeface="Calibri"/>
              </a:rPr>
              <a:t>пенсионного</a:t>
            </a:r>
            <a:endParaRPr b="0" lang="ru-RU" sz="800" spc="-1" strike="noStrike">
              <a:solidFill>
                <a:srgbClr val="000000"/>
              </a:solidFill>
              <a:latin typeface="Arial"/>
            </a:endParaRPr>
          </a:p>
          <a:p>
            <a:pPr marL="12600" defTabSz="914400">
              <a:lnSpc>
                <a:spcPts val="799"/>
              </a:lnSpc>
            </a:pPr>
            <a:r>
              <a:rPr b="0" lang="ru-RU" sz="800" spc="-1" strike="noStrike">
                <a:solidFill>
                  <a:srgbClr val="ffffff"/>
                </a:solidFill>
                <a:latin typeface="Calibri"/>
              </a:rPr>
              <a:t>и</a:t>
            </a:r>
            <a:r>
              <a:rPr b="0" lang="ru-RU" sz="800" spc="-12" strike="noStrike">
                <a:solidFill>
                  <a:srgbClr val="ffffff"/>
                </a:solidFill>
                <a:latin typeface="Calibri"/>
              </a:rPr>
              <a:t> социального</a:t>
            </a:r>
            <a:r>
              <a:rPr b="0" lang="ru-RU" sz="800" spc="486" strike="noStrike">
                <a:solidFill>
                  <a:srgbClr val="ffffff"/>
                </a:solidFill>
                <a:latin typeface="Calibri"/>
              </a:rPr>
              <a:t> </a:t>
            </a:r>
            <a:r>
              <a:rPr b="0" lang="ru-RU" sz="800" spc="-12" strike="noStrike">
                <a:solidFill>
                  <a:srgbClr val="ffffff"/>
                </a:solidFill>
                <a:latin typeface="Calibri"/>
              </a:rPr>
              <a:t>страхования</a:t>
            </a:r>
            <a:r>
              <a:rPr b="0" lang="ru-RU" sz="800" spc="-1" strike="noStrike">
                <a:solidFill>
                  <a:srgbClr val="ffffff"/>
                </a:solidFill>
                <a:latin typeface="Calibri"/>
              </a:rPr>
              <a:t> </a:t>
            </a:r>
            <a:r>
              <a:rPr b="0" lang="ru-RU" sz="800" spc="-26" strike="noStrike">
                <a:solidFill>
                  <a:srgbClr val="ffffff"/>
                </a:solidFill>
                <a:latin typeface="Calibri"/>
              </a:rPr>
              <a:t>РФ</a:t>
            </a:r>
            <a:endParaRPr b="0" lang="ru-RU" sz="800" spc="-1" strike="noStrike">
              <a:solidFill>
                <a:srgbClr val="000000"/>
              </a:solidFill>
              <a:latin typeface="Arial"/>
            </a:endParaRPr>
          </a:p>
          <a:p>
            <a:pPr marL="12600" defTabSz="914400">
              <a:lnSpc>
                <a:spcPts val="799"/>
              </a:lnSpc>
            </a:pPr>
            <a:r>
              <a:rPr b="0" lang="ru-RU" sz="800" spc="-1" strike="noStrike">
                <a:solidFill>
                  <a:srgbClr val="ffffff"/>
                </a:solidFill>
                <a:latin typeface="Calibri"/>
              </a:rPr>
              <a:t>по</a:t>
            </a:r>
            <a:r>
              <a:rPr b="0" lang="ru-RU" sz="800" spc="32" strike="noStrike">
                <a:solidFill>
                  <a:srgbClr val="ffffff"/>
                </a:solidFill>
                <a:latin typeface="Calibri"/>
              </a:rPr>
              <a:t> Ульяновско</a:t>
            </a:r>
            <a:r>
              <a:rPr b="0" lang="ru-RU" sz="800" spc="-12" strike="noStrike">
                <a:solidFill>
                  <a:srgbClr val="ffffff"/>
                </a:solidFill>
                <a:latin typeface="Calibri"/>
              </a:rPr>
              <a:t>й</a:t>
            </a:r>
            <a:r>
              <a:rPr b="0" lang="ru-RU" sz="800" spc="486" strike="noStrike">
                <a:solidFill>
                  <a:srgbClr val="ffffff"/>
                </a:solidFill>
                <a:latin typeface="Calibri"/>
              </a:rPr>
              <a:t> </a:t>
            </a:r>
            <a:r>
              <a:rPr b="0" lang="ru-RU" sz="800" spc="-12" strike="noStrike">
                <a:solidFill>
                  <a:srgbClr val="ffffff"/>
                </a:solidFill>
                <a:latin typeface="Calibri"/>
              </a:rPr>
              <a:t>области</a:t>
            </a:r>
            <a:endParaRPr b="0" lang="ru-RU" sz="8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29" name="Группа 103"/>
          <p:cNvGrpSpPr/>
          <p:nvPr/>
        </p:nvGrpSpPr>
        <p:grpSpPr>
          <a:xfrm>
            <a:off x="512280" y="489240"/>
            <a:ext cx="2516040" cy="981360"/>
            <a:chOff x="512280" y="489240"/>
            <a:chExt cx="2516040" cy="981360"/>
          </a:xfrm>
        </p:grpSpPr>
        <p:pic>
          <p:nvPicPr>
            <p:cNvPr id="130" name="object 49" descr=""/>
            <p:cNvPicPr/>
            <p:nvPr/>
          </p:nvPicPr>
          <p:blipFill>
            <a:blip r:embed="rId7"/>
            <a:stretch/>
          </p:blipFill>
          <p:spPr>
            <a:xfrm>
              <a:off x="512280" y="489240"/>
              <a:ext cx="837720" cy="9554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31" name="object 50"/>
            <p:cNvSpPr/>
            <p:nvPr/>
          </p:nvSpPr>
          <p:spPr>
            <a:xfrm>
              <a:off x="1577160" y="814680"/>
              <a:ext cx="293400" cy="183600"/>
            </a:xfrm>
            <a:custGeom>
              <a:avLst/>
              <a:gdLst>
                <a:gd name="textAreaLeft" fmla="*/ 0 w 293400"/>
                <a:gd name="textAreaRight" fmla="*/ 295200 w 293400"/>
                <a:gd name="textAreaTop" fmla="*/ 0 h 183600"/>
                <a:gd name="textAreaBottom" fmla="*/ 185400 h 183600"/>
              </a:gdLst>
              <a:ahLst/>
              <a:rect l="textAreaLeft" t="textAreaTop" r="textAreaRight" b="textAreaBottom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4400">
                <a:lnSpc>
                  <a:spcPct val="100000"/>
                </a:lnSpc>
              </a:pPr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grpSp>
          <p:nvGrpSpPr>
            <p:cNvPr id="132" name="object 51"/>
            <p:cNvGrpSpPr/>
            <p:nvPr/>
          </p:nvGrpSpPr>
          <p:grpSpPr>
            <a:xfrm>
              <a:off x="1917720" y="814680"/>
              <a:ext cx="446040" cy="149400"/>
              <a:chOff x="1917720" y="814680"/>
              <a:chExt cx="446040" cy="149400"/>
            </a:xfrm>
          </p:grpSpPr>
          <p:sp>
            <p:nvSpPr>
              <p:cNvPr id="133" name="object 52"/>
              <p:cNvSpPr/>
              <p:nvPr/>
            </p:nvSpPr>
            <p:spPr>
              <a:xfrm>
                <a:off x="1917720" y="814680"/>
                <a:ext cx="289080" cy="149400"/>
              </a:xfrm>
              <a:custGeom>
                <a:avLst/>
                <a:gdLst>
                  <a:gd name="textAreaLeft" fmla="*/ 0 w 289080"/>
                  <a:gd name="textAreaRight" fmla="*/ 290880 w 289080"/>
                  <a:gd name="textAreaTop" fmla="*/ 0 h 149400"/>
                  <a:gd name="textAreaBottom" fmla="*/ 151200 h 149400"/>
                </a:gdLst>
                <a:ahLst/>
                <a:rect l="textAreaLeft" t="textAreaTop" r="textAreaRight" b="textAreaBottom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t">
                <a:noAutofit/>
              </a:bodyPr>
              <a:p>
                <a:pPr defTabSz="914400">
                  <a:lnSpc>
                    <a:spcPct val="100000"/>
                  </a:lnSpc>
                </a:pPr>
                <a:endParaRPr b="0" lang="ru-RU" sz="18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pic>
            <p:nvPicPr>
              <p:cNvPr id="134" name="object 53" descr=""/>
              <p:cNvPicPr/>
              <p:nvPr/>
            </p:nvPicPr>
            <p:blipFill>
              <a:blip r:embed="rId8"/>
              <a:stretch/>
            </p:blipFill>
            <p:spPr>
              <a:xfrm>
                <a:off x="2244240" y="815040"/>
                <a:ext cx="119520" cy="148320"/>
              </a:xfrm>
              <a:prstGeom prst="rect">
                <a:avLst/>
              </a:prstGeom>
              <a:ln w="0">
                <a:noFill/>
              </a:ln>
            </p:spPr>
          </p:pic>
        </p:grpSp>
        <p:pic>
          <p:nvPicPr>
            <p:cNvPr id="135" name="object 54" descr=""/>
            <p:cNvPicPr/>
            <p:nvPr/>
          </p:nvPicPr>
          <p:blipFill>
            <a:blip r:embed="rId9"/>
            <a:stretch/>
          </p:blipFill>
          <p:spPr>
            <a:xfrm>
              <a:off x="1556640" y="1049760"/>
              <a:ext cx="158040" cy="151920"/>
            </a:xfrm>
            <a:prstGeom prst="rect">
              <a:avLst/>
            </a:prstGeom>
            <a:ln w="0">
              <a:noFill/>
            </a:ln>
          </p:spPr>
        </p:pic>
        <p:grpSp>
          <p:nvGrpSpPr>
            <p:cNvPr id="136" name="object 55"/>
            <p:cNvGrpSpPr/>
            <p:nvPr/>
          </p:nvGrpSpPr>
          <p:grpSpPr>
            <a:xfrm>
              <a:off x="1762920" y="1051200"/>
              <a:ext cx="675720" cy="181800"/>
              <a:chOff x="1762920" y="1051200"/>
              <a:chExt cx="675720" cy="181800"/>
            </a:xfrm>
          </p:grpSpPr>
          <p:pic>
            <p:nvPicPr>
              <p:cNvPr id="137" name="object 56" descr=""/>
              <p:cNvPicPr/>
              <p:nvPr/>
            </p:nvPicPr>
            <p:blipFill>
              <a:blip r:embed="rId10"/>
              <a:stretch/>
            </p:blipFill>
            <p:spPr>
              <a:xfrm>
                <a:off x="1762920" y="1051560"/>
                <a:ext cx="120960" cy="14832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138" name="object 57"/>
              <p:cNvSpPr/>
              <p:nvPr/>
            </p:nvSpPr>
            <p:spPr>
              <a:xfrm>
                <a:off x="1917720" y="1051200"/>
                <a:ext cx="520920" cy="181800"/>
              </a:xfrm>
              <a:custGeom>
                <a:avLst/>
                <a:gdLst>
                  <a:gd name="textAreaLeft" fmla="*/ 0 w 520920"/>
                  <a:gd name="textAreaRight" fmla="*/ 522720 w 520920"/>
                  <a:gd name="textAreaTop" fmla="*/ 0 h 181800"/>
                  <a:gd name="textAreaBottom" fmla="*/ 183600 h 181800"/>
                </a:gdLst>
                <a:ahLst/>
                <a:rect l="textAreaLeft" t="textAreaTop" r="textAreaRight" b="textAreaBottom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t">
                <a:noAutofit/>
              </a:bodyPr>
              <a:p>
                <a:pPr defTabSz="914400">
                  <a:lnSpc>
                    <a:spcPct val="100000"/>
                  </a:lnSpc>
                </a:pPr>
                <a:endParaRPr b="0" lang="ru-RU" sz="18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139" name="object 58"/>
            <p:cNvGrpSpPr/>
            <p:nvPr/>
          </p:nvGrpSpPr>
          <p:grpSpPr>
            <a:xfrm>
              <a:off x="2489040" y="1051560"/>
              <a:ext cx="289080" cy="148320"/>
              <a:chOff x="2489040" y="1051560"/>
              <a:chExt cx="289080" cy="148320"/>
            </a:xfrm>
          </p:grpSpPr>
          <p:pic>
            <p:nvPicPr>
              <p:cNvPr id="140" name="object 59" descr=""/>
              <p:cNvPicPr/>
              <p:nvPr/>
            </p:nvPicPr>
            <p:blipFill>
              <a:blip r:embed="rId11"/>
              <a:stretch/>
            </p:blipFill>
            <p:spPr>
              <a:xfrm>
                <a:off x="2489040" y="1051560"/>
                <a:ext cx="128160" cy="14832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41" name="object 60" descr=""/>
              <p:cNvPicPr/>
              <p:nvPr/>
            </p:nvPicPr>
            <p:blipFill>
              <a:blip r:embed="rId12"/>
              <a:stretch/>
            </p:blipFill>
            <p:spPr>
              <a:xfrm>
                <a:off x="2658960" y="1051560"/>
                <a:ext cx="119160" cy="148320"/>
              </a:xfrm>
              <a:prstGeom prst="rect">
                <a:avLst/>
              </a:prstGeom>
              <a:ln w="0">
                <a:noFill/>
              </a:ln>
            </p:spPr>
          </p:pic>
        </p:grpSp>
        <p:grpSp>
          <p:nvGrpSpPr>
            <p:cNvPr id="142" name="object 61"/>
            <p:cNvGrpSpPr/>
            <p:nvPr/>
          </p:nvGrpSpPr>
          <p:grpSpPr>
            <a:xfrm>
              <a:off x="1556640" y="1284480"/>
              <a:ext cx="1471680" cy="186120"/>
              <a:chOff x="1556640" y="1284480"/>
              <a:chExt cx="1471680" cy="186120"/>
            </a:xfrm>
          </p:grpSpPr>
          <p:pic>
            <p:nvPicPr>
              <p:cNvPr id="143" name="object 62" descr=""/>
              <p:cNvPicPr/>
              <p:nvPr/>
            </p:nvPicPr>
            <p:blipFill>
              <a:blip r:embed="rId13"/>
              <a:stretch/>
            </p:blipFill>
            <p:spPr>
              <a:xfrm>
                <a:off x="1556640" y="1292040"/>
                <a:ext cx="141480" cy="15372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44" name="object 63" descr=""/>
              <p:cNvPicPr/>
              <p:nvPr/>
            </p:nvPicPr>
            <p:blipFill>
              <a:blip r:embed="rId14"/>
              <a:stretch/>
            </p:blipFill>
            <p:spPr>
              <a:xfrm>
                <a:off x="1725840" y="1292040"/>
                <a:ext cx="162720" cy="15372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45" name="object 64" descr=""/>
              <p:cNvPicPr/>
              <p:nvPr/>
            </p:nvPicPr>
            <p:blipFill>
              <a:blip r:embed="rId15"/>
              <a:stretch/>
            </p:blipFill>
            <p:spPr>
              <a:xfrm>
                <a:off x="1917720" y="1284480"/>
                <a:ext cx="358560" cy="18612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46" name="object 65" descr=""/>
              <p:cNvPicPr/>
              <p:nvPr/>
            </p:nvPicPr>
            <p:blipFill>
              <a:blip r:embed="rId16"/>
              <a:stretch/>
            </p:blipFill>
            <p:spPr>
              <a:xfrm>
                <a:off x="2300040" y="1292040"/>
                <a:ext cx="162720" cy="15372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147" name="object 66"/>
              <p:cNvSpPr/>
              <p:nvPr/>
            </p:nvSpPr>
            <p:spPr>
              <a:xfrm>
                <a:off x="2494080" y="1290960"/>
                <a:ext cx="136800" cy="147960"/>
              </a:xfrm>
              <a:custGeom>
                <a:avLst/>
                <a:gdLst>
                  <a:gd name="textAreaLeft" fmla="*/ 0 w 136800"/>
                  <a:gd name="textAreaRight" fmla="*/ 138600 w 136800"/>
                  <a:gd name="textAreaTop" fmla="*/ 0 h 147960"/>
                  <a:gd name="textAreaBottom" fmla="*/ 149760 h 147960"/>
                </a:gdLst>
                <a:ahLst/>
                <a:rect l="textAreaLeft" t="textAreaTop" r="textAreaRight" b="textAreaBottom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t">
                <a:noAutofit/>
              </a:bodyPr>
              <a:p>
                <a:pPr defTabSz="914400">
                  <a:lnSpc>
                    <a:spcPct val="100000"/>
                  </a:lnSpc>
                </a:pPr>
                <a:endParaRPr b="0" lang="ru-RU" sz="18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pic>
            <p:nvPicPr>
              <p:cNvPr id="148" name="object 67" descr=""/>
              <p:cNvPicPr/>
              <p:nvPr/>
            </p:nvPicPr>
            <p:blipFill>
              <a:blip r:embed="rId17"/>
              <a:stretch/>
            </p:blipFill>
            <p:spPr>
              <a:xfrm>
                <a:off x="2661480" y="1290960"/>
                <a:ext cx="168480" cy="1796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49" name="object 68" descr=""/>
              <p:cNvPicPr/>
              <p:nvPr/>
            </p:nvPicPr>
            <p:blipFill>
              <a:blip r:embed="rId18"/>
              <a:stretch/>
            </p:blipFill>
            <p:spPr>
              <a:xfrm>
                <a:off x="2861640" y="1290960"/>
                <a:ext cx="166680" cy="148320"/>
              </a:xfrm>
              <a:prstGeom prst="rect">
                <a:avLst/>
              </a:prstGeom>
              <a:ln w="0">
                <a:noFill/>
              </a:ln>
            </p:spPr>
          </p:pic>
        </p:grpSp>
      </p:grpSp>
      <p:sp>
        <p:nvSpPr>
          <p:cNvPr id="150" name="Прямоугольник: скругленные углы 2"/>
          <p:cNvSpPr/>
          <p:nvPr/>
        </p:nvSpPr>
        <p:spPr>
          <a:xfrm>
            <a:off x="6140520" y="9593640"/>
            <a:ext cx="873000" cy="85680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ru-RU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51" name="Овал 3"/>
          <p:cNvSpPr/>
          <p:nvPr/>
        </p:nvSpPr>
        <p:spPr>
          <a:xfrm>
            <a:off x="6047640" y="7937640"/>
            <a:ext cx="813600" cy="8136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ru-RU" sz="1800" spc="-1" strike="noStrike">
              <a:solidFill>
                <a:schemeClr val="lt1"/>
              </a:solidFill>
              <a:latin typeface="Calibri"/>
            </a:endParaRPr>
          </a:p>
        </p:txBody>
      </p:sp>
      <p:pic>
        <p:nvPicPr>
          <p:cNvPr id="152" name="object 48" descr=""/>
          <p:cNvPicPr/>
          <p:nvPr/>
        </p:nvPicPr>
        <p:blipFill>
          <a:blip r:embed="rId19"/>
          <a:stretch/>
        </p:blipFill>
        <p:spPr>
          <a:xfrm>
            <a:off x="6162120" y="8141760"/>
            <a:ext cx="599760" cy="514800"/>
          </a:xfrm>
          <a:prstGeom prst="rect">
            <a:avLst/>
          </a:prstGeom>
          <a:ln w="0">
            <a:noFill/>
          </a:ln>
        </p:spPr>
      </p:pic>
      <p:pic>
        <p:nvPicPr>
          <p:cNvPr id="153" name="Рисунок 7" descr=""/>
          <p:cNvPicPr/>
          <p:nvPr/>
        </p:nvPicPr>
        <p:blipFill>
          <a:blip r:embed="rId20"/>
          <a:stretch/>
        </p:blipFill>
        <p:spPr>
          <a:xfrm>
            <a:off x="6153120" y="9577080"/>
            <a:ext cx="860400" cy="86040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154" name="Таблица 4"/>
          <p:cNvGraphicFramePr/>
          <p:nvPr/>
        </p:nvGraphicFramePr>
        <p:xfrm>
          <a:off x="425880" y="1962360"/>
          <a:ext cx="6842160" cy="5168880"/>
        </p:xfrm>
        <a:graphic>
          <a:graphicData uri="http://schemas.openxmlformats.org/drawingml/2006/table">
            <a:tbl>
              <a:tblPr/>
              <a:tblGrid>
                <a:gridCol w="868320"/>
                <a:gridCol w="4813560"/>
                <a:gridCol w="1160640"/>
              </a:tblGrid>
              <a:tr h="640080"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chemeClr val="lt1"/>
                          </a:solidFill>
                          <a:latin typeface="Calibri"/>
                        </a:rPr>
                        <a:t>Дата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chemeClr val="lt1"/>
                          </a:solidFill>
                          <a:latin typeface="Calibri"/>
                        </a:rPr>
                        <a:t>Мероприятие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chemeClr val="lt1"/>
                          </a:solidFill>
                          <a:latin typeface="Calibri"/>
                        </a:rPr>
                        <a:t>Время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chemeClr val="lt1"/>
                          </a:solidFill>
                          <a:latin typeface="Calibri"/>
                        </a:rPr>
                        <a:t>начала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</a:tr>
              <a:tr h="64008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700" spc="-1" strike="noStrike">
                          <a:solidFill>
                            <a:schemeClr val="dk1"/>
                          </a:solidFill>
                          <a:latin typeface="Calibri"/>
                        </a:rPr>
                        <a:t>15.10</a:t>
                      </a:r>
                      <a:endParaRPr b="0" lang="ru-RU" sz="17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endParaRPr b="0" lang="ru-RU" sz="17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b="0" lang="ru-RU" sz="1700" spc="-1" strike="noStrike">
                          <a:solidFill>
                            <a:schemeClr val="dk1"/>
                          </a:solidFill>
                          <a:latin typeface="Calibri"/>
                          <a:ea typeface="Microsoft YaHei"/>
                        </a:rPr>
                        <a:t>Акция «Своих не бросаем», изготовление нашлемников с беседой на тему: «Профилактика простудных заболеваний в пожилом возрасте»</a:t>
                      </a:r>
                      <a:endParaRPr b="0" lang="ru-RU" sz="17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700" spc="-1" strike="noStrike">
                          <a:solidFill>
                            <a:schemeClr val="dk1"/>
                          </a:solidFill>
                          <a:latin typeface="Calibri"/>
                        </a:rPr>
                        <a:t>10:00</a:t>
                      </a:r>
                      <a:endParaRPr b="0" lang="ru-RU" sz="17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endParaRPr b="0" lang="ru-RU" sz="17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64008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16.10</a:t>
                      </a:r>
                      <a:endParaRPr b="0" lang="ru-RU" sz="17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  <a:alpha val="59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b="0" lang="ru-RU" sz="1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Экскурсия в Центр патриотического воспитания. «Живые страницы истории: героизм современников»</a:t>
                      </a:r>
                      <a:endParaRPr b="0" lang="ru-RU" sz="17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  <a:alpha val="59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11:00</a:t>
                      </a:r>
                      <a:endParaRPr b="0" lang="ru-RU" sz="17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endParaRPr b="0" lang="ru-RU" sz="17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  <a:alpha val="59000"/>
                      </a:schemeClr>
                    </a:solidFill>
                  </a:tcPr>
                </a:tc>
              </a:tr>
              <a:tr h="64008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19.10</a:t>
                      </a:r>
                      <a:endParaRPr b="0" lang="ru-RU" sz="17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b="0" lang="ru-RU" sz="1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Экскурсия в Нижегородскую область «Дивеево — дивное место силы духа»</a:t>
                      </a:r>
                      <a:endParaRPr b="0" lang="ru-RU" sz="17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10:00</a:t>
                      </a:r>
                      <a:endParaRPr b="0" lang="ru-RU" sz="17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endParaRPr b="0" lang="ru-RU" sz="17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64008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20.10</a:t>
                      </a:r>
                      <a:endParaRPr b="0" lang="ru-RU" sz="17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  <a:alpha val="56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b="0" lang="ru-RU" sz="1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Встреча с членом партии «Единая Россия» с проведением акции «Своих не бросаем»</a:t>
                      </a:r>
                      <a:endParaRPr b="0" lang="ru-RU" sz="17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  <a:alpha val="56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11:00</a:t>
                      </a:r>
                      <a:endParaRPr b="0" lang="ru-RU" sz="17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endParaRPr b="0" lang="ru-RU" sz="17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  <a:alpha val="56000"/>
                      </a:schemeClr>
                    </a:solidFill>
                  </a:tcPr>
                </a:tc>
              </a:tr>
              <a:tr h="64008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21.10</a:t>
                      </a:r>
                      <a:endParaRPr b="0" lang="ru-RU" sz="17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b="0" lang="ru-RU" sz="1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Беседа «Композиция портрета в фотографии», объявление фотоконкурса ко Дню бабушек и дедушек</a:t>
                      </a:r>
                      <a:endParaRPr b="0" lang="ru-RU" sz="17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11:00</a:t>
                      </a:r>
                      <a:endParaRPr b="0" lang="ru-RU" sz="17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64008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22.10</a:t>
                      </a:r>
                      <a:endParaRPr b="0" lang="ru-RU" sz="17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  <a:alpha val="58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b="0" lang="ru-RU" sz="1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Участие в Православной ассамблее «Наследие»</a:t>
                      </a:r>
                      <a:endParaRPr b="0" lang="ru-RU" sz="17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  <a:alpha val="58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10:00</a:t>
                      </a:r>
                      <a:endParaRPr b="0" lang="ru-RU" sz="17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endParaRPr b="0" lang="ru-RU" sz="17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  <a:alpha val="58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55" name="object 43"/>
          <p:cNvSpPr/>
          <p:nvPr/>
        </p:nvSpPr>
        <p:spPr>
          <a:xfrm>
            <a:off x="425880" y="8494200"/>
            <a:ext cx="5112360" cy="203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74600" bIns="0" anchor="t">
            <a:spAutoFit/>
          </a:bodyPr>
          <a:p>
            <a:pPr marL="12600" defTabSz="914400">
              <a:lnSpc>
                <a:spcPct val="76000"/>
              </a:lnSpc>
              <a:spcBef>
                <a:spcPts val="1375"/>
              </a:spcBef>
            </a:pPr>
            <a:r>
              <a:rPr b="1" lang="ru-RU" sz="4400" spc="-12" strike="noStrike">
                <a:solidFill>
                  <a:srgbClr val="ffffff"/>
                </a:solidFill>
                <a:latin typeface="Calibri"/>
              </a:rPr>
              <a:t>ПРИХОДИТЕ, </a:t>
            </a:r>
            <a:r>
              <a:rPr b="1" lang="ru-RU" sz="4400" spc="-1" strike="noStrike">
                <a:solidFill>
                  <a:srgbClr val="ffffff"/>
                </a:solidFill>
                <a:latin typeface="Calibri"/>
              </a:rPr>
              <a:t>МЫ</a:t>
            </a:r>
            <a:r>
              <a:rPr b="1" lang="ru-RU" sz="4400" spc="-137" strike="noStrike">
                <a:solidFill>
                  <a:srgbClr val="ffffff"/>
                </a:solidFill>
                <a:latin typeface="Calibri"/>
              </a:rPr>
              <a:t> </a:t>
            </a:r>
            <a:r>
              <a:rPr b="1" lang="ru-RU" sz="4400" spc="-1" strike="noStrike">
                <a:solidFill>
                  <a:srgbClr val="ffffff"/>
                </a:solidFill>
                <a:latin typeface="Calibri"/>
              </a:rPr>
              <a:t>ВАС</a:t>
            </a:r>
            <a:r>
              <a:rPr b="1" lang="ru-RU" sz="4400" spc="-137" strike="noStrike">
                <a:solidFill>
                  <a:srgbClr val="ffffff"/>
                </a:solidFill>
                <a:latin typeface="Calibri"/>
              </a:rPr>
              <a:t> </a:t>
            </a:r>
            <a:r>
              <a:rPr b="1" lang="ru-RU" sz="4400" spc="-12" strike="noStrike">
                <a:solidFill>
                  <a:srgbClr val="ffffff"/>
                </a:solidFill>
                <a:latin typeface="Calibri"/>
              </a:rPr>
              <a:t>ЖДЕМ!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  <a:p>
            <a:pPr marL="15120" defTabSz="914400">
              <a:lnSpc>
                <a:spcPts val="1429"/>
              </a:lnSpc>
              <a:spcBef>
                <a:spcPts val="1040"/>
              </a:spcBef>
            </a:pPr>
            <a:r>
              <a:rPr b="0" lang="ru-RU" sz="1300" spc="-1" strike="noStrike">
                <a:solidFill>
                  <a:srgbClr val="ffffff"/>
                </a:solidFill>
                <a:latin typeface="Calibri"/>
              </a:rPr>
              <a:t>Наши</a:t>
            </a:r>
            <a:r>
              <a:rPr b="0" lang="ru-RU" sz="1300" spc="-35" strike="noStrike">
                <a:solidFill>
                  <a:srgbClr val="ffffff"/>
                </a:solidFill>
                <a:latin typeface="Calibri"/>
              </a:rPr>
              <a:t> </a:t>
            </a:r>
            <a:r>
              <a:rPr b="0" lang="ru-RU" sz="1300" spc="-12" strike="noStrike">
                <a:solidFill>
                  <a:srgbClr val="ffffff"/>
                </a:solidFill>
                <a:latin typeface="Calibri"/>
              </a:rPr>
              <a:t>контакты:</a:t>
            </a:r>
            <a:endParaRPr b="0" lang="ru-RU" sz="1300" spc="-1" strike="noStrike">
              <a:solidFill>
                <a:srgbClr val="000000"/>
              </a:solidFill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r>
              <a:rPr b="0" lang="ru-RU" sz="1300" spc="-1" strike="noStrike">
                <a:solidFill>
                  <a:srgbClr val="ffffff"/>
                </a:solidFill>
                <a:latin typeface="Calibri"/>
              </a:rPr>
              <a:t>Адрес: </a:t>
            </a:r>
            <a:r>
              <a:rPr b="0" lang="en-US" sz="1300" spc="-1" strike="noStrike">
                <a:solidFill>
                  <a:srgbClr val="ffffff"/>
                </a:solidFill>
                <a:latin typeface="Calibri"/>
              </a:rPr>
              <a:t>Ульяновская область, р.п. Карсун, ул. Тельмана, д. 10</a:t>
            </a:r>
            <a:br>
              <a:rPr sz="1300"/>
            </a:br>
            <a:r>
              <a:rPr b="0" lang="ru-RU" sz="1300" spc="-1" strike="noStrike">
                <a:solidFill>
                  <a:srgbClr val="ffffff"/>
                </a:solidFill>
                <a:latin typeface="Calibri"/>
              </a:rPr>
              <a:t>Контактный номер: +79278262767</a:t>
            </a:r>
            <a:endParaRPr b="0" lang="ru-RU" sz="1300" spc="-1" strike="noStrike">
              <a:solidFill>
                <a:srgbClr val="000000"/>
              </a:solidFill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r>
              <a:rPr b="0" lang="ru-RU" sz="1300" spc="-1" strike="noStrike">
                <a:solidFill>
                  <a:srgbClr val="ffffff"/>
                </a:solidFill>
                <a:latin typeface="Calibri"/>
              </a:rPr>
              <a:t>ФИО: Рытова Елена Васильевна</a:t>
            </a:r>
            <a:endParaRPr b="0" lang="ru-RU" sz="13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56" name="Picture 2" descr=""/>
          <p:cNvPicPr/>
          <p:nvPr/>
        </p:nvPicPr>
        <p:blipFill>
          <a:blip r:embed="rId21"/>
          <a:stretch/>
        </p:blipFill>
        <p:spPr>
          <a:xfrm>
            <a:off x="6162120" y="9577080"/>
            <a:ext cx="900000" cy="8888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object 33" descr=""/>
          <p:cNvPicPr/>
          <p:nvPr/>
        </p:nvPicPr>
        <p:blipFill>
          <a:blip r:embed="rId1"/>
          <a:stretch/>
        </p:blipFill>
        <p:spPr>
          <a:xfrm>
            <a:off x="3731760" y="108000"/>
            <a:ext cx="3718440" cy="1656720"/>
          </a:xfrm>
          <a:prstGeom prst="rect">
            <a:avLst/>
          </a:prstGeom>
          <a:ln w="0">
            <a:noFill/>
          </a:ln>
        </p:spPr>
      </p:pic>
      <p:sp>
        <p:nvSpPr>
          <p:cNvPr id="158" name="object 35"/>
          <p:cNvSpPr/>
          <p:nvPr/>
        </p:nvSpPr>
        <p:spPr>
          <a:xfrm>
            <a:off x="111240" y="7000200"/>
            <a:ext cx="7344000" cy="3582000"/>
          </a:xfrm>
          <a:custGeom>
            <a:avLst/>
            <a:gdLst>
              <a:gd name="textAreaLeft" fmla="*/ 0 w 7344000"/>
              <a:gd name="textAreaRight" fmla="*/ 7345800 w 7344000"/>
              <a:gd name="textAreaTop" fmla="*/ 0 h 3582000"/>
              <a:gd name="textAreaBottom" fmla="*/ 3583800 h 3582000"/>
            </a:gdLst>
            <a:ah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59" name="Группа 1"/>
          <p:cNvGrpSpPr/>
          <p:nvPr/>
        </p:nvGrpSpPr>
        <p:grpSpPr>
          <a:xfrm>
            <a:off x="644400" y="8176320"/>
            <a:ext cx="1146240" cy="131040"/>
            <a:chOff x="644400" y="8176320"/>
            <a:chExt cx="1146240" cy="131040"/>
          </a:xfrm>
        </p:grpSpPr>
        <p:pic>
          <p:nvPicPr>
            <p:cNvPr id="160" name="object 36" descr=""/>
            <p:cNvPicPr/>
            <p:nvPr/>
          </p:nvPicPr>
          <p:blipFill>
            <a:blip r:embed="rId2"/>
            <a:stretch/>
          </p:blipFill>
          <p:spPr>
            <a:xfrm>
              <a:off x="644400" y="8176320"/>
              <a:ext cx="101520" cy="1310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61" name="object 37"/>
            <p:cNvSpPr/>
            <p:nvPr/>
          </p:nvSpPr>
          <p:spPr>
            <a:xfrm>
              <a:off x="771480" y="8178120"/>
              <a:ext cx="92880" cy="127800"/>
            </a:xfrm>
            <a:custGeom>
              <a:avLst/>
              <a:gdLst>
                <a:gd name="textAreaLeft" fmla="*/ 0 w 92880"/>
                <a:gd name="textAreaRight" fmla="*/ 94680 w 92880"/>
                <a:gd name="textAreaTop" fmla="*/ 0 h 127800"/>
                <a:gd name="textAreaBottom" fmla="*/ 129600 h 127800"/>
              </a:gdLst>
              <a:ahLst/>
              <a:rect l="textAreaLeft" t="textAreaTop" r="textAreaRight" b="textAreaBottom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4400">
                <a:lnSpc>
                  <a:spcPct val="100000"/>
                </a:lnSpc>
              </a:pPr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pic>
          <p:nvPicPr>
            <p:cNvPr id="162" name="object 38" descr=""/>
            <p:cNvPicPr/>
            <p:nvPr/>
          </p:nvPicPr>
          <p:blipFill>
            <a:blip r:embed="rId3"/>
            <a:stretch/>
          </p:blipFill>
          <p:spPr>
            <a:xfrm>
              <a:off x="888840" y="8176320"/>
              <a:ext cx="290520" cy="1310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63" name="object 39" descr=""/>
            <p:cNvPicPr/>
            <p:nvPr/>
          </p:nvPicPr>
          <p:blipFill>
            <a:blip r:embed="rId4"/>
            <a:stretch/>
          </p:blipFill>
          <p:spPr>
            <a:xfrm>
              <a:off x="1201680" y="8176320"/>
              <a:ext cx="317520" cy="1310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64" name="object 40" descr=""/>
            <p:cNvPicPr/>
            <p:nvPr/>
          </p:nvPicPr>
          <p:blipFill>
            <a:blip r:embed="rId5"/>
            <a:stretch/>
          </p:blipFill>
          <p:spPr>
            <a:xfrm>
              <a:off x="1545480" y="8178120"/>
              <a:ext cx="108360" cy="1274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65" name="object 41" descr=""/>
            <p:cNvPicPr/>
            <p:nvPr/>
          </p:nvPicPr>
          <p:blipFill>
            <a:blip r:embed="rId6"/>
            <a:stretch/>
          </p:blipFill>
          <p:spPr>
            <a:xfrm>
              <a:off x="1679400" y="8178120"/>
              <a:ext cx="111240" cy="12924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166" name="PlaceHolder 1"/>
          <p:cNvSpPr>
            <a:spLocks noGrp="1"/>
          </p:cNvSpPr>
          <p:nvPr>
            <p:ph type="title"/>
          </p:nvPr>
        </p:nvSpPr>
        <p:spPr>
          <a:xfrm>
            <a:off x="4632840" y="321480"/>
            <a:ext cx="2504520" cy="1113120"/>
          </a:xfrm>
          <a:prstGeom prst="rect">
            <a:avLst/>
          </a:prstGeom>
          <a:noFill/>
          <a:ln w="0">
            <a:noFill/>
          </a:ln>
        </p:spPr>
        <p:txBody>
          <a:bodyPr lIns="0" rIns="0" tIns="81360" bIns="0" anchor="t">
            <a:noAutofit/>
          </a:bodyPr>
          <a:p>
            <a:pPr marL="439560" indent="-427320" algn="r" defTabSz="914400">
              <a:lnSpc>
                <a:spcPts val="2701"/>
              </a:lnSpc>
              <a:spcBef>
                <a:spcPts val="641"/>
              </a:spcBef>
              <a:buNone/>
              <a:tabLst>
                <a:tab algn="l" pos="0"/>
              </a:tabLst>
            </a:pPr>
            <a:r>
              <a:rPr b="1" lang="ru-RU" sz="2700" spc="-12" strike="noStrike">
                <a:solidFill>
                  <a:schemeClr val="lt1"/>
                </a:solidFill>
                <a:latin typeface="Calibri"/>
              </a:rPr>
              <a:t>МЕРОПРИЯТИЯ</a:t>
            </a:r>
            <a:br>
              <a:rPr sz="2700"/>
            </a:br>
            <a:r>
              <a:rPr b="1" lang="ru-RU" sz="2700" spc="-1" strike="noStrike">
                <a:solidFill>
                  <a:schemeClr val="lt1"/>
                </a:solidFill>
                <a:latin typeface="Calibri"/>
              </a:rPr>
              <a:t>НА</a:t>
            </a:r>
            <a:r>
              <a:rPr b="1" lang="ru-RU" sz="2700" spc="-7" strike="noStrike">
                <a:solidFill>
                  <a:schemeClr val="lt1"/>
                </a:solidFill>
                <a:latin typeface="Calibri"/>
              </a:rPr>
              <a:t> ОКТЯБРЬ</a:t>
            </a:r>
            <a:endParaRPr b="0" lang="ru-RU" sz="2700" spc="-1" strike="noStrike">
              <a:solidFill>
                <a:schemeClr val="dk1"/>
              </a:solidFill>
              <a:latin typeface="Calibri"/>
            </a:endParaRPr>
          </a:p>
          <a:p>
            <a:pPr marL="439560" indent="0" algn="r" defTabSz="914400">
              <a:lnSpc>
                <a:spcPts val="2701"/>
              </a:lnSpc>
              <a:buNone/>
              <a:tabLst>
                <a:tab algn="l" pos="0"/>
              </a:tabLst>
            </a:pPr>
            <a:r>
              <a:rPr b="1" lang="ru-RU" sz="2700" spc="-21" strike="noStrike">
                <a:solidFill>
                  <a:schemeClr val="lt1"/>
                </a:solidFill>
                <a:latin typeface="Calibri"/>
              </a:rPr>
              <a:t>2026</a:t>
            </a:r>
            <a:endParaRPr b="0" lang="ru-RU" sz="27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67" name="object 45"/>
          <p:cNvSpPr/>
          <p:nvPr/>
        </p:nvSpPr>
        <p:spPr>
          <a:xfrm>
            <a:off x="6123240" y="8786520"/>
            <a:ext cx="915840" cy="64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33120" bIns="0" anchor="t">
            <a:spAutoFit/>
          </a:bodyPr>
          <a:p>
            <a:pPr marL="12600" defTabSz="914400">
              <a:lnSpc>
                <a:spcPts val="799"/>
              </a:lnSpc>
              <a:spcBef>
                <a:spcPts val="261"/>
              </a:spcBef>
            </a:pPr>
            <a:r>
              <a:rPr b="0" lang="ru-RU" sz="800" spc="-12" strike="noStrike">
                <a:solidFill>
                  <a:srgbClr val="ffffff"/>
                </a:solidFill>
                <a:latin typeface="Calibri"/>
              </a:rPr>
              <a:t>Отделение Фонда</a:t>
            </a:r>
            <a:r>
              <a:rPr b="0" lang="ru-RU" sz="800" spc="486" strike="noStrike">
                <a:solidFill>
                  <a:srgbClr val="ffffff"/>
                </a:solidFill>
                <a:latin typeface="Calibri"/>
              </a:rPr>
              <a:t> </a:t>
            </a:r>
            <a:r>
              <a:rPr b="0" lang="ru-RU" sz="800" spc="-12" strike="noStrike">
                <a:solidFill>
                  <a:srgbClr val="ffffff"/>
                </a:solidFill>
                <a:latin typeface="Calibri"/>
              </a:rPr>
              <a:t>пенсионного</a:t>
            </a:r>
            <a:endParaRPr b="0" lang="ru-RU" sz="800" spc="-1" strike="noStrike">
              <a:solidFill>
                <a:srgbClr val="000000"/>
              </a:solidFill>
              <a:latin typeface="Arial"/>
            </a:endParaRPr>
          </a:p>
          <a:p>
            <a:pPr marL="12600" defTabSz="914400">
              <a:lnSpc>
                <a:spcPts val="799"/>
              </a:lnSpc>
            </a:pPr>
            <a:r>
              <a:rPr b="0" lang="ru-RU" sz="800" spc="-1" strike="noStrike">
                <a:solidFill>
                  <a:srgbClr val="ffffff"/>
                </a:solidFill>
                <a:latin typeface="Calibri"/>
              </a:rPr>
              <a:t>и</a:t>
            </a:r>
            <a:r>
              <a:rPr b="0" lang="ru-RU" sz="800" spc="-12" strike="noStrike">
                <a:solidFill>
                  <a:srgbClr val="ffffff"/>
                </a:solidFill>
                <a:latin typeface="Calibri"/>
              </a:rPr>
              <a:t> социального</a:t>
            </a:r>
            <a:r>
              <a:rPr b="0" lang="ru-RU" sz="800" spc="486" strike="noStrike">
                <a:solidFill>
                  <a:srgbClr val="ffffff"/>
                </a:solidFill>
                <a:latin typeface="Calibri"/>
              </a:rPr>
              <a:t> </a:t>
            </a:r>
            <a:r>
              <a:rPr b="0" lang="ru-RU" sz="800" spc="-12" strike="noStrike">
                <a:solidFill>
                  <a:srgbClr val="ffffff"/>
                </a:solidFill>
                <a:latin typeface="Calibri"/>
              </a:rPr>
              <a:t>страхования</a:t>
            </a:r>
            <a:r>
              <a:rPr b="0" lang="ru-RU" sz="800" spc="-1" strike="noStrike">
                <a:solidFill>
                  <a:srgbClr val="ffffff"/>
                </a:solidFill>
                <a:latin typeface="Calibri"/>
              </a:rPr>
              <a:t> </a:t>
            </a:r>
            <a:r>
              <a:rPr b="0" lang="ru-RU" sz="800" spc="-26" strike="noStrike">
                <a:solidFill>
                  <a:srgbClr val="ffffff"/>
                </a:solidFill>
                <a:latin typeface="Calibri"/>
              </a:rPr>
              <a:t>РФ</a:t>
            </a:r>
            <a:endParaRPr b="0" lang="ru-RU" sz="800" spc="-1" strike="noStrike">
              <a:solidFill>
                <a:srgbClr val="000000"/>
              </a:solidFill>
              <a:latin typeface="Arial"/>
            </a:endParaRPr>
          </a:p>
          <a:p>
            <a:pPr marL="12600" defTabSz="914400">
              <a:lnSpc>
                <a:spcPts val="799"/>
              </a:lnSpc>
            </a:pPr>
            <a:r>
              <a:rPr b="0" lang="ru-RU" sz="800" spc="-1" strike="noStrike">
                <a:solidFill>
                  <a:srgbClr val="ffffff"/>
                </a:solidFill>
                <a:latin typeface="Calibri"/>
              </a:rPr>
              <a:t>по</a:t>
            </a:r>
            <a:r>
              <a:rPr b="0" lang="ru-RU" sz="800" spc="32" strike="noStrike">
                <a:solidFill>
                  <a:srgbClr val="ffffff"/>
                </a:solidFill>
                <a:latin typeface="Calibri"/>
              </a:rPr>
              <a:t> Ульяновско</a:t>
            </a:r>
            <a:r>
              <a:rPr b="0" lang="ru-RU" sz="800" spc="-12" strike="noStrike">
                <a:solidFill>
                  <a:srgbClr val="ffffff"/>
                </a:solidFill>
                <a:latin typeface="Calibri"/>
              </a:rPr>
              <a:t>й</a:t>
            </a:r>
            <a:r>
              <a:rPr b="0" lang="ru-RU" sz="800" spc="486" strike="noStrike">
                <a:solidFill>
                  <a:srgbClr val="ffffff"/>
                </a:solidFill>
                <a:latin typeface="Calibri"/>
              </a:rPr>
              <a:t> </a:t>
            </a:r>
            <a:r>
              <a:rPr b="0" lang="ru-RU" sz="800" spc="-12" strike="noStrike">
                <a:solidFill>
                  <a:srgbClr val="ffffff"/>
                </a:solidFill>
                <a:latin typeface="Calibri"/>
              </a:rPr>
              <a:t>области</a:t>
            </a:r>
            <a:endParaRPr b="0" lang="ru-RU" sz="8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68" name="Группа 103"/>
          <p:cNvGrpSpPr/>
          <p:nvPr/>
        </p:nvGrpSpPr>
        <p:grpSpPr>
          <a:xfrm>
            <a:off x="512280" y="489240"/>
            <a:ext cx="2516040" cy="981360"/>
            <a:chOff x="512280" y="489240"/>
            <a:chExt cx="2516040" cy="981360"/>
          </a:xfrm>
        </p:grpSpPr>
        <p:pic>
          <p:nvPicPr>
            <p:cNvPr id="169" name="object 49" descr=""/>
            <p:cNvPicPr/>
            <p:nvPr/>
          </p:nvPicPr>
          <p:blipFill>
            <a:blip r:embed="rId7"/>
            <a:stretch/>
          </p:blipFill>
          <p:spPr>
            <a:xfrm>
              <a:off x="512280" y="489240"/>
              <a:ext cx="837720" cy="9554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70" name="object 50"/>
            <p:cNvSpPr/>
            <p:nvPr/>
          </p:nvSpPr>
          <p:spPr>
            <a:xfrm>
              <a:off x="1577160" y="814680"/>
              <a:ext cx="293400" cy="183600"/>
            </a:xfrm>
            <a:custGeom>
              <a:avLst/>
              <a:gdLst>
                <a:gd name="textAreaLeft" fmla="*/ 0 w 293400"/>
                <a:gd name="textAreaRight" fmla="*/ 295200 w 293400"/>
                <a:gd name="textAreaTop" fmla="*/ 0 h 183600"/>
                <a:gd name="textAreaBottom" fmla="*/ 185400 h 183600"/>
              </a:gdLst>
              <a:ahLst/>
              <a:rect l="textAreaLeft" t="textAreaTop" r="textAreaRight" b="textAreaBottom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4400">
                <a:lnSpc>
                  <a:spcPct val="100000"/>
                </a:lnSpc>
              </a:pPr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grpSp>
          <p:nvGrpSpPr>
            <p:cNvPr id="171" name="object 51"/>
            <p:cNvGrpSpPr/>
            <p:nvPr/>
          </p:nvGrpSpPr>
          <p:grpSpPr>
            <a:xfrm>
              <a:off x="1917720" y="814680"/>
              <a:ext cx="446040" cy="149400"/>
              <a:chOff x="1917720" y="814680"/>
              <a:chExt cx="446040" cy="149400"/>
            </a:xfrm>
          </p:grpSpPr>
          <p:sp>
            <p:nvSpPr>
              <p:cNvPr id="172" name="object 52"/>
              <p:cNvSpPr/>
              <p:nvPr/>
            </p:nvSpPr>
            <p:spPr>
              <a:xfrm>
                <a:off x="1917720" y="814680"/>
                <a:ext cx="289080" cy="149400"/>
              </a:xfrm>
              <a:custGeom>
                <a:avLst/>
                <a:gdLst>
                  <a:gd name="textAreaLeft" fmla="*/ 0 w 289080"/>
                  <a:gd name="textAreaRight" fmla="*/ 290880 w 289080"/>
                  <a:gd name="textAreaTop" fmla="*/ 0 h 149400"/>
                  <a:gd name="textAreaBottom" fmla="*/ 151200 h 149400"/>
                </a:gdLst>
                <a:ahLst/>
                <a:rect l="textAreaLeft" t="textAreaTop" r="textAreaRight" b="textAreaBottom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t">
                <a:noAutofit/>
              </a:bodyPr>
              <a:p>
                <a:pPr defTabSz="914400">
                  <a:lnSpc>
                    <a:spcPct val="100000"/>
                  </a:lnSpc>
                </a:pPr>
                <a:endParaRPr b="0" lang="ru-RU" sz="18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pic>
            <p:nvPicPr>
              <p:cNvPr id="173" name="object 53" descr=""/>
              <p:cNvPicPr/>
              <p:nvPr/>
            </p:nvPicPr>
            <p:blipFill>
              <a:blip r:embed="rId8"/>
              <a:stretch/>
            </p:blipFill>
            <p:spPr>
              <a:xfrm>
                <a:off x="2244240" y="815040"/>
                <a:ext cx="119520" cy="148320"/>
              </a:xfrm>
              <a:prstGeom prst="rect">
                <a:avLst/>
              </a:prstGeom>
              <a:ln w="0">
                <a:noFill/>
              </a:ln>
            </p:spPr>
          </p:pic>
        </p:grpSp>
        <p:pic>
          <p:nvPicPr>
            <p:cNvPr id="174" name="object 54" descr=""/>
            <p:cNvPicPr/>
            <p:nvPr/>
          </p:nvPicPr>
          <p:blipFill>
            <a:blip r:embed="rId9"/>
            <a:stretch/>
          </p:blipFill>
          <p:spPr>
            <a:xfrm>
              <a:off x="1556640" y="1049760"/>
              <a:ext cx="158040" cy="151920"/>
            </a:xfrm>
            <a:prstGeom prst="rect">
              <a:avLst/>
            </a:prstGeom>
            <a:ln w="0">
              <a:noFill/>
            </a:ln>
          </p:spPr>
        </p:pic>
        <p:grpSp>
          <p:nvGrpSpPr>
            <p:cNvPr id="175" name="object 55"/>
            <p:cNvGrpSpPr/>
            <p:nvPr/>
          </p:nvGrpSpPr>
          <p:grpSpPr>
            <a:xfrm>
              <a:off x="1762920" y="1051200"/>
              <a:ext cx="675720" cy="181800"/>
              <a:chOff x="1762920" y="1051200"/>
              <a:chExt cx="675720" cy="181800"/>
            </a:xfrm>
          </p:grpSpPr>
          <p:pic>
            <p:nvPicPr>
              <p:cNvPr id="176" name="object 56" descr=""/>
              <p:cNvPicPr/>
              <p:nvPr/>
            </p:nvPicPr>
            <p:blipFill>
              <a:blip r:embed="rId10"/>
              <a:stretch/>
            </p:blipFill>
            <p:spPr>
              <a:xfrm>
                <a:off x="1762920" y="1051560"/>
                <a:ext cx="120960" cy="14832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177" name="object 57"/>
              <p:cNvSpPr/>
              <p:nvPr/>
            </p:nvSpPr>
            <p:spPr>
              <a:xfrm>
                <a:off x="1917720" y="1051200"/>
                <a:ext cx="520920" cy="181800"/>
              </a:xfrm>
              <a:custGeom>
                <a:avLst/>
                <a:gdLst>
                  <a:gd name="textAreaLeft" fmla="*/ 0 w 520920"/>
                  <a:gd name="textAreaRight" fmla="*/ 522720 w 520920"/>
                  <a:gd name="textAreaTop" fmla="*/ 0 h 181800"/>
                  <a:gd name="textAreaBottom" fmla="*/ 183600 h 181800"/>
                </a:gdLst>
                <a:ahLst/>
                <a:rect l="textAreaLeft" t="textAreaTop" r="textAreaRight" b="textAreaBottom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t">
                <a:noAutofit/>
              </a:bodyPr>
              <a:p>
                <a:pPr defTabSz="914400">
                  <a:lnSpc>
                    <a:spcPct val="100000"/>
                  </a:lnSpc>
                </a:pPr>
                <a:endParaRPr b="0" lang="ru-RU" sz="18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178" name="object 58"/>
            <p:cNvGrpSpPr/>
            <p:nvPr/>
          </p:nvGrpSpPr>
          <p:grpSpPr>
            <a:xfrm>
              <a:off x="2489040" y="1051560"/>
              <a:ext cx="289080" cy="148320"/>
              <a:chOff x="2489040" y="1051560"/>
              <a:chExt cx="289080" cy="148320"/>
            </a:xfrm>
          </p:grpSpPr>
          <p:pic>
            <p:nvPicPr>
              <p:cNvPr id="179" name="object 59" descr=""/>
              <p:cNvPicPr/>
              <p:nvPr/>
            </p:nvPicPr>
            <p:blipFill>
              <a:blip r:embed="rId11"/>
              <a:stretch/>
            </p:blipFill>
            <p:spPr>
              <a:xfrm>
                <a:off x="2489040" y="1051560"/>
                <a:ext cx="128160" cy="14832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80" name="object 60" descr=""/>
              <p:cNvPicPr/>
              <p:nvPr/>
            </p:nvPicPr>
            <p:blipFill>
              <a:blip r:embed="rId12"/>
              <a:stretch/>
            </p:blipFill>
            <p:spPr>
              <a:xfrm>
                <a:off x="2658960" y="1051560"/>
                <a:ext cx="119160" cy="148320"/>
              </a:xfrm>
              <a:prstGeom prst="rect">
                <a:avLst/>
              </a:prstGeom>
              <a:ln w="0">
                <a:noFill/>
              </a:ln>
            </p:spPr>
          </p:pic>
        </p:grpSp>
        <p:grpSp>
          <p:nvGrpSpPr>
            <p:cNvPr id="181" name="object 61"/>
            <p:cNvGrpSpPr/>
            <p:nvPr/>
          </p:nvGrpSpPr>
          <p:grpSpPr>
            <a:xfrm>
              <a:off x="1556640" y="1284480"/>
              <a:ext cx="1471680" cy="186120"/>
              <a:chOff x="1556640" y="1284480"/>
              <a:chExt cx="1471680" cy="186120"/>
            </a:xfrm>
          </p:grpSpPr>
          <p:pic>
            <p:nvPicPr>
              <p:cNvPr id="182" name="object 62" descr=""/>
              <p:cNvPicPr/>
              <p:nvPr/>
            </p:nvPicPr>
            <p:blipFill>
              <a:blip r:embed="rId13"/>
              <a:stretch/>
            </p:blipFill>
            <p:spPr>
              <a:xfrm>
                <a:off x="1556640" y="1292040"/>
                <a:ext cx="141480" cy="15372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83" name="object 63" descr=""/>
              <p:cNvPicPr/>
              <p:nvPr/>
            </p:nvPicPr>
            <p:blipFill>
              <a:blip r:embed="rId14"/>
              <a:stretch/>
            </p:blipFill>
            <p:spPr>
              <a:xfrm>
                <a:off x="1725840" y="1292040"/>
                <a:ext cx="162720" cy="15372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84" name="object 64" descr=""/>
              <p:cNvPicPr/>
              <p:nvPr/>
            </p:nvPicPr>
            <p:blipFill>
              <a:blip r:embed="rId15"/>
              <a:stretch/>
            </p:blipFill>
            <p:spPr>
              <a:xfrm>
                <a:off x="1917720" y="1284480"/>
                <a:ext cx="358560" cy="18612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85" name="object 65" descr=""/>
              <p:cNvPicPr/>
              <p:nvPr/>
            </p:nvPicPr>
            <p:blipFill>
              <a:blip r:embed="rId16"/>
              <a:stretch/>
            </p:blipFill>
            <p:spPr>
              <a:xfrm>
                <a:off x="2300040" y="1292040"/>
                <a:ext cx="162720" cy="15372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186" name="object 66"/>
              <p:cNvSpPr/>
              <p:nvPr/>
            </p:nvSpPr>
            <p:spPr>
              <a:xfrm>
                <a:off x="2494080" y="1290960"/>
                <a:ext cx="136800" cy="147960"/>
              </a:xfrm>
              <a:custGeom>
                <a:avLst/>
                <a:gdLst>
                  <a:gd name="textAreaLeft" fmla="*/ 0 w 136800"/>
                  <a:gd name="textAreaRight" fmla="*/ 138600 w 136800"/>
                  <a:gd name="textAreaTop" fmla="*/ 0 h 147960"/>
                  <a:gd name="textAreaBottom" fmla="*/ 149760 h 147960"/>
                </a:gdLst>
                <a:ahLst/>
                <a:rect l="textAreaLeft" t="textAreaTop" r="textAreaRight" b="textAreaBottom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t">
                <a:noAutofit/>
              </a:bodyPr>
              <a:p>
                <a:pPr defTabSz="914400">
                  <a:lnSpc>
                    <a:spcPct val="100000"/>
                  </a:lnSpc>
                </a:pPr>
                <a:endParaRPr b="0" lang="ru-RU" sz="18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pic>
            <p:nvPicPr>
              <p:cNvPr id="187" name="object 67" descr=""/>
              <p:cNvPicPr/>
              <p:nvPr/>
            </p:nvPicPr>
            <p:blipFill>
              <a:blip r:embed="rId17"/>
              <a:stretch/>
            </p:blipFill>
            <p:spPr>
              <a:xfrm>
                <a:off x="2661480" y="1290960"/>
                <a:ext cx="168480" cy="1796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88" name="object 68" descr=""/>
              <p:cNvPicPr/>
              <p:nvPr/>
            </p:nvPicPr>
            <p:blipFill>
              <a:blip r:embed="rId18"/>
              <a:stretch/>
            </p:blipFill>
            <p:spPr>
              <a:xfrm>
                <a:off x="2861640" y="1290960"/>
                <a:ext cx="166680" cy="148320"/>
              </a:xfrm>
              <a:prstGeom prst="rect">
                <a:avLst/>
              </a:prstGeom>
              <a:ln w="0">
                <a:noFill/>
              </a:ln>
            </p:spPr>
          </p:pic>
        </p:grpSp>
      </p:grpSp>
      <p:sp>
        <p:nvSpPr>
          <p:cNvPr id="189" name="Прямоугольник: скругленные углы 2"/>
          <p:cNvSpPr/>
          <p:nvPr/>
        </p:nvSpPr>
        <p:spPr>
          <a:xfrm>
            <a:off x="6140520" y="9593640"/>
            <a:ext cx="873000" cy="85680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ru-RU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90" name="Овал 3"/>
          <p:cNvSpPr/>
          <p:nvPr/>
        </p:nvSpPr>
        <p:spPr>
          <a:xfrm>
            <a:off x="6047640" y="7937640"/>
            <a:ext cx="813600" cy="8136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ru-RU" sz="1800" spc="-1" strike="noStrike">
              <a:solidFill>
                <a:schemeClr val="lt1"/>
              </a:solidFill>
              <a:latin typeface="Calibri"/>
            </a:endParaRPr>
          </a:p>
        </p:txBody>
      </p:sp>
      <p:pic>
        <p:nvPicPr>
          <p:cNvPr id="191" name="object 48" descr=""/>
          <p:cNvPicPr/>
          <p:nvPr/>
        </p:nvPicPr>
        <p:blipFill>
          <a:blip r:embed="rId19"/>
          <a:stretch/>
        </p:blipFill>
        <p:spPr>
          <a:xfrm>
            <a:off x="6162120" y="8141760"/>
            <a:ext cx="599760" cy="514800"/>
          </a:xfrm>
          <a:prstGeom prst="rect">
            <a:avLst/>
          </a:prstGeom>
          <a:ln w="0">
            <a:noFill/>
          </a:ln>
        </p:spPr>
      </p:pic>
      <p:pic>
        <p:nvPicPr>
          <p:cNvPr id="192" name="Рисунок 7" descr=""/>
          <p:cNvPicPr/>
          <p:nvPr/>
        </p:nvPicPr>
        <p:blipFill>
          <a:blip r:embed="rId20"/>
          <a:stretch/>
        </p:blipFill>
        <p:spPr>
          <a:xfrm>
            <a:off x="6153120" y="9577080"/>
            <a:ext cx="860400" cy="86040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193" name="Таблица 4"/>
          <p:cNvGraphicFramePr/>
          <p:nvPr/>
        </p:nvGraphicFramePr>
        <p:xfrm>
          <a:off x="425880" y="1890360"/>
          <a:ext cx="6842160" cy="5207760"/>
        </p:xfrm>
        <a:graphic>
          <a:graphicData uri="http://schemas.openxmlformats.org/drawingml/2006/table">
            <a:tbl>
              <a:tblPr/>
              <a:tblGrid>
                <a:gridCol w="868320"/>
                <a:gridCol w="4813560"/>
                <a:gridCol w="1160640"/>
              </a:tblGrid>
              <a:tr h="640080"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chemeClr val="lt1"/>
                          </a:solidFill>
                          <a:latin typeface="Calibri"/>
                        </a:rPr>
                        <a:t>Дата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chemeClr val="lt1"/>
                          </a:solidFill>
                          <a:latin typeface="Calibri"/>
                        </a:rPr>
                        <a:t>Мероприятие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chemeClr val="lt1"/>
                          </a:solidFill>
                          <a:latin typeface="Calibri"/>
                        </a:rPr>
                        <a:t>Время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chemeClr val="lt1"/>
                          </a:solidFill>
                          <a:latin typeface="Calibri"/>
                        </a:rPr>
                        <a:t>начала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</a:tr>
              <a:tr h="64008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700" spc="-1" strike="noStrike">
                          <a:solidFill>
                            <a:schemeClr val="dk1"/>
                          </a:solidFill>
                          <a:latin typeface="Calibri"/>
                        </a:rPr>
                        <a:t>25.10</a:t>
                      </a:r>
                      <a:endParaRPr b="0" lang="ru-RU" sz="17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endParaRPr b="0" lang="ru-RU" sz="17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b="0" lang="ru-RU" sz="1700" spc="-1" strike="noStrike">
                          <a:solidFill>
                            <a:schemeClr val="dk1"/>
                          </a:solidFill>
                          <a:latin typeface="Calibri"/>
                          <a:ea typeface="Microsoft YaHei"/>
                        </a:rPr>
                        <a:t>Час поэзии «Поэт-гений, поэт-бродяга». К 75 - летию со дня рождения А.П. Чеснокова</a:t>
                      </a:r>
                      <a:endParaRPr b="0" lang="ru-RU" sz="17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700" spc="-1" strike="noStrike">
                          <a:solidFill>
                            <a:schemeClr val="dk1"/>
                          </a:solidFill>
                          <a:latin typeface="Calibri"/>
                        </a:rPr>
                        <a:t>14:00</a:t>
                      </a:r>
                      <a:endParaRPr b="0" lang="ru-RU" sz="17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endParaRPr b="0" lang="ru-RU" sz="17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64008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26.10</a:t>
                      </a:r>
                      <a:endParaRPr b="0" lang="ru-RU" sz="17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  <a:alpha val="59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b="0" lang="ru-RU" sz="1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Видеоконференция со специалистами ОСФР по Ульяновской области по вопросам пенсионного законодательства</a:t>
                      </a:r>
                      <a:endParaRPr b="0" lang="ru-RU" sz="17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  <a:alpha val="59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12:00</a:t>
                      </a:r>
                      <a:endParaRPr b="0" lang="ru-RU" sz="17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endParaRPr b="0" lang="ru-RU" sz="17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  <a:alpha val="59000"/>
                      </a:schemeClr>
                    </a:solidFill>
                  </a:tcPr>
                </a:tc>
              </a:tr>
              <a:tr h="64008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26.10</a:t>
                      </a:r>
                      <a:endParaRPr b="0" lang="ru-RU" sz="17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b="0" lang="ru-RU" sz="1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Акция «Сказки народов мира в ДОУ «Белоснежка»</a:t>
                      </a:r>
                      <a:endParaRPr b="0" lang="ru-RU" sz="17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13:00</a:t>
                      </a:r>
                      <a:endParaRPr b="0" lang="ru-RU" sz="17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endParaRPr b="0" lang="ru-RU" sz="17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45144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27.10</a:t>
                      </a:r>
                      <a:endParaRPr b="0" lang="ru-RU" sz="17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  <a:alpha val="56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b="0" lang="ru-RU" sz="1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Волонтерская акция «Поздравляем юбиляров»</a:t>
                      </a:r>
                      <a:endParaRPr b="0" lang="ru-RU" sz="17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  <a:alpha val="56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11:00</a:t>
                      </a:r>
                      <a:endParaRPr b="0" lang="ru-RU" sz="17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  <a:alpha val="56000"/>
                      </a:schemeClr>
                    </a:solidFill>
                  </a:tcPr>
                </a:tc>
              </a:tr>
              <a:tr h="3600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28.10</a:t>
                      </a:r>
                      <a:endParaRPr b="0" lang="ru-RU" sz="17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b="0" lang="ru-RU" sz="1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Мероприятие ко Дню бабушек и дедушек </a:t>
                      </a:r>
                      <a:endParaRPr b="0" lang="ru-RU" sz="17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11:00</a:t>
                      </a:r>
                      <a:endParaRPr b="0" lang="ru-RU" sz="17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64008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29.10</a:t>
                      </a:r>
                      <a:endParaRPr b="0" lang="ru-RU" sz="17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  <a:alpha val="58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b="0" lang="ru-RU" sz="1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Посещение выставки в Карсунском художественно-краеведческом музее «Под флагом молодости» и участие в квесте ко дню рождения комсомола</a:t>
                      </a:r>
                      <a:endParaRPr b="0" lang="ru-RU" sz="17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  <a:alpha val="58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11:00</a:t>
                      </a:r>
                      <a:endParaRPr b="0" lang="ru-RU" sz="17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endParaRPr b="0" lang="ru-RU" sz="17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  <a:alpha val="58000"/>
                      </a:schemeClr>
                    </a:solidFill>
                  </a:tcPr>
                </a:tc>
              </a:tr>
              <a:tr h="47772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30.10</a:t>
                      </a:r>
                      <a:endParaRPr b="0" lang="ru-RU" sz="17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  <a:alpha val="58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b="0" lang="ru-RU" sz="1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Спортивный час. Занятия на тренажерах</a:t>
                      </a:r>
                      <a:endParaRPr b="0" lang="ru-RU" sz="17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  <a:alpha val="58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7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11:00</a:t>
                      </a:r>
                      <a:endParaRPr b="0" lang="ru-RU" sz="17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  <a:alpha val="58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94" name="object 43"/>
          <p:cNvSpPr/>
          <p:nvPr/>
        </p:nvSpPr>
        <p:spPr>
          <a:xfrm>
            <a:off x="425880" y="8494200"/>
            <a:ext cx="5112360" cy="203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74600" bIns="0" anchor="t">
            <a:spAutoFit/>
          </a:bodyPr>
          <a:p>
            <a:pPr marL="12600" defTabSz="914400">
              <a:lnSpc>
                <a:spcPct val="76000"/>
              </a:lnSpc>
              <a:spcBef>
                <a:spcPts val="1375"/>
              </a:spcBef>
            </a:pPr>
            <a:r>
              <a:rPr b="1" lang="ru-RU" sz="4400" spc="-12" strike="noStrike">
                <a:solidFill>
                  <a:srgbClr val="ffffff"/>
                </a:solidFill>
                <a:latin typeface="Calibri"/>
              </a:rPr>
              <a:t>ПРИХОДИТЕ, </a:t>
            </a:r>
            <a:r>
              <a:rPr b="1" lang="ru-RU" sz="4400" spc="-1" strike="noStrike">
                <a:solidFill>
                  <a:srgbClr val="ffffff"/>
                </a:solidFill>
                <a:latin typeface="Calibri"/>
              </a:rPr>
              <a:t>МЫ</a:t>
            </a:r>
            <a:r>
              <a:rPr b="1" lang="ru-RU" sz="4400" spc="-137" strike="noStrike">
                <a:solidFill>
                  <a:srgbClr val="ffffff"/>
                </a:solidFill>
                <a:latin typeface="Calibri"/>
              </a:rPr>
              <a:t> </a:t>
            </a:r>
            <a:r>
              <a:rPr b="1" lang="ru-RU" sz="4400" spc="-1" strike="noStrike">
                <a:solidFill>
                  <a:srgbClr val="ffffff"/>
                </a:solidFill>
                <a:latin typeface="Calibri"/>
              </a:rPr>
              <a:t>ВАС</a:t>
            </a:r>
            <a:r>
              <a:rPr b="1" lang="ru-RU" sz="4400" spc="-137" strike="noStrike">
                <a:solidFill>
                  <a:srgbClr val="ffffff"/>
                </a:solidFill>
                <a:latin typeface="Calibri"/>
              </a:rPr>
              <a:t> </a:t>
            </a:r>
            <a:r>
              <a:rPr b="1" lang="ru-RU" sz="4400" spc="-12" strike="noStrike">
                <a:solidFill>
                  <a:srgbClr val="ffffff"/>
                </a:solidFill>
                <a:latin typeface="Calibri"/>
              </a:rPr>
              <a:t>ЖДЕМ!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  <a:p>
            <a:pPr marL="15120" defTabSz="914400">
              <a:lnSpc>
                <a:spcPts val="1429"/>
              </a:lnSpc>
              <a:spcBef>
                <a:spcPts val="1040"/>
              </a:spcBef>
            </a:pPr>
            <a:r>
              <a:rPr b="0" lang="ru-RU" sz="1300" spc="-1" strike="noStrike">
                <a:solidFill>
                  <a:srgbClr val="ffffff"/>
                </a:solidFill>
                <a:latin typeface="Calibri"/>
              </a:rPr>
              <a:t>Наши</a:t>
            </a:r>
            <a:r>
              <a:rPr b="0" lang="ru-RU" sz="1300" spc="-35" strike="noStrike">
                <a:solidFill>
                  <a:srgbClr val="ffffff"/>
                </a:solidFill>
                <a:latin typeface="Calibri"/>
              </a:rPr>
              <a:t> </a:t>
            </a:r>
            <a:r>
              <a:rPr b="0" lang="ru-RU" sz="1300" spc="-12" strike="noStrike">
                <a:solidFill>
                  <a:srgbClr val="ffffff"/>
                </a:solidFill>
                <a:latin typeface="Calibri"/>
              </a:rPr>
              <a:t>контакты:</a:t>
            </a:r>
            <a:endParaRPr b="0" lang="ru-RU" sz="1300" spc="-1" strike="noStrike">
              <a:solidFill>
                <a:srgbClr val="000000"/>
              </a:solidFill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r>
              <a:rPr b="0" lang="ru-RU" sz="1300" spc="-1" strike="noStrike">
                <a:solidFill>
                  <a:srgbClr val="ffffff"/>
                </a:solidFill>
                <a:latin typeface="Calibri"/>
              </a:rPr>
              <a:t>Адрес: </a:t>
            </a:r>
            <a:r>
              <a:rPr b="0" lang="en-US" sz="1300" spc="-1" strike="noStrike">
                <a:solidFill>
                  <a:srgbClr val="ffffff"/>
                </a:solidFill>
                <a:latin typeface="Calibri"/>
              </a:rPr>
              <a:t>Ульяновская область, р.п. Карсун, ул. Тельмана, д. 10</a:t>
            </a:r>
            <a:br>
              <a:rPr sz="1300"/>
            </a:br>
            <a:r>
              <a:rPr b="0" lang="ru-RU" sz="1300" spc="-1" strike="noStrike">
                <a:solidFill>
                  <a:srgbClr val="ffffff"/>
                </a:solidFill>
                <a:latin typeface="Calibri"/>
              </a:rPr>
              <a:t>Контактный номер: +79278262767</a:t>
            </a:r>
            <a:endParaRPr b="0" lang="ru-RU" sz="1300" spc="-1" strike="noStrike">
              <a:solidFill>
                <a:srgbClr val="000000"/>
              </a:solidFill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r>
              <a:rPr b="0" lang="ru-RU" sz="1300" spc="-1" strike="noStrike">
                <a:solidFill>
                  <a:srgbClr val="ffffff"/>
                </a:solidFill>
                <a:latin typeface="Calibri"/>
              </a:rPr>
              <a:t>ФИО: Рытова Елена Васильевна</a:t>
            </a:r>
            <a:endParaRPr b="0" lang="ru-RU" sz="13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95" name="Picture 2" descr=""/>
          <p:cNvPicPr/>
          <p:nvPr/>
        </p:nvPicPr>
        <p:blipFill>
          <a:blip r:embed="rId21"/>
          <a:stretch/>
        </p:blipFill>
        <p:spPr>
          <a:xfrm>
            <a:off x="6162120" y="9577080"/>
            <a:ext cx="900000" cy="8888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</TotalTime>
  <Application>LibreOffice/7.6.4.1$Windows_X86_64 LibreOffice_project/e19e193f88cd6c0525a17fb7a176ed8e6a3e2aa1</Application>
  <AppVersion>15.0000</AppVersion>
  <Words>508</Words>
  <Paragraphs>122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2025-11-06T11:20:00Z</dcterms:created>
  <dc:creator>Пользователь</dc:creator>
  <dc:description/>
  <dc:language>ru-RU</dc:language>
  <cp:lastModifiedBy/>
  <dcterms:modified xsi:type="dcterms:W3CDTF">2026-09-30T10:03:58Z</dcterms:modified>
  <cp:revision>28</cp:revision>
  <dc:subject/>
  <dc:title>МЕРОПРИЯТИЯ НА ДЕКАБРЬ 2025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2025-11-06T06:00:00Z</vt:filetime>
  </property>
  <property fmtid="{D5CDD505-2E9C-101B-9397-08002B2CF9AE}" pid="3" name="Creator">
    <vt:lpwstr>Adobe InDesign 18.4 (Windows)</vt:lpwstr>
  </property>
  <property fmtid="{D5CDD505-2E9C-101B-9397-08002B2CF9AE}" pid="4" name="ICV">
    <vt:lpwstr>F6D268A225214FB7A6D66A81FAF65EA3_12</vt:lpwstr>
  </property>
  <property fmtid="{D5CDD505-2E9C-101B-9397-08002B2CF9AE}" pid="5" name="KSOProductBuildVer">
    <vt:lpwstr>1049-12.2.0.23196</vt:lpwstr>
  </property>
  <property fmtid="{D5CDD505-2E9C-101B-9397-08002B2CF9AE}" pid="6" name="LastSaved">
    <vt:filetime>2025-11-06T06:00:00Z</vt:filetime>
  </property>
  <property fmtid="{D5CDD505-2E9C-101B-9397-08002B2CF9AE}" pid="7" name="PresentationFormat">
    <vt:lpwstr>Произвольный</vt:lpwstr>
  </property>
  <property fmtid="{D5CDD505-2E9C-101B-9397-08002B2CF9AE}" pid="8" name="Producer">
    <vt:lpwstr>Adobe PDF Library 17.0</vt:lpwstr>
  </property>
  <property fmtid="{D5CDD505-2E9C-101B-9397-08002B2CF9AE}" pid="9" name="Slides">
    <vt:i4>4</vt:i4>
  </property>
</Properties>
</file>