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68" y="10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7D6E40-B5B1-4369-B1CF-22A33BB6CC8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927E266-A6CE-4366-901A-FB5CDAC843D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7B4509D-F812-409F-942E-5C187E388278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32EB6D9-D068-4553-A917-B65B2F5D88BE}" type="slidenum">
              <a:t>‹#›</a:t>
            </a:fld>
            <a:endParaRPr/>
          </a:p>
        </p:txBody>
      </p:sp>
      <p:sp>
        <p:nvSpPr>
          <p:cNvPr id="2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418E196-2AC4-4474-9B29-C8B2198838D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040" cy="827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95F1218-F897-4CC2-8A50-51FFEF8D096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273D7BC-1294-4133-A33F-DA92C8EA69F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207792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8664B23-0A6E-4514-A946-869F64983AF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389DF45-FA3A-41C8-8CE1-DC291AA2595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404712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330EA4-B662-4232-872F-CF014FC5E67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207792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3792781-04B2-4B1E-835A-25DB3ABB83D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149940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262152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149940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262152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9879BEE-9F74-469F-B2A9-22F62BF3E1A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20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44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3FD55FD-0374-43AE-BC82-B35D6CD107EB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44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40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1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42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3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4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6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 р.п. Сурское, ул. Советская, д. 66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+79041801072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 Агафонова Галина Викторовна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кой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1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52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3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4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55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56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7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8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59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0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1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62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4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65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9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70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2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3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4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75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6" name="Таблица 4"/>
          <p:cNvGraphicFramePr/>
          <p:nvPr>
            <p:extLst>
              <p:ext uri="{D42A27DB-BD31-4B8C-83A1-F6EECF244321}">
                <p14:modId xmlns:p14="http://schemas.microsoft.com/office/powerpoint/2010/main" val="3746532107"/>
              </p:ext>
            </p:extLst>
          </p:nvPr>
        </p:nvGraphicFramePr>
        <p:xfrm>
          <a:off x="501862" y="1890316"/>
          <a:ext cx="6839280" cy="5273040"/>
        </p:xfrm>
        <a:graphic>
          <a:graphicData uri="http://schemas.openxmlformats.org/drawingml/2006/table">
            <a:tbl>
              <a:tblPr/>
              <a:tblGrid>
                <a:gridCol w="866520"/>
                <a:gridCol w="4812840"/>
                <a:gridCol w="1159920"/>
              </a:tblGrid>
              <a:tr h="640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01.10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Участие в мероприятии День пожилого человека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10:0</a:t>
                      </a:r>
                      <a:r>
                        <a:rPr lang="ru-RU" sz="1800" b="0" strike="noStrike" spc="-26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7232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01.10</a:t>
                      </a:r>
                      <a:endParaRPr lang="ru-RU" sz="1700" b="1" strike="noStrike" spc="-1" dirty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Российское общество «Знание», лекторий на тему: «1 октября – наш день: говорим о главном для пожилых людей»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Встреча с управляющим Отделением Фонда пенсионного и социального страхования Российской Федерации по Ульяновской области ко Дню мудрости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13:00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76792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05.10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Творческий кружок «В гостях у сказки». Встреча с воспитанниками детского сада «Белоснежный мишка»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10:00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215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05.10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Ярмарка народных промыслов, в рамках Года единства народов России. Декоративное творчество. Выставка  декоративно- прикладного искусства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7" name="Picture 2"/>
          <p:cNvPicPr/>
          <p:nvPr/>
        </p:nvPicPr>
        <p:blipFill>
          <a:blip r:embed="rId22"/>
          <a:stretch/>
        </p:blipFill>
        <p:spPr>
          <a:xfrm>
            <a:off x="6139080" y="9561600"/>
            <a:ext cx="900720" cy="889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79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0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81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2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83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4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5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6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8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9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90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1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92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93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94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5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6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97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8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99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100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1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2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103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4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5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6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7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8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9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10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1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2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113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4" name="Таблица 4"/>
          <p:cNvGraphicFramePr/>
          <p:nvPr>
            <p:extLst>
              <p:ext uri="{D42A27DB-BD31-4B8C-83A1-F6EECF244321}">
                <p14:modId xmlns:p14="http://schemas.microsoft.com/office/powerpoint/2010/main" val="1551851736"/>
              </p:ext>
            </p:extLst>
          </p:nvPr>
        </p:nvGraphicFramePr>
        <p:xfrm>
          <a:off x="363780" y="1765440"/>
          <a:ext cx="6839640" cy="550164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54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333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Тыл-фронту. Изготовление комплектов постельного белья, опознавательных повязок, мешочков для сушки обуви, вязание носков для участников СВО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4792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08.10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Мероприятие в рамках проекта «Музей одной картины»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10:</a:t>
                      </a:r>
                      <a:r>
                        <a:rPr lang="ru-RU" sz="1700" b="0" strike="noStrike" spc="-26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5872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Тыл – фронту. Изготовление комплектов постельного белья, опознавательных повязок, мешочков для сушки обуви, вязание носков для участников СВО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10:00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853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Русское географическое общество. Показ фильма «Географы Великой Победы». Просмотр фотографий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333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Консультация по вопросам пенсионного и социального обеспечения с участием специалиста клиентской службы в Сурском районе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13:00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5" name="object 43"/>
          <p:cNvSpPr/>
          <p:nvPr/>
        </p:nvSpPr>
        <p:spPr>
          <a:xfrm>
            <a:off x="578160" y="838620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 р.п. Сурское, ул. Советская, д. 66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+79041801072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 Агафонова Галина Викторовна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Picture 2"/>
          <p:cNvPicPr/>
          <p:nvPr/>
        </p:nvPicPr>
        <p:blipFill>
          <a:blip r:embed="rId22"/>
          <a:stretch/>
        </p:blipFill>
        <p:spPr>
          <a:xfrm>
            <a:off x="6131160" y="9573480"/>
            <a:ext cx="900720" cy="889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118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9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120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1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22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3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4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5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7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8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129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0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31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132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3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34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35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13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37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8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13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41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14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46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4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49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0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51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152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53" name="Таблица 4"/>
          <p:cNvGraphicFramePr/>
          <p:nvPr>
            <p:extLst>
              <p:ext uri="{D42A27DB-BD31-4B8C-83A1-F6EECF244321}">
                <p14:modId xmlns:p14="http://schemas.microsoft.com/office/powerpoint/2010/main" val="2389057644"/>
              </p:ext>
            </p:extLst>
          </p:nvPr>
        </p:nvGraphicFramePr>
        <p:xfrm>
          <a:off x="422280" y="1827000"/>
          <a:ext cx="6842880" cy="5120400"/>
        </p:xfrm>
        <a:graphic>
          <a:graphicData uri="http://schemas.openxmlformats.org/drawingml/2006/table">
            <a:tbl>
              <a:tblPr/>
              <a:tblGrid>
                <a:gridCol w="849600"/>
                <a:gridCol w="4832640"/>
                <a:gridCol w="1160640"/>
              </a:tblGrid>
              <a:tr h="640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13.10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Патриотическая акция «Медицина в годы Великой отечественной войны». Военным сестричкам посвящается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10:00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15.10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Участие в мероприятии «Вместе целая страна». Встреча с сотрудником </a:t>
                      </a:r>
                      <a:r>
                        <a:rPr lang="ru-RU" sz="17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Сурской</a:t>
                      </a: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 районной библиотеки.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>
                          <a:solidFill>
                            <a:srgbClr val="231F20"/>
                          </a:solidFill>
                          <a:latin typeface="+mn-lt"/>
                        </a:rPr>
                        <a:t>10:0</a:t>
                      </a:r>
                      <a:r>
                        <a:rPr lang="ru-RU" sz="1700" b="0" strike="noStrike" spc="-26">
                          <a:solidFill>
                            <a:srgbClr val="231F20"/>
                          </a:solidFill>
                          <a:latin typeface="+mn-lt"/>
                        </a:rPr>
                        <a:t>0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15.10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Онлайн курс для «серебряных волонтеров»  «5 шагов к </a:t>
                      </a:r>
                      <a:r>
                        <a:rPr lang="ru-RU" sz="1700" b="0" strike="noStrike" spc="-1" dirty="0" err="1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волонтерству</a:t>
                      </a: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Волонтерская акция «Мы за здоровый образ жизни». Раздача буклетов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10:00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246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18.10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Участие в мероприятии ко Дню отца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12:00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246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19.10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Встреча с представителем партии «Единая Россия» по социальным вопросам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6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4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 р.п. Сурское, ул. Советская, д. 66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+79041801072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 Агафонова Галина Викторовна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" name="Picture 2"/>
          <p:cNvPicPr/>
          <p:nvPr/>
        </p:nvPicPr>
        <p:blipFill>
          <a:blip r:embed="rId22"/>
          <a:stretch/>
        </p:blipFill>
        <p:spPr>
          <a:xfrm>
            <a:off x="6147360" y="9577080"/>
            <a:ext cx="900720" cy="895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118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9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120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1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22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3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4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5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7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8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129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0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31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132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3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34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35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13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37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8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13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41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14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46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4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49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0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51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152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53" name="Таблица 4"/>
          <p:cNvGraphicFramePr/>
          <p:nvPr>
            <p:extLst>
              <p:ext uri="{D42A27DB-BD31-4B8C-83A1-F6EECF244321}">
                <p14:modId xmlns:p14="http://schemas.microsoft.com/office/powerpoint/2010/main" val="1188843848"/>
              </p:ext>
            </p:extLst>
          </p:nvPr>
        </p:nvGraphicFramePr>
        <p:xfrm>
          <a:off x="422280" y="1827000"/>
          <a:ext cx="6842880" cy="5273040"/>
        </p:xfrm>
        <a:graphic>
          <a:graphicData uri="http://schemas.openxmlformats.org/drawingml/2006/table">
            <a:tbl>
              <a:tblPr/>
              <a:tblGrid>
                <a:gridCol w="849600"/>
                <a:gridCol w="4832640"/>
                <a:gridCol w="1160640"/>
              </a:tblGrid>
              <a:tr h="640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20.10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Тыл – фронту. Изготовление  комплектов постельного белья, опознавательных повязок, мешочков для сушки обуви, вязание носков для участников СВО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12:00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Встреча с Общественной организацией «Движение Первых»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>
                          <a:solidFill>
                            <a:srgbClr val="231F20"/>
                          </a:solidFill>
                          <a:latin typeface="+mn-lt"/>
                        </a:rPr>
                        <a:t>10:0</a:t>
                      </a:r>
                      <a:r>
                        <a:rPr lang="ru-RU" sz="1700" b="0" strike="noStrike" spc="-26">
                          <a:solidFill>
                            <a:srgbClr val="231F20"/>
                          </a:solidFill>
                          <a:latin typeface="+mn-lt"/>
                        </a:rPr>
                        <a:t>0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26.10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Тыл – фронту. Изготовление комплектов постельного белья, опознавательных повязок, мешочков для сушки обуви, вязание носков для участников СВО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10:00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26.10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Видеоконференция со специалистами ОСФР по Ульяновской области по вопросам пенсионного законодательства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12:00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246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26.10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Встреча с врачом </a:t>
                      </a:r>
                      <a:r>
                        <a:rPr lang="ru-RU" sz="1700" b="0" strike="noStrike" spc="-1" dirty="0" err="1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Сурской</a:t>
                      </a: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районной больницы. Тема «Профилактика и лечение сердечно-сосудистых заболеваний»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14:00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4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 р.п. Сурское, ул. Советская, д. 66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+79041801072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 Агафонова Галина Викторовна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" name="Picture 2"/>
          <p:cNvPicPr/>
          <p:nvPr/>
        </p:nvPicPr>
        <p:blipFill>
          <a:blip r:embed="rId22"/>
          <a:stretch/>
        </p:blipFill>
        <p:spPr>
          <a:xfrm>
            <a:off x="6147360" y="9577080"/>
            <a:ext cx="900720" cy="89568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51677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118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9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120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1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22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3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4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5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6" name="PlaceHolder 1"/>
          <p:cNvSpPr>
            <a:spLocks noGrp="1"/>
          </p:cNvSpPr>
          <p:nvPr>
            <p:ph type="title" idx="4294967295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7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8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129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0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31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132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3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34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35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13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37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8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13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41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14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46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4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49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0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51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152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53" name="Таблица 4"/>
          <p:cNvGraphicFramePr/>
          <p:nvPr>
            <p:extLst>
              <p:ext uri="{D42A27DB-BD31-4B8C-83A1-F6EECF244321}">
                <p14:modId xmlns:p14="http://schemas.microsoft.com/office/powerpoint/2010/main" val="3318915834"/>
              </p:ext>
            </p:extLst>
          </p:nvPr>
        </p:nvGraphicFramePr>
        <p:xfrm>
          <a:off x="422280" y="1827000"/>
          <a:ext cx="6842880" cy="3505200"/>
        </p:xfrm>
        <a:graphic>
          <a:graphicData uri="http://schemas.openxmlformats.org/drawingml/2006/table">
            <a:tbl>
              <a:tblPr/>
              <a:tblGrid>
                <a:gridCol w="849600"/>
                <a:gridCol w="4832640"/>
                <a:gridCol w="1160640"/>
              </a:tblGrid>
              <a:tr h="640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28.10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Участие в Дне бабушек и дедушек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 smtClean="0">
                        <a:solidFill>
                          <a:schemeClr val="dk1"/>
                        </a:solidFill>
                        <a:latin typeface="+mn-lt"/>
                        <a:ea typeface="Microsoft YaHei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10:00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29.10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Тематическая выставка ко Дню рождения комсомола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>
                          <a:solidFill>
                            <a:srgbClr val="231F20"/>
                          </a:solidFill>
                          <a:latin typeface="+mn-lt"/>
                        </a:rPr>
                        <a:t>10:0</a:t>
                      </a:r>
                      <a:r>
                        <a:rPr lang="ru-RU" sz="1700" b="0" strike="noStrike" spc="-26">
                          <a:solidFill>
                            <a:srgbClr val="231F20"/>
                          </a:solidFill>
                          <a:latin typeface="+mn-lt"/>
                        </a:rPr>
                        <a:t>0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30.10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Мероприятие, посвященное годовщине со дня открытия Центра общения старшего поколения «Теплый стан»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10:00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4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 р.п. Сурское, ул. Советская, д. 66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+79041801072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 Агафонова Галина Викторовна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" name="Picture 2"/>
          <p:cNvPicPr/>
          <p:nvPr/>
        </p:nvPicPr>
        <p:blipFill>
          <a:blip r:embed="rId22"/>
          <a:stretch/>
        </p:blipFill>
        <p:spPr>
          <a:xfrm>
            <a:off x="6147360" y="9577080"/>
            <a:ext cx="900720" cy="89568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9202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582</Words>
  <Application>Microsoft Office PowerPoint</Application>
  <PresentationFormat>Произвольный</PresentationFormat>
  <Paragraphs>137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МЕРОПРИЯТИЯ НА ОКТЯБРЬ 2026</vt:lpstr>
      <vt:lpstr>МЕРОПРИЯТИЯ НА ОКТЯБРЬ 2026</vt:lpstr>
      <vt:lpstr>МЕРОПРИЯТИЯ НА ОКТЯБРЬ 2026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Макарова Наталья Сергеевна</cp:lastModifiedBy>
  <cp:revision>23</cp:revision>
  <dcterms:created xsi:type="dcterms:W3CDTF">2025-11-06T11:20:00Z</dcterms:created>
  <dcterms:modified xsi:type="dcterms:W3CDTF">2026-09-29T12:18:34Z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2025-11-06T09:00:00Z</vt:filetime>
  </property>
  <property fmtid="{D5CDD505-2E9C-101B-9397-08002B2CF9AE}" pid="3" name="Creator">
    <vt:lpwstr>Adobe InDesign 18.4 (Windows)</vt:lpwstr>
  </property>
  <property fmtid="{D5CDD505-2E9C-101B-9397-08002B2CF9AE}" pid="4" name="ICV">
    <vt:lpwstr>F6D268A225214FB7A6D66A81FAF65EA3_12</vt:lpwstr>
  </property>
  <property fmtid="{D5CDD505-2E9C-101B-9397-08002B2CF9AE}" pid="5" name="KSOProductBuildVer">
    <vt:lpwstr>1049-12.2.0.23196</vt:lpwstr>
  </property>
  <property fmtid="{D5CDD505-2E9C-101B-9397-08002B2CF9AE}" pid="6" name="LastSaved">
    <vt:filetime>2025-11-06T09:00:00Z</vt:filetime>
  </property>
  <property fmtid="{D5CDD505-2E9C-101B-9397-08002B2CF9AE}" pid="7" name="PresentationFormat">
    <vt:lpwstr>Произвольный</vt:lpwstr>
  </property>
  <property fmtid="{D5CDD505-2E9C-101B-9397-08002B2CF9AE}" pid="8" name="Producer">
    <vt:lpwstr>Adobe PDF Library 17.0</vt:lpwstr>
  </property>
  <property fmtid="{D5CDD505-2E9C-101B-9397-08002B2CF9AE}" pid="9" name="Slides">
    <vt:i4>3</vt:i4>
  </property>
</Properties>
</file>