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58" y="360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4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CDFEB51-78E0-46F5-BA90-01E132B595B7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2188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5075" y="1336675"/>
            <a:ext cx="2549525" cy="3608388"/>
          </a:xfrm>
          <a:prstGeom prst="rect">
            <a:avLst/>
          </a:prstGeom>
          <a:ln w="0">
            <a:noFill/>
          </a:ln>
        </p:spPr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8000" cy="420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sldNum" idx="7"/>
          </p:nvPr>
        </p:nvSpPr>
        <p:spPr>
          <a:xfrm>
            <a:off x="4281480" y="10155240"/>
            <a:ext cx="3276360" cy="53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805BDCB-9CCC-49C8-8A4E-E66212998619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A812E62-D2D6-4269-9B30-A75C5B57D50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E296423-53D6-4E0F-A365-7079A346B35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F989AB-1196-4FDC-BB7A-E540A36F7AEB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AACAC85-9374-4A0D-B8EC-4884FDCF7428}" type="slidenum">
              <a:t>‹#›</a:t>
            </a:fld>
            <a:endParaRPr/>
          </a:p>
        </p:txBody>
      </p:sp>
      <p:sp>
        <p:nvSpPr>
          <p:cNvPr id="2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3A8C9F9-F9FB-4E4E-95FD-93913B3CD1C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040" cy="827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CAEEA03-E64C-40B4-8A6E-134CA456CDA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830095D-8294-43FC-85CB-AD80157A614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207792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3B790A7-65AD-4324-A3C1-CAE561484BE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8A9822A-93A3-4BAF-8879-97408BA947B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404712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13FF06-1465-4D16-99DA-FE91E5BFE63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207792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2DD3F7E-00D1-41A3-8AD7-1E1F1240CEF2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49940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262152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149940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262152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7195859-3DDF-4F8B-AB8E-D1E9B9F299A2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20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44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E367F58-A468-41B2-9599-3F74AAE41B32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440" cy="533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46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7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48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9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50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3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Ульяновская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область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р.п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.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Вешкайма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ул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. </a:t>
            </a:r>
            <a:r>
              <a:rPr lang="en-US" sz="1300" b="0" strike="noStrike" spc="-1" dirty="0" err="1">
                <a:solidFill>
                  <a:srgbClr val="FFFFFF"/>
                </a:solidFill>
                <a:latin typeface="Calibri"/>
              </a:rPr>
              <a:t>Комсомольская</a:t>
            </a:r>
            <a:r>
              <a:rPr lang="en-US" sz="1300" b="0" strike="noStrike" spc="-1" dirty="0">
                <a:solidFill>
                  <a:srgbClr val="FFFFFF"/>
                </a:solidFill>
                <a:latin typeface="Calibri"/>
              </a:rPr>
              <a:t>, д. 26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номер: +79656992259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ФИО: </a:t>
            </a:r>
            <a:r>
              <a:rPr lang="ru-RU" sz="1300" b="0" strike="noStrike" spc="-1" dirty="0" err="1">
                <a:solidFill>
                  <a:srgbClr val="FFFFFF"/>
                </a:solidFill>
                <a:latin typeface="Calibri"/>
              </a:rPr>
              <a:t>Пискова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 Любовь Александровна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8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9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81" name="Рисунок 7"/>
          <p:cNvPicPr/>
          <p:nvPr/>
        </p:nvPicPr>
        <p:blipFill>
          <a:blip r:embed="rId22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2943162795"/>
              </p:ext>
            </p:extLst>
          </p:nvPr>
        </p:nvGraphicFramePr>
        <p:xfrm>
          <a:off x="527262" y="1938640"/>
          <a:ext cx="6839640" cy="526542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4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01.10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Российское общество «Знание», лекторий на тему: «1 октября – наш день: говорим о главном для пожилых людей»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11:</a:t>
                      </a:r>
                      <a:r>
                        <a:rPr lang="ru-RU" sz="1700" b="0" strike="noStrike" spc="-26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0384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01.10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Участие в мероприятии «День пожилого человека»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16:00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Встреча с управляющим Отделением Фонда пенсионного и социального страхования Российской Федерации по Ульяновской области ко Дню мудрости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Возраст осени прекрасной. Встреча с участием учащихся </a:t>
                      </a:r>
                      <a:r>
                        <a:rPr lang="ru-RU" sz="1700" b="0" strike="noStrike" spc="-1" dirty="0" err="1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Вешкаймского</a:t>
                      </a: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лицея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85956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05.10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Занятие театральной группы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05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17:00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Ярмарка народных промыслов в рамках Года единства народов России. Декоративное творчество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3" name="Picture 2"/>
          <p:cNvPicPr/>
          <p:nvPr/>
        </p:nvPicPr>
        <p:blipFill>
          <a:blip r:embed="rId23"/>
          <a:stretch/>
        </p:blipFill>
        <p:spPr>
          <a:xfrm>
            <a:off x="6153120" y="9562680"/>
            <a:ext cx="890640" cy="888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85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6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8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8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8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4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6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97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8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99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100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1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02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03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104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5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06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107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8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9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110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1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2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3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14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15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6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7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8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9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120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1" name="Таблица 4"/>
          <p:cNvGraphicFramePr/>
          <p:nvPr>
            <p:extLst>
              <p:ext uri="{D42A27DB-BD31-4B8C-83A1-F6EECF244321}">
                <p14:modId xmlns:p14="http://schemas.microsoft.com/office/powerpoint/2010/main" val="1947187597"/>
              </p:ext>
            </p:extLst>
          </p:nvPr>
        </p:nvGraphicFramePr>
        <p:xfrm>
          <a:off x="535646" y="1890316"/>
          <a:ext cx="6839640" cy="525272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4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Тыл – фронту. Изготовление маскировочных сетей для СВО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14:00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07.10-10.10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Участие в Межрегиональном форуме серебряных волонтеров «Молоды душой» </a:t>
                      </a:r>
                      <a:r>
                        <a:rPr lang="ru-RU" sz="1700" b="0" strike="noStrike" spc="-1" dirty="0" err="1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г.Ижевск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08:</a:t>
                      </a:r>
                      <a:r>
                        <a:rPr lang="ru-RU" sz="1700" b="0" strike="noStrike" spc="-26" dirty="0" smtClean="0">
                          <a:solidFill>
                            <a:srgbClr val="231F20"/>
                          </a:solidFill>
                          <a:latin typeface="+mn-lt"/>
                        </a:rPr>
                        <a:t>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Microsoft YaHei"/>
                        </a:rPr>
                        <a:t>Тыл – фронту. Изготовление маскировочных сетей для СВО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14:00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Русское географическое общество. Географы Великой Победы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Консультация по вопросам пенсионного и социального обеспечения с участием специалиста клиентской службы в </a:t>
                      </a:r>
                      <a:r>
                        <a:rPr lang="ru-RU" sz="17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Вешкаймском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районе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Патриотическая акция: «Медицина в годы ВОВ. Военным сестрицам посвящается»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11.00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 р.п. Вешкайма, ул. Комсомольская, д. 26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+79656992259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 Пискова Любовь Александровна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2"/>
          <a:stretch/>
        </p:blipFill>
        <p:spPr>
          <a:xfrm>
            <a:off x="6123240" y="9549000"/>
            <a:ext cx="895680" cy="889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85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6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8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8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8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4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6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97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8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99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100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1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02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03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104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5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06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107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8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9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110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1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2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3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14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15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6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7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8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9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120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1" name="Таблица 4"/>
          <p:cNvGraphicFramePr/>
          <p:nvPr>
            <p:extLst>
              <p:ext uri="{D42A27DB-BD31-4B8C-83A1-F6EECF244321}">
                <p14:modId xmlns:p14="http://schemas.microsoft.com/office/powerpoint/2010/main" val="356584436"/>
              </p:ext>
            </p:extLst>
          </p:nvPr>
        </p:nvGraphicFramePr>
        <p:xfrm>
          <a:off x="512280" y="1776156"/>
          <a:ext cx="6839640" cy="546468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4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15.10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Занятие театральной группы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15:00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16.10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Онлайн курс для «серебряных волонтеров» «5 шагов к </a:t>
                      </a:r>
                      <a:r>
                        <a:rPr lang="ru-RU" sz="1700" b="0" strike="noStrike" spc="-1" dirty="0" err="1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волонтерству</a:t>
                      </a: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11:</a:t>
                      </a:r>
                      <a:r>
                        <a:rPr lang="ru-RU" sz="1700" b="0" strike="noStrike" spc="-26" dirty="0" smtClean="0">
                          <a:solidFill>
                            <a:srgbClr val="231F20"/>
                          </a:solidFill>
                          <a:latin typeface="+mn-lt"/>
                        </a:rPr>
                        <a:t>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19.10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Microsoft YaHei"/>
                        </a:rPr>
                        <a:t>Занятие вокальной группы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19.10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Занятие театральной группы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Встреча с общественной организацией «Движение первых»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22.10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Встреча с представителем партии «Единая Россия»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Мероприятие в рамках проекта Музей одной картины. Айвазовский «Рыбаки на берегу моря»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99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26.10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Видеоконференция со специалистами ОСФР по Ульяновской области по вопросам пенсионного законодательства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 р.п. Вешкайма, ул. Комсомольская, д. 26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+79656992259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 Пискова Любовь Александровна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2"/>
          <a:stretch/>
        </p:blipFill>
        <p:spPr>
          <a:xfrm>
            <a:off x="6123240" y="9549000"/>
            <a:ext cx="895680" cy="8895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5956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160" cy="1657440"/>
          </a:xfrm>
          <a:prstGeom prst="rect">
            <a:avLst/>
          </a:prstGeom>
          <a:ln w="0">
            <a:noFill/>
          </a:ln>
        </p:spPr>
      </p:pic>
      <p:sp>
        <p:nvSpPr>
          <p:cNvPr id="85" name="object 35"/>
          <p:cNvSpPr/>
          <p:nvPr/>
        </p:nvSpPr>
        <p:spPr>
          <a:xfrm>
            <a:off x="111240" y="7000200"/>
            <a:ext cx="7344720" cy="3582720"/>
          </a:xfrm>
          <a:custGeom>
            <a:avLst/>
            <a:gdLst>
              <a:gd name="textAreaLeft" fmla="*/ 0 w 7344720"/>
              <a:gd name="textAreaRight" fmla="*/ 7345800 w 7344720"/>
              <a:gd name="textAreaTop" fmla="*/ 0 h 3582720"/>
              <a:gd name="textAreaBottom" fmla="*/ 3583800 h 358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6" name="Группа 1"/>
          <p:cNvGrpSpPr/>
          <p:nvPr/>
        </p:nvGrpSpPr>
        <p:grpSpPr>
          <a:xfrm>
            <a:off x="644400" y="8176320"/>
            <a:ext cx="1146960" cy="131760"/>
            <a:chOff x="644400" y="8176320"/>
            <a:chExt cx="1146960" cy="131760"/>
          </a:xfrm>
        </p:grpSpPr>
        <p:pic>
          <p:nvPicPr>
            <p:cNvPr id="8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240" cy="131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8" name="object 37"/>
            <p:cNvSpPr/>
            <p:nvPr/>
          </p:nvSpPr>
          <p:spPr>
            <a:xfrm>
              <a:off x="771480" y="8178120"/>
              <a:ext cx="93600" cy="128520"/>
            </a:xfrm>
            <a:custGeom>
              <a:avLst/>
              <a:gdLst>
                <a:gd name="textAreaLeft" fmla="*/ 0 w 93600"/>
                <a:gd name="textAreaRight" fmla="*/ 94680 w 93600"/>
                <a:gd name="textAreaTop" fmla="*/ 0 h 128520"/>
                <a:gd name="textAreaBottom" fmla="*/ 129600 h 1285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8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240" cy="13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080" cy="1281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960" cy="1299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93" name="PlaceHolder 1"/>
          <p:cNvSpPr>
            <a:spLocks noGrp="1"/>
          </p:cNvSpPr>
          <p:nvPr>
            <p:ph type="title" idx="4294967295"/>
          </p:nvPr>
        </p:nvSpPr>
        <p:spPr>
          <a:xfrm>
            <a:off x="4632840" y="321480"/>
            <a:ext cx="2505240" cy="11138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4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object 45"/>
          <p:cNvSpPr/>
          <p:nvPr/>
        </p:nvSpPr>
        <p:spPr>
          <a:xfrm>
            <a:off x="6123240" y="8786520"/>
            <a:ext cx="9165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8">
                <a:solidFill>
                  <a:srgbClr val="FFFFFF"/>
                </a:solidFill>
                <a:latin typeface="Calibri"/>
              </a:rPr>
              <a:t> Ульяновско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й</a:t>
            </a:r>
            <a:r>
              <a:rPr lang="ru-RU" sz="800" b="0" strike="noStrike" spc="49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6" name="Группа 103"/>
          <p:cNvGrpSpPr/>
          <p:nvPr/>
        </p:nvGrpSpPr>
        <p:grpSpPr>
          <a:xfrm>
            <a:off x="512280" y="489240"/>
            <a:ext cx="2516760" cy="982080"/>
            <a:chOff x="512280" y="489240"/>
            <a:chExt cx="2516760" cy="982080"/>
          </a:xfrm>
        </p:grpSpPr>
        <p:pic>
          <p:nvPicPr>
            <p:cNvPr id="97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440" cy="956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8" name="object 50"/>
            <p:cNvSpPr/>
            <p:nvPr/>
          </p:nvSpPr>
          <p:spPr>
            <a:xfrm>
              <a:off x="1577160" y="814680"/>
              <a:ext cx="294120" cy="184320"/>
            </a:xfrm>
            <a:custGeom>
              <a:avLst/>
              <a:gdLst>
                <a:gd name="textAreaLeft" fmla="*/ 0 w 294120"/>
                <a:gd name="textAreaRight" fmla="*/ 295200 w 294120"/>
                <a:gd name="textAreaTop" fmla="*/ 0 h 184320"/>
                <a:gd name="textAreaBottom" fmla="*/ 185400 h 1843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99" name="object 51"/>
            <p:cNvGrpSpPr/>
            <p:nvPr/>
          </p:nvGrpSpPr>
          <p:grpSpPr>
            <a:xfrm>
              <a:off x="1917720" y="814680"/>
              <a:ext cx="446760" cy="150120"/>
              <a:chOff x="1917720" y="814680"/>
              <a:chExt cx="446760" cy="150120"/>
            </a:xfrm>
          </p:grpSpPr>
          <p:sp>
            <p:nvSpPr>
              <p:cNvPr id="100" name="object 52"/>
              <p:cNvSpPr/>
              <p:nvPr/>
            </p:nvSpPr>
            <p:spPr>
              <a:xfrm>
                <a:off x="1917720" y="814680"/>
                <a:ext cx="289800" cy="150120"/>
              </a:xfrm>
              <a:custGeom>
                <a:avLst/>
                <a:gdLst>
                  <a:gd name="textAreaLeft" fmla="*/ 0 w 289800"/>
                  <a:gd name="textAreaRight" fmla="*/ 290880 w 289800"/>
                  <a:gd name="textAreaTop" fmla="*/ 0 h 150120"/>
                  <a:gd name="textAreaBottom" fmla="*/ 151200 h 1501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1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24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02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760" cy="1526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03" name="object 55"/>
            <p:cNvGrpSpPr/>
            <p:nvPr/>
          </p:nvGrpSpPr>
          <p:grpSpPr>
            <a:xfrm>
              <a:off x="1762920" y="1051200"/>
              <a:ext cx="676440" cy="182520"/>
              <a:chOff x="1762920" y="1051200"/>
              <a:chExt cx="676440" cy="182520"/>
            </a:xfrm>
          </p:grpSpPr>
          <p:pic>
            <p:nvPicPr>
              <p:cNvPr id="104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680" cy="1490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5" name="object 57"/>
              <p:cNvSpPr/>
              <p:nvPr/>
            </p:nvSpPr>
            <p:spPr>
              <a:xfrm>
                <a:off x="1917720" y="1051200"/>
                <a:ext cx="521640" cy="182520"/>
              </a:xfrm>
              <a:custGeom>
                <a:avLst/>
                <a:gdLst>
                  <a:gd name="textAreaLeft" fmla="*/ 0 w 521640"/>
                  <a:gd name="textAreaRight" fmla="*/ 522720 w 521640"/>
                  <a:gd name="textAreaTop" fmla="*/ 0 h 182520"/>
                  <a:gd name="textAreaBottom" fmla="*/ 183600 h 1825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06" name="object 58"/>
            <p:cNvGrpSpPr/>
            <p:nvPr/>
          </p:nvGrpSpPr>
          <p:grpSpPr>
            <a:xfrm>
              <a:off x="2489040" y="1051560"/>
              <a:ext cx="289800" cy="149040"/>
              <a:chOff x="2489040" y="1051560"/>
              <a:chExt cx="289800" cy="149040"/>
            </a:xfrm>
          </p:grpSpPr>
          <p:pic>
            <p:nvPicPr>
              <p:cNvPr id="107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880" cy="149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8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880" cy="1490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9" name="object 61"/>
            <p:cNvGrpSpPr/>
            <p:nvPr/>
          </p:nvGrpSpPr>
          <p:grpSpPr>
            <a:xfrm>
              <a:off x="1556640" y="1284480"/>
              <a:ext cx="1472400" cy="186840"/>
              <a:chOff x="1556640" y="1284480"/>
              <a:chExt cx="1472400" cy="186840"/>
            </a:xfrm>
          </p:grpSpPr>
          <p:pic>
            <p:nvPicPr>
              <p:cNvPr id="110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20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1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2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280" cy="186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3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440" cy="1544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14" name="object 66"/>
              <p:cNvSpPr/>
              <p:nvPr/>
            </p:nvSpPr>
            <p:spPr>
              <a:xfrm>
                <a:off x="2494080" y="1290960"/>
                <a:ext cx="137520" cy="148680"/>
              </a:xfrm>
              <a:custGeom>
                <a:avLst/>
                <a:gdLst>
                  <a:gd name="textAreaLeft" fmla="*/ 0 w 137520"/>
                  <a:gd name="textAreaRight" fmla="*/ 138600 w 137520"/>
                  <a:gd name="textAreaTop" fmla="*/ 0 h 148680"/>
                  <a:gd name="textAreaBottom" fmla="*/ 149760 h 1486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15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200" cy="1803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6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400" cy="1490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7" name="Прямоугольник: скругленные углы 2"/>
          <p:cNvSpPr/>
          <p:nvPr/>
        </p:nvSpPr>
        <p:spPr>
          <a:xfrm>
            <a:off x="6140520" y="9593640"/>
            <a:ext cx="873720" cy="857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8" name="Овал 3"/>
          <p:cNvSpPr/>
          <p:nvPr/>
        </p:nvSpPr>
        <p:spPr>
          <a:xfrm>
            <a:off x="6047640" y="7937640"/>
            <a:ext cx="814320" cy="81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9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480" cy="515520"/>
          </a:xfrm>
          <a:prstGeom prst="rect">
            <a:avLst/>
          </a:prstGeom>
          <a:ln w="0">
            <a:noFill/>
          </a:ln>
        </p:spPr>
      </p:pic>
      <p:pic>
        <p:nvPicPr>
          <p:cNvPr id="120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120" cy="861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1" name="Таблица 4"/>
          <p:cNvGraphicFramePr/>
          <p:nvPr>
            <p:extLst>
              <p:ext uri="{D42A27DB-BD31-4B8C-83A1-F6EECF244321}">
                <p14:modId xmlns:p14="http://schemas.microsoft.com/office/powerpoint/2010/main" val="321248269"/>
              </p:ext>
            </p:extLst>
          </p:nvPr>
        </p:nvGraphicFramePr>
        <p:xfrm>
          <a:off x="512280" y="1776156"/>
          <a:ext cx="6839640" cy="542798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4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Занятие театральной группы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14:00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27.10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Встреча с врачом </a:t>
                      </a:r>
                      <a:r>
                        <a:rPr lang="ru-RU" sz="1700" b="0" strike="noStrike" spc="-1" dirty="0" err="1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Вешкаймской</a:t>
                      </a: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  <a:ea typeface="Microsoft YaHei"/>
                        </a:rPr>
                        <a:t> районной больницы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endParaRPr lang="ru-RU" sz="105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11:</a:t>
                      </a:r>
                      <a:r>
                        <a:rPr lang="ru-RU" sz="1700" b="0" strike="noStrike" spc="-26" dirty="0" smtClean="0">
                          <a:solidFill>
                            <a:srgbClr val="231F20"/>
                          </a:solidFill>
                          <a:latin typeface="+mn-lt"/>
                        </a:rPr>
                        <a:t>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28.10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Microsoft YaHei"/>
                        </a:rPr>
                        <a:t>Участие в международном дне бабушек и дедушек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29.10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Мероприятие, посвященное Дню Комсомола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9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30.10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Занятие театральной группы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539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30.10</a:t>
                      </a:r>
                      <a:endParaRPr lang="ru-RU" sz="1700" b="1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Тыл – фронту. Изготовление маскировочных сетей для СВО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2" name="object 43"/>
          <p:cNvSpPr/>
          <p:nvPr/>
        </p:nvSpPr>
        <p:spPr>
          <a:xfrm>
            <a:off x="628920" y="8441640"/>
            <a:ext cx="511308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 р.п. Вешкайма, ул. Комсомольская, д. 26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+79656992259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 Пискова Любовь Александровна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2"/>
          <a:stretch/>
        </p:blipFill>
        <p:spPr>
          <a:xfrm>
            <a:off x="6123240" y="9549000"/>
            <a:ext cx="895680" cy="88956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88710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480</Words>
  <Application>Microsoft Office PowerPoint</Application>
  <PresentationFormat>Произвольный</PresentationFormat>
  <Paragraphs>143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Office Theme</vt:lpstr>
      <vt:lpstr>МЕРОПРИЯТИЯ НА ОКТЯБРЬ 2026</vt:lpstr>
      <vt:lpstr>МЕРОПРИЯТИЯ НА ОКТЯБРЬ 2026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Макарова Наталья Сергеевна</cp:lastModifiedBy>
  <cp:revision>23</cp:revision>
  <dcterms:created xsi:type="dcterms:W3CDTF">2025-11-06T11:20:00Z</dcterms:created>
  <dcterms:modified xsi:type="dcterms:W3CDTF">2026-09-29T11:58:14Z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2025-11-06T03:00:00Z</vt:filetime>
  </property>
  <property fmtid="{D5CDD505-2E9C-101B-9397-08002B2CF9AE}" pid="3" name="Creator">
    <vt:lpwstr>Adobe InDesign 18.4 (Windows)</vt:lpwstr>
  </property>
  <property fmtid="{D5CDD505-2E9C-101B-9397-08002B2CF9AE}" pid="4" name="ICV">
    <vt:lpwstr>F6D268A225214FB7A6D66A81FAF65EA3_12</vt:lpwstr>
  </property>
  <property fmtid="{D5CDD505-2E9C-101B-9397-08002B2CF9AE}" pid="5" name="KSOProductBuildVer">
    <vt:lpwstr>1049-12.2.0.23196</vt:lpwstr>
  </property>
  <property fmtid="{D5CDD505-2E9C-101B-9397-08002B2CF9AE}" pid="6" name="LastSaved">
    <vt:filetime>2025-11-06T03:00:00Z</vt:filetime>
  </property>
  <property fmtid="{D5CDD505-2E9C-101B-9397-08002B2CF9AE}" pid="7" name="Notes">
    <vt:i4>1</vt:i4>
  </property>
  <property fmtid="{D5CDD505-2E9C-101B-9397-08002B2CF9AE}" pid="8" name="PresentationFormat">
    <vt:lpwstr>Произвольный</vt:lpwstr>
  </property>
  <property fmtid="{D5CDD505-2E9C-101B-9397-08002B2CF9AE}" pid="9" name="Producer">
    <vt:lpwstr>Adobe PDF Library 17.0</vt:lpwstr>
  </property>
  <property fmtid="{D5CDD505-2E9C-101B-9397-08002B2CF9AE}" pid="10" name="Slides">
    <vt:i4>2</vt:i4>
  </property>
</Properties>
</file>