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D8E7"/>
    <a:srgbClr val="E9ECF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00" autoAdjust="0"/>
  </p:normalViewPr>
  <p:slideViewPr>
    <p:cSldViewPr>
      <p:cViewPr>
        <p:scale>
          <a:sx n="100" d="100"/>
          <a:sy n="100" d="100"/>
        </p:scale>
        <p:origin x="-1314" y="1272"/>
      </p:cViewPr>
      <p:guideLst>
        <p:guide orient="horz" pos="3368"/>
        <p:guide pos="2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Овал 3"/>
          <p:cNvSpPr/>
          <p:nvPr/>
        </p:nvSpPr>
        <p:spPr>
          <a:xfrm>
            <a:off x="6047640" y="8100000"/>
            <a:ext cx="811800" cy="649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9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6640" cy="149292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42200" cy="35802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1" name="Группа 1"/>
          <p:cNvGrpSpPr/>
          <p:nvPr/>
        </p:nvGrpSpPr>
        <p:grpSpPr>
          <a:xfrm>
            <a:off x="644400" y="8176320"/>
            <a:ext cx="1144440" cy="129240"/>
            <a:chOff x="644400" y="8176320"/>
            <a:chExt cx="1144440" cy="129240"/>
          </a:xfrm>
        </p:grpSpPr>
        <p:pic>
          <p:nvPicPr>
            <p:cNvPr id="42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9720" cy="129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80" y="8178120"/>
              <a:ext cx="91080" cy="1260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4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8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5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656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9440" cy="1274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80000" y="214200"/>
            <a:ext cx="2455920" cy="14029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СЕНТЯБРЬ</a:t>
            </a:r>
            <a:endParaRPr lang="ru-RU" sz="2700" b="0" strike="noStrike" spc="-1" dirty="0">
              <a:latin typeface="Arial"/>
            </a:endParaRPr>
          </a:p>
          <a:p>
            <a:pPr marL="439560" indent="-427320" algn="r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441640"/>
            <a:ext cx="511056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 dirty="0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Адрес: г. Бабаево, ул. Карла Маркса, д. 41</a:t>
            </a:r>
            <a:r>
              <a:rPr dirty="0"/>
              <a:t/>
            </a:r>
            <a:br>
              <a:rPr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номер: (881743) 2-33-73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ФИО: Черепанова Елена Евгеньевна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50" name="object 44"/>
          <p:cNvSpPr/>
          <p:nvPr/>
        </p:nvSpPr>
        <p:spPr>
          <a:xfrm>
            <a:off x="4083120" y="7611480"/>
            <a:ext cx="329400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–17:00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пятница с 08:00 — 16:00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" name="object 45"/>
          <p:cNvSpPr/>
          <p:nvPr/>
        </p:nvSpPr>
        <p:spPr>
          <a:xfrm>
            <a:off x="6123240" y="8786520"/>
            <a:ext cx="9140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21">
                <a:solidFill>
                  <a:srgbClr val="FFFFFF"/>
                </a:solidFill>
                <a:latin typeface="Calibri"/>
                <a:ea typeface="DejaVu Sans"/>
              </a:rPr>
              <a:t> Волого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дской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52" name="Группа 103"/>
          <p:cNvGrpSpPr/>
          <p:nvPr/>
        </p:nvGrpSpPr>
        <p:grpSpPr>
          <a:xfrm>
            <a:off x="512280" y="180000"/>
            <a:ext cx="2514240" cy="979560"/>
            <a:chOff x="512280" y="180000"/>
            <a:chExt cx="2514240" cy="979560"/>
          </a:xfrm>
        </p:grpSpPr>
        <p:pic>
          <p:nvPicPr>
            <p:cNvPr id="53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180000"/>
              <a:ext cx="835920" cy="953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object 50"/>
            <p:cNvSpPr/>
            <p:nvPr/>
          </p:nvSpPr>
          <p:spPr>
            <a:xfrm>
              <a:off x="1577160" y="505440"/>
              <a:ext cx="291600" cy="1818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5" name="object 51"/>
            <p:cNvGrpSpPr/>
            <p:nvPr/>
          </p:nvGrpSpPr>
          <p:grpSpPr>
            <a:xfrm>
              <a:off x="1917720" y="505440"/>
              <a:ext cx="444240" cy="147600"/>
              <a:chOff x="1917720" y="505440"/>
              <a:chExt cx="444240" cy="147600"/>
            </a:xfrm>
          </p:grpSpPr>
          <p:sp>
            <p:nvSpPr>
              <p:cNvPr id="56" name="object 52"/>
              <p:cNvSpPr/>
              <p:nvPr/>
            </p:nvSpPr>
            <p:spPr>
              <a:xfrm>
                <a:off x="1917720" y="505440"/>
                <a:ext cx="287280" cy="1476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7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505800"/>
                <a:ext cx="11772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8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740520"/>
              <a:ext cx="156240" cy="1501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9" name="object 55"/>
            <p:cNvGrpSpPr/>
            <p:nvPr/>
          </p:nvGrpSpPr>
          <p:grpSpPr>
            <a:xfrm>
              <a:off x="1762920" y="741960"/>
              <a:ext cx="673920" cy="180000"/>
              <a:chOff x="1762920" y="741960"/>
              <a:chExt cx="673920" cy="180000"/>
            </a:xfrm>
          </p:grpSpPr>
          <p:pic>
            <p:nvPicPr>
              <p:cNvPr id="60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742320"/>
                <a:ext cx="119160" cy="1465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1" name="object 57"/>
              <p:cNvSpPr/>
              <p:nvPr/>
            </p:nvSpPr>
            <p:spPr>
              <a:xfrm>
                <a:off x="1917720" y="741960"/>
                <a:ext cx="519120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2" name="object 58"/>
            <p:cNvGrpSpPr/>
            <p:nvPr/>
          </p:nvGrpSpPr>
          <p:grpSpPr>
            <a:xfrm>
              <a:off x="2489040" y="742320"/>
              <a:ext cx="287280" cy="146520"/>
              <a:chOff x="2489040" y="742320"/>
              <a:chExt cx="287280" cy="146520"/>
            </a:xfrm>
          </p:grpSpPr>
          <p:pic>
            <p:nvPicPr>
              <p:cNvPr id="63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742320"/>
                <a:ext cx="126360" cy="146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742320"/>
                <a:ext cx="11736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5" name="object 61"/>
            <p:cNvGrpSpPr/>
            <p:nvPr/>
          </p:nvGrpSpPr>
          <p:grpSpPr>
            <a:xfrm>
              <a:off x="1556640" y="975240"/>
              <a:ext cx="1469880" cy="184320"/>
              <a:chOff x="1556640" y="975240"/>
              <a:chExt cx="1469880" cy="184320"/>
            </a:xfrm>
          </p:grpSpPr>
          <p:pic>
            <p:nvPicPr>
              <p:cNvPr id="66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982800"/>
                <a:ext cx="13968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98280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975240"/>
                <a:ext cx="356760" cy="184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98280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0" name="object 66"/>
              <p:cNvSpPr/>
              <p:nvPr/>
            </p:nvSpPr>
            <p:spPr>
              <a:xfrm>
                <a:off x="2494080" y="981720"/>
                <a:ext cx="13500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1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981720"/>
                <a:ext cx="166680" cy="177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981720"/>
                <a:ext cx="164880" cy="1465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3" name="Прямоугольник: скругленные углы 2"/>
          <p:cNvSpPr/>
          <p:nvPr/>
        </p:nvSpPr>
        <p:spPr>
          <a:xfrm>
            <a:off x="6140520" y="9593640"/>
            <a:ext cx="871200" cy="8550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" name="object 48"/>
          <p:cNvPicPr/>
          <p:nvPr/>
        </p:nvPicPr>
        <p:blipFill>
          <a:blip r:embed="rId20" cstate="print"/>
          <a:stretch/>
        </p:blipFill>
        <p:spPr>
          <a:xfrm>
            <a:off x="6162120" y="8236440"/>
            <a:ext cx="597960" cy="513000"/>
          </a:xfrm>
          <a:prstGeom prst="rect">
            <a:avLst/>
          </a:prstGeom>
          <a:ln w="0">
            <a:noFill/>
          </a:ln>
        </p:spPr>
      </p:pic>
      <p:pic>
        <p:nvPicPr>
          <p:cNvPr id="75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8600" cy="8586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6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2581547901"/>
              </p:ext>
            </p:extLst>
          </p:nvPr>
        </p:nvGraphicFramePr>
        <p:xfrm>
          <a:off x="444960" y="1818360"/>
          <a:ext cx="6922080" cy="5328540"/>
        </p:xfrm>
        <a:graphic>
          <a:graphicData uri="http://schemas.openxmlformats.org/drawingml/2006/table">
            <a:tbl>
              <a:tblPr/>
              <a:tblGrid>
                <a:gridCol w="984960"/>
                <a:gridCol w="4788720"/>
                <a:gridCol w="1148400"/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01.09</a:t>
                      </a:r>
                      <a:endParaRPr lang="ru-RU" sz="17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03.09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Проведение занятия по гимнастике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1" strike="noStrike" spc="-26" dirty="0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77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02.09</a:t>
                      </a:r>
                      <a:endParaRPr lang="ru-RU" sz="17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«Помогаем делом» Плетение сетей на СВО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12:</a:t>
                      </a:r>
                      <a:r>
                        <a:rPr lang="ru-RU" sz="1800" b="1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64044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7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7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07.09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09.09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«Помогаем делом» Плетение сетей на СВО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12:</a:t>
                      </a:r>
                      <a:r>
                        <a:rPr lang="ru-RU" sz="1800" b="1" strike="noStrike" spc="-26" dirty="0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475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08.09</a:t>
                      </a:r>
                      <a:endParaRPr lang="ru-RU" sz="1700" b="0" strike="noStrike" spc="-1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Мероприятие, посвященное Дню языков народов Российской Федерации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15:</a:t>
                      </a:r>
                      <a:r>
                        <a:rPr lang="ru-RU" sz="1800" b="1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08.09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10.09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Проведение занятия по гимнастике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7316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14.09</a:t>
                      </a:r>
                      <a:endParaRPr lang="ru-RU" sz="1700" b="0" strike="noStrike" spc="-1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16.09</a:t>
                      </a:r>
                      <a:endParaRPr lang="ru-RU" sz="1700" b="0" strike="noStrike" spc="-1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«Помогаем делом» Плетение сетей на СВО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lang="ru-RU" sz="18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Овал 3"/>
          <p:cNvSpPr/>
          <p:nvPr/>
        </p:nvSpPr>
        <p:spPr>
          <a:xfrm>
            <a:off x="6047640" y="8100000"/>
            <a:ext cx="811800" cy="649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6640" cy="1654920"/>
          </a:xfrm>
          <a:prstGeom prst="rect">
            <a:avLst/>
          </a:prstGeom>
          <a:ln w="0">
            <a:noFill/>
          </a:ln>
        </p:spPr>
      </p:pic>
      <p:sp>
        <p:nvSpPr>
          <p:cNvPr id="79" name="object 35"/>
          <p:cNvSpPr/>
          <p:nvPr/>
        </p:nvSpPr>
        <p:spPr>
          <a:xfrm>
            <a:off x="111240" y="7000200"/>
            <a:ext cx="7342200" cy="35802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80" name="Группа 1"/>
          <p:cNvGrpSpPr/>
          <p:nvPr/>
        </p:nvGrpSpPr>
        <p:grpSpPr>
          <a:xfrm>
            <a:off x="644400" y="8176320"/>
            <a:ext cx="1144440" cy="129240"/>
            <a:chOff x="644400" y="8176320"/>
            <a:chExt cx="1144440" cy="129240"/>
          </a:xfrm>
        </p:grpSpPr>
        <p:pic>
          <p:nvPicPr>
            <p:cNvPr id="81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9720" cy="129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2" name="object 37"/>
            <p:cNvSpPr/>
            <p:nvPr/>
          </p:nvSpPr>
          <p:spPr>
            <a:xfrm>
              <a:off x="771480" y="8178120"/>
              <a:ext cx="91080" cy="12600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83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8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4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5720" cy="129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6560" cy="125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6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9440" cy="1274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680000" y="214200"/>
            <a:ext cx="2455920" cy="14029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СЕНТЯБРЬ</a:t>
            </a:r>
            <a:r>
              <a:rPr dirty="0"/>
              <a:t/>
            </a:r>
            <a:br>
              <a:rPr dirty="0"/>
            </a:b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88" name="object 43"/>
          <p:cNvSpPr/>
          <p:nvPr/>
        </p:nvSpPr>
        <p:spPr>
          <a:xfrm>
            <a:off x="628920" y="8441640"/>
            <a:ext cx="511056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г. Бабаево, ул. Карла Маркса, д. 41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(881743) 2-33-73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Черепанова Елена Евгеньевна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89" name="object 44"/>
          <p:cNvSpPr/>
          <p:nvPr/>
        </p:nvSpPr>
        <p:spPr>
          <a:xfrm>
            <a:off x="4083120" y="7611480"/>
            <a:ext cx="3294000" cy="82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–17:00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  <a:ea typeface="DejaVu Sans"/>
              </a:rPr>
              <a:t>пятница с 08:00 — 16:00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90" name="object 45"/>
          <p:cNvSpPr/>
          <p:nvPr/>
        </p:nvSpPr>
        <p:spPr>
          <a:xfrm>
            <a:off x="6123240" y="8786520"/>
            <a:ext cx="9140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21">
                <a:solidFill>
                  <a:srgbClr val="FFFFFF"/>
                </a:solidFill>
                <a:latin typeface="Calibri"/>
                <a:ea typeface="DejaVu Sans"/>
              </a:rPr>
              <a:t> Волого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дской</a:t>
            </a:r>
            <a:r>
              <a:rPr lang="ru-RU" sz="800" b="0" strike="noStrike" spc="47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91" name="Группа 103"/>
          <p:cNvGrpSpPr/>
          <p:nvPr/>
        </p:nvGrpSpPr>
        <p:grpSpPr>
          <a:xfrm>
            <a:off x="512280" y="180000"/>
            <a:ext cx="2514240" cy="979560"/>
            <a:chOff x="512280" y="180000"/>
            <a:chExt cx="2514240" cy="979560"/>
          </a:xfrm>
        </p:grpSpPr>
        <p:pic>
          <p:nvPicPr>
            <p:cNvPr id="92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180000"/>
              <a:ext cx="835920" cy="9536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3" name="object 50"/>
            <p:cNvSpPr/>
            <p:nvPr/>
          </p:nvSpPr>
          <p:spPr>
            <a:xfrm>
              <a:off x="1577160" y="505440"/>
              <a:ext cx="291600" cy="18180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4" name="object 51"/>
            <p:cNvGrpSpPr/>
            <p:nvPr/>
          </p:nvGrpSpPr>
          <p:grpSpPr>
            <a:xfrm>
              <a:off x="1917720" y="505440"/>
              <a:ext cx="444240" cy="147600"/>
              <a:chOff x="1917720" y="505440"/>
              <a:chExt cx="444240" cy="147600"/>
            </a:xfrm>
          </p:grpSpPr>
          <p:sp>
            <p:nvSpPr>
              <p:cNvPr id="95" name="object 52"/>
              <p:cNvSpPr/>
              <p:nvPr/>
            </p:nvSpPr>
            <p:spPr>
              <a:xfrm>
                <a:off x="1917720" y="505440"/>
                <a:ext cx="287280" cy="14760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96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505800"/>
                <a:ext cx="11772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7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740520"/>
              <a:ext cx="156240" cy="15012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8" name="object 55"/>
            <p:cNvGrpSpPr/>
            <p:nvPr/>
          </p:nvGrpSpPr>
          <p:grpSpPr>
            <a:xfrm>
              <a:off x="1762920" y="741960"/>
              <a:ext cx="673920" cy="180000"/>
              <a:chOff x="1762920" y="741960"/>
              <a:chExt cx="673920" cy="180000"/>
            </a:xfrm>
          </p:grpSpPr>
          <p:pic>
            <p:nvPicPr>
              <p:cNvPr id="99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742320"/>
                <a:ext cx="119160" cy="1465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0" name="object 57"/>
              <p:cNvSpPr/>
              <p:nvPr/>
            </p:nvSpPr>
            <p:spPr>
              <a:xfrm>
                <a:off x="1917720" y="741960"/>
                <a:ext cx="519120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01" name="object 58"/>
            <p:cNvGrpSpPr/>
            <p:nvPr/>
          </p:nvGrpSpPr>
          <p:grpSpPr>
            <a:xfrm>
              <a:off x="2489040" y="742320"/>
              <a:ext cx="287280" cy="146520"/>
              <a:chOff x="2489040" y="742320"/>
              <a:chExt cx="287280" cy="146520"/>
            </a:xfrm>
          </p:grpSpPr>
          <p:pic>
            <p:nvPicPr>
              <p:cNvPr id="102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742320"/>
                <a:ext cx="126360" cy="146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742320"/>
                <a:ext cx="117360" cy="14652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4" name="object 61"/>
            <p:cNvGrpSpPr/>
            <p:nvPr/>
          </p:nvGrpSpPr>
          <p:grpSpPr>
            <a:xfrm>
              <a:off x="1556640" y="975240"/>
              <a:ext cx="1469880" cy="184320"/>
              <a:chOff x="1556640" y="975240"/>
              <a:chExt cx="1469880" cy="184320"/>
            </a:xfrm>
          </p:grpSpPr>
          <p:pic>
            <p:nvPicPr>
              <p:cNvPr id="105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982800"/>
                <a:ext cx="13968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98280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975240"/>
                <a:ext cx="356760" cy="1843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8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982800"/>
                <a:ext cx="160920" cy="151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9" name="object 66"/>
              <p:cNvSpPr/>
              <p:nvPr/>
            </p:nvSpPr>
            <p:spPr>
              <a:xfrm>
                <a:off x="2494080" y="981720"/>
                <a:ext cx="13500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10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981720"/>
                <a:ext cx="166680" cy="177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981720"/>
                <a:ext cx="164880" cy="14652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2" name="Прямоугольник: скругленные углы 2"/>
          <p:cNvSpPr/>
          <p:nvPr/>
        </p:nvSpPr>
        <p:spPr>
          <a:xfrm>
            <a:off x="6140520" y="9593640"/>
            <a:ext cx="871200" cy="8550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3" name="object 48"/>
          <p:cNvPicPr/>
          <p:nvPr/>
        </p:nvPicPr>
        <p:blipFill>
          <a:blip r:embed="rId20" cstate="print"/>
          <a:stretch/>
        </p:blipFill>
        <p:spPr>
          <a:xfrm>
            <a:off x="6162120" y="8236440"/>
            <a:ext cx="597960" cy="51300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8600" cy="8586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5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1506007343"/>
              </p:ext>
            </p:extLst>
          </p:nvPr>
        </p:nvGraphicFramePr>
        <p:xfrm>
          <a:off x="465840" y="1762920"/>
          <a:ext cx="6911280" cy="5471520"/>
        </p:xfrm>
        <a:graphic>
          <a:graphicData uri="http://schemas.openxmlformats.org/drawingml/2006/table">
            <a:tbl>
              <a:tblPr/>
              <a:tblGrid>
                <a:gridCol w="1222920"/>
                <a:gridCol w="4464360"/>
                <a:gridCol w="1224000"/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670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15.09</a:t>
                      </a:r>
                      <a:endParaRPr lang="ru-RU" sz="17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17.09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Проведение занятия по гимнастике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747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21.09</a:t>
                      </a:r>
                      <a:endParaRPr lang="ru-RU" sz="17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23.09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«Помогаем делом» Плетение сетей на СВО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12:</a:t>
                      </a:r>
                      <a:r>
                        <a:rPr lang="ru-RU" sz="1800" b="1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720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22.09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24.09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Проведение занятия по гимнастике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1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48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28.09</a:t>
                      </a:r>
                      <a:endParaRPr lang="ru-RU" sz="17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30.09</a:t>
                      </a:r>
                      <a:endParaRPr lang="ru-RU" sz="17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«Помогаем делом» Плетение сетей на СВО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12:</a:t>
                      </a:r>
                      <a:r>
                        <a:rPr lang="ru-RU" sz="1800" b="1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29.09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Проведение занятия по гимнастике</a:t>
                      </a:r>
                      <a:endParaRPr lang="ru-RU" sz="17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0448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30.09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Мероприятие, посвященное Дню</a:t>
                      </a:r>
                      <a:r>
                        <a:rPr lang="ru-RU" sz="17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 </a:t>
                      </a:r>
                      <a:r>
                        <a:rPr lang="ru-RU" sz="17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воссоединения ДНР, ЛНР, Запорожской области и Херсонской области с 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Российской</a:t>
                      </a:r>
                      <a:r>
                        <a:rPr lang="ru-RU" sz="1700" b="0" strike="noStrike" spc="-1" baseline="0" dirty="0" smtClean="0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 Федерацией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15:</a:t>
                      </a:r>
                      <a:r>
                        <a:rPr lang="ru-RU" sz="1800" b="1" strike="noStrike" spc="-26" dirty="0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7811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23.09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и по </a:t>
                      </a:r>
                      <a:r>
                        <a:rPr lang="ru-RU" sz="1200" b="1" strike="noStrike" spc="-12" dirty="0">
                          <a:solidFill>
                            <a:srgbClr val="000000"/>
                          </a:solidFill>
                          <a:latin typeface="Calibri"/>
                        </a:rPr>
                        <a:t>необходимости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Индивидуальные консультации по вопросам применения пенсионного и социального законодательства 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09:30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257</Words>
  <Application>Microsoft Office PowerPoint</Application>
  <PresentationFormat>Произвольный</PresentationFormat>
  <Paragraphs>78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МЕРОПРИЯТИЯНА СЕНТЯБРЬ 2026</vt:lpstr>
      <vt:lpstr>МЕРОПРИЯТИЯНА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53</cp:revision>
  <dcterms:created xsi:type="dcterms:W3CDTF">2025-11-06T11:20:25Z</dcterms:created>
  <dcterms:modified xsi:type="dcterms:W3CDTF">2026-08-28T12:29:48Z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