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9ECF3"/>
    <a:srgbClr val="D0D8E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14" y="936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5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5200" cy="1653480"/>
          </a:xfrm>
          <a:prstGeom prst="rect">
            <a:avLst/>
          </a:prstGeom>
          <a:ln w="0">
            <a:noFill/>
          </a:ln>
        </p:spPr>
      </p:pic>
      <p:sp>
        <p:nvSpPr>
          <p:cNvPr id="37" name="object 35"/>
          <p:cNvSpPr/>
          <p:nvPr/>
        </p:nvSpPr>
        <p:spPr>
          <a:xfrm>
            <a:off x="151920" y="6972840"/>
            <a:ext cx="7340760" cy="357876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38" name="Группа 1"/>
          <p:cNvGrpSpPr/>
          <p:nvPr/>
        </p:nvGrpSpPr>
        <p:grpSpPr>
          <a:xfrm>
            <a:off x="644400" y="8176320"/>
            <a:ext cx="1143000" cy="127800"/>
            <a:chOff x="644400" y="8176320"/>
            <a:chExt cx="1143000" cy="127800"/>
          </a:xfrm>
        </p:grpSpPr>
        <p:pic>
          <p:nvPicPr>
            <p:cNvPr id="39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98280" cy="1278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0" name="object 37"/>
            <p:cNvSpPr/>
            <p:nvPr/>
          </p:nvSpPr>
          <p:spPr>
            <a:xfrm>
              <a:off x="771480" y="8178120"/>
              <a:ext cx="89640" cy="12456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41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87280" cy="127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2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4280" cy="127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5120" cy="1242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4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08000" cy="126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498330" y="316800"/>
            <a:ext cx="2636150" cy="14446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700" b="1" strike="noStrike" spc="-12" dirty="0">
                <a:solidFill>
                  <a:srgbClr val="FFFFFF"/>
                </a:solidFill>
                <a:latin typeface="Calibri"/>
              </a:rPr>
              <a:t>МЕРОПРИЯТИЯ </a:t>
            </a:r>
            <a:r>
              <a:rPr lang="ru-RU" sz="2700" b="1" strike="noStrike" spc="-1" dirty="0">
                <a:solidFill>
                  <a:srgbClr val="FFFFFF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700" b="1" spc="-12" dirty="0" smtClean="0">
                <a:solidFill>
                  <a:srgbClr val="FFFFFF"/>
                </a:solidFill>
                <a:latin typeface="Calibri"/>
              </a:rPr>
              <a:t>СЕНТЯБР</a:t>
            </a:r>
            <a:r>
              <a:rPr lang="ru-RU" sz="2700" b="1" strike="noStrike" spc="-12" dirty="0" smtClean="0">
                <a:solidFill>
                  <a:srgbClr val="FFFFFF"/>
                </a:solidFill>
                <a:latin typeface="Calibri"/>
              </a:rPr>
              <a:t>Ь</a:t>
            </a:r>
            <a:endParaRPr lang="ru-RU" sz="2700" b="0" strike="noStrike" spc="-1" dirty="0">
              <a:latin typeface="Arial"/>
            </a:endParaRPr>
          </a:p>
          <a:p>
            <a:pPr marL="439560" indent="-427320" algn="r">
              <a:lnSpc>
                <a:spcPts val="2701"/>
              </a:lnSpc>
              <a:tabLst>
                <a:tab pos="0" algn="l"/>
              </a:tabLst>
            </a:pPr>
            <a:r>
              <a:rPr lang="ru-RU" sz="2700" b="1" strike="noStrike" spc="-21" dirty="0">
                <a:solidFill>
                  <a:srgbClr val="FFFFFF"/>
                </a:solidFill>
                <a:latin typeface="Calibri"/>
              </a:rPr>
              <a:t>2026</a:t>
            </a:r>
            <a:endParaRPr lang="ru-RU" sz="2700" b="0" strike="noStrike" spc="-1" dirty="0">
              <a:latin typeface="Arial"/>
            </a:endParaRPr>
          </a:p>
        </p:txBody>
      </p:sp>
      <p:sp>
        <p:nvSpPr>
          <p:cNvPr id="46" name="object 43"/>
          <p:cNvSpPr/>
          <p:nvPr/>
        </p:nvSpPr>
        <p:spPr>
          <a:xfrm>
            <a:off x="628920" y="8441640"/>
            <a:ext cx="5109120" cy="202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162250, г.Харовск, ул. Ленинградская, 41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 88173222577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Майская Наталья Рудольфовна</a:t>
            </a:r>
            <a:endParaRPr lang="ru-RU" sz="1300" b="0" strike="noStrike" spc="-1">
              <a:latin typeface="Arial"/>
            </a:endParaRPr>
          </a:p>
        </p:txBody>
      </p:sp>
      <p:sp>
        <p:nvSpPr>
          <p:cNvPr id="47" name="object 45"/>
          <p:cNvSpPr/>
          <p:nvPr/>
        </p:nvSpPr>
        <p:spPr>
          <a:xfrm>
            <a:off x="6123240" y="8786520"/>
            <a:ext cx="91260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60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 dirty="0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60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 dirty="0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 dirty="0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7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spc="-21" dirty="0" smtClean="0">
                <a:solidFill>
                  <a:srgbClr val="FFFFFF"/>
                </a:solidFill>
                <a:latin typeface="Calibri"/>
                <a:ea typeface="DejaVu Sans"/>
              </a:rPr>
              <a:t>Вологодской </a:t>
            </a:r>
          </a:p>
          <a:p>
            <a:pPr marL="12600">
              <a:lnSpc>
                <a:spcPts val="799"/>
              </a:lnSpc>
            </a:pPr>
            <a:r>
              <a:rPr lang="ru-RU" sz="800" b="0" strike="noStrike" spc="-12" dirty="0" smtClean="0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lang="ru-RU" sz="800" b="0" strike="noStrike" spc="-1" dirty="0">
              <a:latin typeface="Arial"/>
            </a:endParaRPr>
          </a:p>
        </p:txBody>
      </p:sp>
      <p:grpSp>
        <p:nvGrpSpPr>
          <p:cNvPr id="48" name="Группа 103"/>
          <p:cNvGrpSpPr/>
          <p:nvPr/>
        </p:nvGrpSpPr>
        <p:grpSpPr>
          <a:xfrm>
            <a:off x="512280" y="489240"/>
            <a:ext cx="2512800" cy="978120"/>
            <a:chOff x="512280" y="489240"/>
            <a:chExt cx="2512800" cy="978120"/>
          </a:xfrm>
        </p:grpSpPr>
        <p:pic>
          <p:nvPicPr>
            <p:cNvPr id="49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34480" cy="9522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object 50"/>
            <p:cNvSpPr/>
            <p:nvPr/>
          </p:nvSpPr>
          <p:spPr>
            <a:xfrm>
              <a:off x="1577160" y="814680"/>
              <a:ext cx="290160" cy="18036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1" name="object 51"/>
            <p:cNvGrpSpPr/>
            <p:nvPr/>
          </p:nvGrpSpPr>
          <p:grpSpPr>
            <a:xfrm>
              <a:off x="1917720" y="814680"/>
              <a:ext cx="442800" cy="146160"/>
              <a:chOff x="1917720" y="814680"/>
              <a:chExt cx="442800" cy="14616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720" y="814680"/>
                <a:ext cx="285840" cy="14616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53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815040"/>
                <a:ext cx="116280" cy="14508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1049760"/>
              <a:ext cx="154800" cy="14868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object 55"/>
            <p:cNvGrpSpPr/>
            <p:nvPr/>
          </p:nvGrpSpPr>
          <p:grpSpPr>
            <a:xfrm>
              <a:off x="1762920" y="1051200"/>
              <a:ext cx="672480" cy="178560"/>
              <a:chOff x="1762920" y="1051200"/>
              <a:chExt cx="672480" cy="178560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1051560"/>
                <a:ext cx="117720" cy="14508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720" y="1051200"/>
                <a:ext cx="517680" cy="17856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58" name="object 58"/>
            <p:cNvGrpSpPr/>
            <p:nvPr/>
          </p:nvGrpSpPr>
          <p:grpSpPr>
            <a:xfrm>
              <a:off x="2489040" y="1051560"/>
              <a:ext cx="285840" cy="145080"/>
              <a:chOff x="2489040" y="1051560"/>
              <a:chExt cx="285840" cy="145080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1051560"/>
                <a:ext cx="124920" cy="1450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1051560"/>
                <a:ext cx="115920" cy="14508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640" y="1284480"/>
              <a:ext cx="1468440" cy="182880"/>
              <a:chOff x="1556640" y="1284480"/>
              <a:chExt cx="1468440" cy="182880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292040"/>
                <a:ext cx="138240" cy="150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292040"/>
                <a:ext cx="159480" cy="150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284480"/>
                <a:ext cx="355320" cy="1828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292040"/>
                <a:ext cx="159480" cy="15048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080" y="1290960"/>
                <a:ext cx="133560" cy="14472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67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290960"/>
                <a:ext cx="165240" cy="176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290960"/>
                <a:ext cx="163440" cy="14508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Прямоугольник: скругленные углы 2"/>
          <p:cNvSpPr/>
          <p:nvPr/>
        </p:nvSpPr>
        <p:spPr>
          <a:xfrm>
            <a:off x="6140520" y="9593640"/>
            <a:ext cx="869760" cy="8535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0" name="Овал 3"/>
          <p:cNvSpPr/>
          <p:nvPr/>
        </p:nvSpPr>
        <p:spPr>
          <a:xfrm>
            <a:off x="6047640" y="7937640"/>
            <a:ext cx="810360" cy="810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1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96520" cy="511560"/>
          </a:xfrm>
          <a:prstGeom prst="rect">
            <a:avLst/>
          </a:prstGeom>
          <a:ln w="0">
            <a:noFill/>
          </a:ln>
        </p:spPr>
      </p:pic>
      <p:pic>
        <p:nvPicPr>
          <p:cNvPr id="72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7160" cy="8571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3" name="Таблица 4"/>
          <p:cNvGraphicFramePr/>
          <p:nvPr>
            <p:extLst>
              <p:ext uri="{D42A27DB-BD31-4B8C-83A1-F6EECF244321}">
                <p14:modId xmlns:p14="http://schemas.microsoft.com/office/powerpoint/2010/main" xmlns="" val="1362288530"/>
              </p:ext>
            </p:extLst>
          </p:nvPr>
        </p:nvGraphicFramePr>
        <p:xfrm>
          <a:off x="401920" y="2106340"/>
          <a:ext cx="6840760" cy="5010480"/>
        </p:xfrm>
        <a:graphic>
          <a:graphicData uri="http://schemas.openxmlformats.org/drawingml/2006/table">
            <a:tbl>
              <a:tblPr/>
              <a:tblGrid>
                <a:gridCol w="928058"/>
                <a:gridCol w="4688566"/>
                <a:gridCol w="1224136"/>
              </a:tblGrid>
              <a:tr h="702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862200">
                <a:tc>
                  <a:txBody>
                    <a:bodyPr/>
                    <a:lstStyle/>
                    <a:p>
                      <a:pPr algn="ctr"/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03.09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Трансляция проекта Знание. Лекторий. «Голосуем сердцем — воспитываем примером: выборы в России»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862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>
                          <a:solidFill>
                            <a:schemeClr val="tx1"/>
                          </a:solidFill>
                          <a:latin typeface="Calibri"/>
                          <a:ea typeface="DejaVu Sans"/>
                          <a:cs typeface="+mn-cs"/>
                        </a:rPr>
                        <a:t>08.09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Мероприятие, посвященное Дню языков народов Российской Федерации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10:00</a:t>
                      </a:r>
                      <a:endParaRPr lang="ru-RU" sz="1800" b="1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862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11.09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smtClean="0">
                          <a:latin typeface="Calibri" pitchFamily="34" charset="0"/>
                          <a:cs typeface="Calibri" pitchFamily="34" charset="0"/>
                        </a:rPr>
                        <a:t>Участие в туристическом слёте</a:t>
                      </a:r>
                      <a:r>
                        <a:rPr lang="ru-RU" sz="1800" b="0" strike="noStrike" spc="-1" baseline="0" dirty="0" smtClean="0">
                          <a:latin typeface="Calibri" pitchFamily="34" charset="0"/>
                          <a:cs typeface="Calibri" pitchFamily="34" charset="0"/>
                        </a:rPr>
                        <a:t> Вологодского регионального отделения Союза пенсионеров России (место проведения: </a:t>
                      </a:r>
                      <a:r>
                        <a:rPr lang="ru-RU" sz="1800" b="0" strike="noStrike" spc="-1" baseline="0" dirty="0" err="1" smtClean="0">
                          <a:latin typeface="Calibri" pitchFamily="34" charset="0"/>
                          <a:cs typeface="Calibri" pitchFamily="34" charset="0"/>
                        </a:rPr>
                        <a:t>Сямженский</a:t>
                      </a:r>
                      <a:r>
                        <a:rPr lang="ru-RU" sz="1800" b="0" strike="noStrike" spc="-1" baseline="0" dirty="0" smtClean="0">
                          <a:latin typeface="Calibri" pitchFamily="34" charset="0"/>
                          <a:cs typeface="Calibri" pitchFamily="34" charset="0"/>
                        </a:rPr>
                        <a:t> муниципальный округ)</a:t>
                      </a:r>
                      <a:endParaRPr lang="ru-RU" sz="1800" b="0" strike="noStrike" spc="-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671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27.09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ea typeface="Microsoft YaHei"/>
                          <a:cs typeface="Calibri" pitchFamily="34" charset="0"/>
                        </a:rPr>
                        <a:t>Квест</a:t>
                      </a:r>
                      <a:r>
                        <a:rPr lang="ru-RU" sz="1800" b="0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Microsoft YaHei"/>
                          <a:cs typeface="Calibri" pitchFamily="34" charset="0"/>
                        </a:rPr>
                        <a:t> «Мы весёлые туристы»</a:t>
                      </a:r>
                      <a:endParaRPr lang="ru-RU" sz="18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ea typeface="Microsoft YaHei"/>
                        <a:cs typeface="Calibri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11:00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671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30.09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 pitchFamily="34" charset="0"/>
                          <a:ea typeface="DejaVu Sans"/>
                          <a:cs typeface="Calibri" pitchFamily="34" charset="0"/>
                        </a:rPr>
                        <a:t>Соревнования по стрельбе из пневматической винтовки</a:t>
                      </a: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5200" cy="1653480"/>
          </a:xfrm>
          <a:prstGeom prst="rect">
            <a:avLst/>
          </a:prstGeom>
          <a:ln w="0">
            <a:noFill/>
          </a:ln>
        </p:spPr>
      </p:pic>
      <p:sp>
        <p:nvSpPr>
          <p:cNvPr id="37" name="object 35"/>
          <p:cNvSpPr/>
          <p:nvPr/>
        </p:nvSpPr>
        <p:spPr>
          <a:xfrm>
            <a:off x="151920" y="6972840"/>
            <a:ext cx="7340760" cy="357876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38" name="Группа 1"/>
          <p:cNvGrpSpPr/>
          <p:nvPr/>
        </p:nvGrpSpPr>
        <p:grpSpPr>
          <a:xfrm>
            <a:off x="644400" y="8176320"/>
            <a:ext cx="1143000" cy="127800"/>
            <a:chOff x="644400" y="8176320"/>
            <a:chExt cx="1143000" cy="127800"/>
          </a:xfrm>
        </p:grpSpPr>
        <p:pic>
          <p:nvPicPr>
            <p:cNvPr id="39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98280" cy="1278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0" name="object 37"/>
            <p:cNvSpPr/>
            <p:nvPr/>
          </p:nvSpPr>
          <p:spPr>
            <a:xfrm>
              <a:off x="771480" y="8178120"/>
              <a:ext cx="89640" cy="12456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41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87280" cy="127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2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4280" cy="127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5120" cy="1242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4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08000" cy="1260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5" name="PlaceHolder 1"/>
          <p:cNvSpPr>
            <a:spLocks noGrp="1"/>
          </p:cNvSpPr>
          <p:nvPr>
            <p:ph type="title" idx="4294967295"/>
          </p:nvPr>
        </p:nvSpPr>
        <p:spPr>
          <a:xfrm>
            <a:off x="4498330" y="316800"/>
            <a:ext cx="2636150" cy="18622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700" b="1" strike="noStrike" spc="-12" dirty="0">
                <a:solidFill>
                  <a:srgbClr val="FFFFFF"/>
                </a:solidFill>
                <a:latin typeface="Calibri"/>
              </a:rPr>
              <a:t>МЕРОПРИЯТИЯ </a:t>
            </a:r>
            <a:r>
              <a:rPr lang="ru-RU" sz="2700" b="1" strike="noStrike" spc="-1" dirty="0">
                <a:solidFill>
                  <a:srgbClr val="FFFFFF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700" b="1" spc="-12" dirty="0" smtClean="0">
                <a:solidFill>
                  <a:srgbClr val="FFFFFF"/>
                </a:solidFill>
                <a:latin typeface="Calibri"/>
              </a:rPr>
              <a:t>СЕНТЯБР</a:t>
            </a:r>
            <a:r>
              <a:rPr lang="ru-RU" sz="2700" b="1" strike="noStrike" spc="-12" dirty="0" smtClean="0">
                <a:solidFill>
                  <a:srgbClr val="FFFFFF"/>
                </a:solidFill>
                <a:latin typeface="Calibri"/>
              </a:rPr>
              <a:t>Ь</a:t>
            </a:r>
            <a:endParaRPr lang="ru-RU" sz="2700" b="0" strike="noStrike" spc="-1" dirty="0">
              <a:latin typeface="Arial"/>
            </a:endParaRPr>
          </a:p>
          <a:p>
            <a:pPr marL="439560" indent="-427320" algn="r">
              <a:lnSpc>
                <a:spcPts val="2701"/>
              </a:lnSpc>
              <a:tabLst>
                <a:tab pos="0" algn="l"/>
              </a:tabLst>
            </a:pPr>
            <a:r>
              <a:rPr lang="ru-RU" sz="2700" b="1" strike="noStrike" spc="-21" dirty="0">
                <a:solidFill>
                  <a:srgbClr val="FFFFFF"/>
                </a:solidFill>
                <a:latin typeface="Calibri"/>
              </a:rPr>
              <a:t>2026</a:t>
            </a:r>
            <a:endParaRPr lang="ru-RU" sz="2700" b="0" strike="noStrike" spc="-1" dirty="0">
              <a:latin typeface="Arial"/>
            </a:endParaRPr>
          </a:p>
        </p:txBody>
      </p:sp>
      <p:sp>
        <p:nvSpPr>
          <p:cNvPr id="46" name="object 43"/>
          <p:cNvSpPr/>
          <p:nvPr/>
        </p:nvSpPr>
        <p:spPr>
          <a:xfrm>
            <a:off x="628920" y="8441640"/>
            <a:ext cx="5109120" cy="202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162250, г.Харовск, ул. Ленинградская, 41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 88173222577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Майская Наталья Рудольфовна</a:t>
            </a:r>
            <a:endParaRPr lang="ru-RU" sz="1300" b="0" strike="noStrike" spc="-1">
              <a:latin typeface="Arial"/>
            </a:endParaRPr>
          </a:p>
        </p:txBody>
      </p:sp>
      <p:sp>
        <p:nvSpPr>
          <p:cNvPr id="47" name="object 45"/>
          <p:cNvSpPr/>
          <p:nvPr/>
        </p:nvSpPr>
        <p:spPr>
          <a:xfrm>
            <a:off x="6123240" y="8786520"/>
            <a:ext cx="91260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60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 dirty="0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60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 dirty="0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 dirty="0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7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spc="-21" dirty="0" smtClean="0">
                <a:solidFill>
                  <a:srgbClr val="FFFFFF"/>
                </a:solidFill>
                <a:latin typeface="Calibri"/>
                <a:ea typeface="DejaVu Sans"/>
              </a:rPr>
              <a:t>Вологодской </a:t>
            </a:r>
          </a:p>
          <a:p>
            <a:pPr marL="12600">
              <a:lnSpc>
                <a:spcPts val="799"/>
              </a:lnSpc>
            </a:pPr>
            <a:r>
              <a:rPr lang="ru-RU" sz="800" b="0" strike="noStrike" spc="-12" dirty="0" smtClean="0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lang="ru-RU" sz="800" b="0" strike="noStrike" spc="-1" dirty="0">
              <a:latin typeface="Arial"/>
            </a:endParaRPr>
          </a:p>
        </p:txBody>
      </p:sp>
      <p:grpSp>
        <p:nvGrpSpPr>
          <p:cNvPr id="48" name="Группа 103"/>
          <p:cNvGrpSpPr/>
          <p:nvPr/>
        </p:nvGrpSpPr>
        <p:grpSpPr>
          <a:xfrm>
            <a:off x="512280" y="489240"/>
            <a:ext cx="2512800" cy="978120"/>
            <a:chOff x="512280" y="489240"/>
            <a:chExt cx="2512800" cy="978120"/>
          </a:xfrm>
        </p:grpSpPr>
        <p:pic>
          <p:nvPicPr>
            <p:cNvPr id="49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34480" cy="9522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object 50"/>
            <p:cNvSpPr/>
            <p:nvPr/>
          </p:nvSpPr>
          <p:spPr>
            <a:xfrm>
              <a:off x="1577160" y="814680"/>
              <a:ext cx="290160" cy="18036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1" name="object 51"/>
            <p:cNvGrpSpPr/>
            <p:nvPr/>
          </p:nvGrpSpPr>
          <p:grpSpPr>
            <a:xfrm>
              <a:off x="1917720" y="814680"/>
              <a:ext cx="442800" cy="146160"/>
              <a:chOff x="1917720" y="814680"/>
              <a:chExt cx="442800" cy="14616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720" y="814680"/>
                <a:ext cx="285840" cy="14616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53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815040"/>
                <a:ext cx="116280" cy="14508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1049760"/>
              <a:ext cx="154800" cy="14868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object 55"/>
            <p:cNvGrpSpPr/>
            <p:nvPr/>
          </p:nvGrpSpPr>
          <p:grpSpPr>
            <a:xfrm>
              <a:off x="1762920" y="1051200"/>
              <a:ext cx="672480" cy="178560"/>
              <a:chOff x="1762920" y="1051200"/>
              <a:chExt cx="672480" cy="178560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1051560"/>
                <a:ext cx="117720" cy="14508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720" y="1051200"/>
                <a:ext cx="517680" cy="17856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58" name="object 58"/>
            <p:cNvGrpSpPr/>
            <p:nvPr/>
          </p:nvGrpSpPr>
          <p:grpSpPr>
            <a:xfrm>
              <a:off x="2489040" y="1051560"/>
              <a:ext cx="285840" cy="145080"/>
              <a:chOff x="2489040" y="1051560"/>
              <a:chExt cx="285840" cy="145080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1051560"/>
                <a:ext cx="124920" cy="1450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1051560"/>
                <a:ext cx="115920" cy="14508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640" y="1284480"/>
              <a:ext cx="1468440" cy="182880"/>
              <a:chOff x="1556640" y="1284480"/>
              <a:chExt cx="1468440" cy="182880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292040"/>
                <a:ext cx="138240" cy="150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292040"/>
                <a:ext cx="159480" cy="150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284480"/>
                <a:ext cx="355320" cy="1828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292040"/>
                <a:ext cx="159480" cy="15048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080" y="1290960"/>
                <a:ext cx="133560" cy="14472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67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290960"/>
                <a:ext cx="165240" cy="176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290960"/>
                <a:ext cx="163440" cy="14508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Прямоугольник: скругленные углы 2"/>
          <p:cNvSpPr/>
          <p:nvPr/>
        </p:nvSpPr>
        <p:spPr>
          <a:xfrm>
            <a:off x="6140520" y="9593640"/>
            <a:ext cx="869760" cy="8535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0" name="Овал 3"/>
          <p:cNvSpPr/>
          <p:nvPr/>
        </p:nvSpPr>
        <p:spPr>
          <a:xfrm>
            <a:off x="6047640" y="7937640"/>
            <a:ext cx="810360" cy="810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1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96520" cy="511560"/>
          </a:xfrm>
          <a:prstGeom prst="rect">
            <a:avLst/>
          </a:prstGeom>
          <a:ln w="0">
            <a:noFill/>
          </a:ln>
        </p:spPr>
      </p:pic>
      <p:pic>
        <p:nvPicPr>
          <p:cNvPr id="72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7160" cy="8571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3" name="Таблица 4"/>
          <p:cNvGraphicFramePr/>
          <p:nvPr>
            <p:extLst>
              <p:ext uri="{D42A27DB-BD31-4B8C-83A1-F6EECF244321}">
                <p14:modId xmlns:p14="http://schemas.microsoft.com/office/powerpoint/2010/main" xmlns="" val="3166928052"/>
              </p:ext>
            </p:extLst>
          </p:nvPr>
        </p:nvGraphicFramePr>
        <p:xfrm>
          <a:off x="401920" y="2106340"/>
          <a:ext cx="6840760" cy="2975723"/>
        </p:xfrm>
        <a:graphic>
          <a:graphicData uri="http://schemas.openxmlformats.org/drawingml/2006/table">
            <a:tbl>
              <a:tblPr/>
              <a:tblGrid>
                <a:gridCol w="936104"/>
                <a:gridCol w="4680520"/>
                <a:gridCol w="1224136"/>
              </a:tblGrid>
              <a:tr h="8196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1245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17.09</a:t>
                      </a:r>
                      <a:endParaRPr lang="en-US" sz="1800" b="1" strike="noStrike" spc="-12" dirty="0" smtClean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и по </a:t>
                      </a:r>
                      <a:r>
                        <a:rPr lang="ru-RU" sz="1200" b="1" strike="noStrike" spc="-12" dirty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необходимости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</a:rPr>
                        <a:t>Индивидуальные консультации по вопросам применения пенсионного и социального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законодательства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 </a:t>
                      </a: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1400" b="1" strike="noStrike" spc="-12" dirty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течение месяца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10315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strike="noStrike" spc="-12" dirty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Каждый четверг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</a:rPr>
                        <a:t>Танцевальный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кружок, ансамбль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</a:rPr>
                        <a:t>«Калинушка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</a:rPr>
                        <a:t>»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20:00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90758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168</Words>
  <Application>Microsoft Office PowerPoint</Application>
  <PresentationFormat>Произвольный</PresentationFormat>
  <Paragraphs>51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СЕНТЯБРЬ 2026</vt:lpstr>
      <vt:lpstr>МЕРОПРИЯТИЯ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045GubaDV</cp:lastModifiedBy>
  <cp:revision>39</cp:revision>
  <cp:lastPrinted>2026-03-20T10:40:59Z</cp:lastPrinted>
  <dcterms:created xsi:type="dcterms:W3CDTF">2025-11-06T11:20:25Z</dcterms:created>
  <dcterms:modified xsi:type="dcterms:W3CDTF">2026-08-28T12:36:15Z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