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2.xml" ContentType="application/vnd.openxmlformats-officedocument.theme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</p:sldMasterIdLst>
  <p:sldIdLst>
    <p:sldId id="256" r:id="rId13"/>
    <p:sldId id="257" r:id="rId1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9ECF3"/>
    <a:srgbClr val="D0D8E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64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04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62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04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6280" cy="1637280"/>
          </a:xfrm>
          <a:prstGeom prst="rect">
            <a:avLst/>
          </a:prstGeom>
          <a:ln w="0">
            <a:noFill/>
          </a:ln>
        </p:spPr>
      </p:pic>
      <p:sp>
        <p:nvSpPr>
          <p:cNvPr id="59" name="object 35"/>
          <p:cNvSpPr/>
          <p:nvPr/>
        </p:nvSpPr>
        <p:spPr>
          <a:xfrm>
            <a:off x="211320" y="7000200"/>
            <a:ext cx="7341840" cy="3579840"/>
          </a:xfrm>
          <a:custGeom>
            <a:avLst/>
            <a:gdLst>
              <a:gd name="textAreaLeft" fmla="*/ 0 w 7341840"/>
              <a:gd name="textAreaRight" fmla="*/ 7342920 w 7341840"/>
              <a:gd name="textAreaTop" fmla="*/ 0 h 3579840"/>
              <a:gd name="textAreaBottom" fmla="*/ 3580920 h 35798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grpSp>
        <p:nvGrpSpPr>
          <p:cNvPr id="60" name="Группа 1"/>
          <p:cNvGrpSpPr/>
          <p:nvPr/>
        </p:nvGrpSpPr>
        <p:grpSpPr>
          <a:xfrm>
            <a:off x="644400" y="8176320"/>
            <a:ext cx="1144080" cy="128880"/>
            <a:chOff x="644400" y="8176320"/>
            <a:chExt cx="1144080" cy="128880"/>
          </a:xfrm>
        </p:grpSpPr>
        <p:pic>
          <p:nvPicPr>
            <p:cNvPr id="61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9360" cy="128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2" name="object 37"/>
            <p:cNvSpPr/>
            <p:nvPr/>
          </p:nvSpPr>
          <p:spPr>
            <a:xfrm>
              <a:off x="771480" y="8178120"/>
              <a:ext cx="90720" cy="125640"/>
            </a:xfrm>
            <a:custGeom>
              <a:avLst/>
              <a:gdLst>
                <a:gd name="textAreaLeft" fmla="*/ 0 w 90720"/>
                <a:gd name="textAreaRight" fmla="*/ 91800 w 90720"/>
                <a:gd name="textAreaTop" fmla="*/ 0 h 125640"/>
                <a:gd name="textAreaBottom" fmla="*/ 126720 h 1256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pic>
          <p:nvPicPr>
            <p:cNvPr id="63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836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4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536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5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6200" cy="125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6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9080" cy="1270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00000" y="180000"/>
            <a:ext cx="2635560" cy="158256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just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rgbClr val="FFFFFF"/>
                </a:solidFill>
                <a:uFillTx/>
                <a:latin typeface="Calibri"/>
              </a:rPr>
              <a:t>    МЕРОПРИЯТИЯ</a:t>
            </a:r>
            <a:r>
              <a:rPr sz="1800"/>
              <a:t/>
            </a:r>
            <a:br>
              <a:rPr sz="1800"/>
            </a:br>
            <a:r>
              <a:rPr lang="ru-RU" sz="1800" b="0" u="none" strike="noStrike">
                <a:solidFill>
                  <a:srgbClr val="000000"/>
                </a:solidFill>
                <a:uFillTx/>
                <a:latin typeface="Calibri"/>
              </a:rPr>
              <a:t>   </a:t>
            </a:r>
            <a:r>
              <a:rPr lang="ru-RU" sz="2700" b="1" u="none" strike="noStrike">
                <a:solidFill>
                  <a:srgbClr val="FFFFFF"/>
                </a:solidFill>
                <a:uFillTx/>
                <a:latin typeface="Calibri"/>
              </a:rPr>
              <a:t>НА </a:t>
            </a:r>
            <a:r>
              <a:rPr lang="ru-RU" sz="2700" b="1" u="none" strike="noStrike" spc="-6">
                <a:solidFill>
                  <a:srgbClr val="FFFFFF"/>
                </a:solidFill>
                <a:uFillTx/>
                <a:latin typeface="Calibri"/>
              </a:rPr>
              <a:t>СЕНТЯБРЬ</a:t>
            </a:r>
            <a:endParaRPr lang="ru-RU" sz="27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rgbClr val="FFFFFF"/>
                </a:solidFill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object 43"/>
          <p:cNvSpPr/>
          <p:nvPr/>
        </p:nvSpPr>
        <p:spPr>
          <a:xfrm>
            <a:off x="628920" y="8441640"/>
            <a:ext cx="5110200" cy="202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Наши</a:t>
            </a:r>
            <a:r>
              <a:rPr lang="ru-RU" sz="1300" b="0" u="none" strike="noStrike" spc="-34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3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контакты: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Адрес: г. Вытегра, ул. Комсомольская, д.9</a:t>
            </a:r>
            <a:r>
              <a:rPr sz="1800"/>
              <a:t/>
            </a:r>
            <a:br>
              <a:rPr sz="1800"/>
            </a:b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Контактный номер 8-81746-22316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Фоминский Виталий Васильевич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object 44"/>
          <p:cNvSpPr/>
          <p:nvPr/>
        </p:nvSpPr>
        <p:spPr>
          <a:xfrm>
            <a:off x="3806640" y="7399800"/>
            <a:ext cx="329364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  <a:ea typeface="DejaVu Sans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пятница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  <a:ea typeface="DejaVu Sans"/>
              </a:rPr>
              <a:t> 08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:00</a:t>
            </a:r>
            <a:r>
              <a:rPr lang="ru-RU" sz="1600" b="1" u="none" strike="noStrike" spc="-6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uFillTx/>
                <a:latin typeface="Calibri"/>
                <a:ea typeface="DejaVu Sans"/>
              </a:rPr>
              <a:t>17:00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" name="object 45"/>
          <p:cNvSpPr/>
          <p:nvPr/>
        </p:nvSpPr>
        <p:spPr>
          <a:xfrm>
            <a:off x="6123240" y="8786520"/>
            <a:ext cx="888120" cy="74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Отделение Фонда</a:t>
            </a:r>
            <a:r>
              <a:rPr lang="ru-RU" sz="800" b="0" u="none" strike="noStrike" spc="488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 социального</a:t>
            </a:r>
            <a:r>
              <a:rPr lang="ru-RU" sz="800" b="0" u="none" strike="noStrike" spc="488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страхования</a:t>
            </a: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uFillTx/>
                <a:latin typeface="Calibri"/>
                <a:ea typeface="DejaVu Sans"/>
              </a:rPr>
              <a:t>РФ</a:t>
            </a: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по</a:t>
            </a:r>
            <a:r>
              <a:rPr lang="ru-RU" sz="800" b="0" u="none" strike="noStrike" spc="34">
                <a:solidFill>
                  <a:srgbClr val="FFFFFF"/>
                </a:solidFill>
                <a:uFillTx/>
                <a:latin typeface="Calibri"/>
                <a:ea typeface="DejaVu Sans"/>
              </a:rPr>
              <a:t> Волого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дской области</a:t>
            </a:r>
            <a:r>
              <a:rPr lang="ru-RU" sz="800" b="0" u="none" strike="noStrike" spc="488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71" name="Группа 103"/>
          <p:cNvGrpSpPr/>
          <p:nvPr/>
        </p:nvGrpSpPr>
        <p:grpSpPr>
          <a:xfrm>
            <a:off x="512280" y="489240"/>
            <a:ext cx="2513880" cy="979200"/>
            <a:chOff x="512280" y="489240"/>
            <a:chExt cx="2513880" cy="979200"/>
          </a:xfrm>
        </p:grpSpPr>
        <p:pic>
          <p:nvPicPr>
            <p:cNvPr id="72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5560" cy="9532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3" name="object 50"/>
            <p:cNvSpPr/>
            <p:nvPr/>
          </p:nvSpPr>
          <p:spPr>
            <a:xfrm>
              <a:off x="1577160" y="814680"/>
              <a:ext cx="291240" cy="181440"/>
            </a:xfrm>
            <a:custGeom>
              <a:avLst/>
              <a:gdLst>
                <a:gd name="textAreaLeft" fmla="*/ 0 w 291240"/>
                <a:gd name="textAreaRight" fmla="*/ 292320 w 291240"/>
                <a:gd name="textAreaTop" fmla="*/ 0 h 181440"/>
                <a:gd name="textAreaBottom" fmla="*/ 182520 h 1814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  <p:grpSp>
          <p:nvGrpSpPr>
            <p:cNvPr id="74" name="object 51"/>
            <p:cNvGrpSpPr/>
            <p:nvPr/>
          </p:nvGrpSpPr>
          <p:grpSpPr>
            <a:xfrm>
              <a:off x="1917720" y="814680"/>
              <a:ext cx="443880" cy="147240"/>
              <a:chOff x="1917720" y="814680"/>
              <a:chExt cx="443880" cy="147240"/>
            </a:xfrm>
          </p:grpSpPr>
          <p:sp>
            <p:nvSpPr>
              <p:cNvPr id="75" name="object 52"/>
              <p:cNvSpPr/>
              <p:nvPr/>
            </p:nvSpPr>
            <p:spPr>
              <a:xfrm>
                <a:off x="1917720" y="814680"/>
                <a:ext cx="286920" cy="147240"/>
              </a:xfrm>
              <a:custGeom>
                <a:avLst/>
                <a:gdLst>
                  <a:gd name="textAreaLeft" fmla="*/ 0 w 286920"/>
                  <a:gd name="textAreaRight" fmla="*/ 288000 w 286920"/>
                  <a:gd name="textAreaTop" fmla="*/ 0 h 147240"/>
                  <a:gd name="textAreaBottom" fmla="*/ 148320 h 1472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76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7360" cy="1461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77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5880" cy="1497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78" name="object 55"/>
            <p:cNvGrpSpPr/>
            <p:nvPr/>
          </p:nvGrpSpPr>
          <p:grpSpPr>
            <a:xfrm>
              <a:off x="1762920" y="1051200"/>
              <a:ext cx="673560" cy="179640"/>
              <a:chOff x="1762920" y="1051200"/>
              <a:chExt cx="673560" cy="179640"/>
            </a:xfrm>
          </p:grpSpPr>
          <p:pic>
            <p:nvPicPr>
              <p:cNvPr id="79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8800" cy="1461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0" name="object 57"/>
              <p:cNvSpPr/>
              <p:nvPr/>
            </p:nvSpPr>
            <p:spPr>
              <a:xfrm>
                <a:off x="1917720" y="1051200"/>
                <a:ext cx="518760" cy="179640"/>
              </a:xfrm>
              <a:custGeom>
                <a:avLst/>
                <a:gdLst>
                  <a:gd name="textAreaLeft" fmla="*/ 0 w 518760"/>
                  <a:gd name="textAreaRight" fmla="*/ 519840 w 518760"/>
                  <a:gd name="textAreaTop" fmla="*/ 0 h 179640"/>
                  <a:gd name="textAreaBottom" fmla="*/ 180720 h 1796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81" name="object 58"/>
            <p:cNvGrpSpPr/>
            <p:nvPr/>
          </p:nvGrpSpPr>
          <p:grpSpPr>
            <a:xfrm>
              <a:off x="2489040" y="1051560"/>
              <a:ext cx="286920" cy="146160"/>
              <a:chOff x="2489040" y="1051560"/>
              <a:chExt cx="286920" cy="146160"/>
            </a:xfrm>
          </p:grpSpPr>
          <p:pic>
            <p:nvPicPr>
              <p:cNvPr id="82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6000" cy="146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3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7000" cy="1461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84" name="object 61"/>
            <p:cNvGrpSpPr/>
            <p:nvPr/>
          </p:nvGrpSpPr>
          <p:grpSpPr>
            <a:xfrm>
              <a:off x="1556640" y="1284480"/>
              <a:ext cx="1469520" cy="183960"/>
              <a:chOff x="1556640" y="1284480"/>
              <a:chExt cx="1469520" cy="183960"/>
            </a:xfrm>
          </p:grpSpPr>
          <p:pic>
            <p:nvPicPr>
              <p:cNvPr id="85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9320" cy="151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6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60560" cy="151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7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6400" cy="183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88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60560" cy="1515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89" name="object 66"/>
              <p:cNvSpPr/>
              <p:nvPr/>
            </p:nvSpPr>
            <p:spPr>
              <a:xfrm>
                <a:off x="2494080" y="1290960"/>
                <a:ext cx="134640" cy="145800"/>
              </a:xfrm>
              <a:custGeom>
                <a:avLst/>
                <a:gdLst>
                  <a:gd name="textAreaLeft" fmla="*/ 0 w 134640"/>
                  <a:gd name="textAreaRight" fmla="*/ 135720 w 134640"/>
                  <a:gd name="textAreaTop" fmla="*/ 0 h 145800"/>
                  <a:gd name="textAreaBottom" fmla="*/ 146880 h 1458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90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6320" cy="177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1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4520" cy="1461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92" name="Прямоугольник: скругленные углы 2"/>
          <p:cNvSpPr/>
          <p:nvPr/>
        </p:nvSpPr>
        <p:spPr>
          <a:xfrm>
            <a:off x="6140520" y="9593640"/>
            <a:ext cx="870840" cy="8546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3" name="Овал 3"/>
          <p:cNvSpPr/>
          <p:nvPr/>
        </p:nvSpPr>
        <p:spPr>
          <a:xfrm>
            <a:off x="6047640" y="7937640"/>
            <a:ext cx="811440" cy="81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94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7600" cy="512640"/>
          </a:xfrm>
          <a:prstGeom prst="rect">
            <a:avLst/>
          </a:prstGeom>
          <a:ln w="0">
            <a:noFill/>
          </a:ln>
        </p:spPr>
      </p:pic>
      <p:pic>
        <p:nvPicPr>
          <p:cNvPr id="95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8240" cy="8582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96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545799759"/>
              </p:ext>
            </p:extLst>
          </p:nvPr>
        </p:nvGraphicFramePr>
        <p:xfrm>
          <a:off x="512280" y="1890316"/>
          <a:ext cx="6833880" cy="5237936"/>
        </p:xfrm>
        <a:graphic>
          <a:graphicData uri="http://schemas.openxmlformats.org/drawingml/2006/table">
            <a:tbl>
              <a:tblPr/>
              <a:tblGrid>
                <a:gridCol w="745690"/>
                <a:gridCol w="5040560"/>
                <a:gridCol w="1047630"/>
              </a:tblGrid>
              <a:tr h="490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Дата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Мероприятие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Время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начала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944096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03.09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День памяти, посвященный Дню солидарности против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терроризма. 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u="none" strike="noStrike" dirty="0" smtClean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1</a:t>
                      </a:r>
                      <a:r>
                        <a:rPr lang="en-US" sz="1800" b="1" u="none" strike="noStrike" smtClean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1</a:t>
                      </a:r>
                      <a:r>
                        <a:rPr lang="ru-RU" sz="1800" b="1" u="none" strike="noStrike" smtClean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:00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04.09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Участие </a:t>
                      </a: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 акции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«Доброе лукошко», посвященное Дню благотворительности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10:00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7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" dirty="0">
                          <a:solidFill>
                            <a:schemeClr val="tx1"/>
                          </a:solidFill>
                          <a:latin typeface="Calibri"/>
                          <a:ea typeface="DejaVu Sans"/>
                          <a:cs typeface="+mn-cs"/>
                        </a:rPr>
                        <a:t>08.09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Мероприятие, посвященное Дню языков народов Российской Федерации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568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27.09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  <a:tabLst>
                          <a:tab pos="0" algn="l"/>
                        </a:tabLst>
                      </a:pP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День туризма. Пешая прогулка по трассе "Лыжня здоровья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"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11:00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33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29.09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День освобождения Карелии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. </a:t>
                      </a:r>
                      <a:r>
                        <a:rPr lang="ru-RU" sz="16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(Лекция о </a:t>
                      </a:r>
                      <a:r>
                        <a:rPr lang="ru-RU" sz="16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концентрационных лагерях, в которых размещались гражданские узники и военнопленные Красной </a:t>
                      </a:r>
                      <a:r>
                        <a:rPr lang="ru-RU" sz="16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армии)</a:t>
                      </a:r>
                      <a:r>
                        <a:rPr lang="ru-RU" sz="16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 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11:00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6280" cy="1654560"/>
          </a:xfrm>
          <a:prstGeom prst="rect">
            <a:avLst/>
          </a:prstGeom>
          <a:ln w="0">
            <a:noFill/>
          </a:ln>
        </p:spPr>
      </p:pic>
      <p:sp>
        <p:nvSpPr>
          <p:cNvPr id="98" name="object 35"/>
          <p:cNvSpPr/>
          <p:nvPr/>
        </p:nvSpPr>
        <p:spPr>
          <a:xfrm>
            <a:off x="211320" y="7000200"/>
            <a:ext cx="7341840" cy="3579840"/>
          </a:xfrm>
          <a:custGeom>
            <a:avLst/>
            <a:gdLst>
              <a:gd name="textAreaLeft" fmla="*/ 0 w 7341840"/>
              <a:gd name="textAreaRight" fmla="*/ 7342920 w 7341840"/>
              <a:gd name="textAreaTop" fmla="*/ 0 h 3579840"/>
              <a:gd name="textAreaBottom" fmla="*/ 3580920 h 35798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grpSp>
        <p:nvGrpSpPr>
          <p:cNvPr id="99" name="Группа 1"/>
          <p:cNvGrpSpPr/>
          <p:nvPr/>
        </p:nvGrpSpPr>
        <p:grpSpPr>
          <a:xfrm>
            <a:off x="644400" y="8176320"/>
            <a:ext cx="1144080" cy="128880"/>
            <a:chOff x="644400" y="8176320"/>
            <a:chExt cx="1144080" cy="128880"/>
          </a:xfrm>
        </p:grpSpPr>
        <p:pic>
          <p:nvPicPr>
            <p:cNvPr id="100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9360" cy="128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1" name="object 37"/>
            <p:cNvSpPr/>
            <p:nvPr/>
          </p:nvSpPr>
          <p:spPr>
            <a:xfrm>
              <a:off x="771480" y="8178120"/>
              <a:ext cx="90720" cy="125640"/>
            </a:xfrm>
            <a:custGeom>
              <a:avLst/>
              <a:gdLst>
                <a:gd name="textAreaLeft" fmla="*/ 0 w 90720"/>
                <a:gd name="textAreaRight" fmla="*/ 91800 w 90720"/>
                <a:gd name="textAreaTop" fmla="*/ 0 h 125640"/>
                <a:gd name="textAreaBottom" fmla="*/ 126720 h 1256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  <a:ea typeface="DejaVu Sans"/>
              </a:endParaRPr>
            </a:p>
          </p:txBody>
        </p:sp>
        <p:pic>
          <p:nvPicPr>
            <p:cNvPr id="102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836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3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536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4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6200" cy="1252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5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9080" cy="1270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00000" y="180000"/>
            <a:ext cx="2635560" cy="14202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just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rgbClr val="FFFFFF"/>
                </a:solidFill>
                <a:uFillTx/>
                <a:latin typeface="Calibri"/>
              </a:rPr>
              <a:t>    МЕРОПРИЯТИЯ</a:t>
            </a:r>
            <a:r>
              <a:rPr sz="1800"/>
              <a:t/>
            </a:r>
            <a:br>
              <a:rPr sz="1800"/>
            </a:br>
            <a:r>
              <a:rPr lang="ru-RU" sz="1800" b="0" u="none" strike="noStrike">
                <a:solidFill>
                  <a:srgbClr val="000000"/>
                </a:solidFill>
                <a:uFillTx/>
                <a:latin typeface="Calibri"/>
              </a:rPr>
              <a:t>   </a:t>
            </a:r>
            <a:r>
              <a:rPr lang="ru-RU" sz="2700" b="1" u="none" strike="noStrike">
                <a:solidFill>
                  <a:srgbClr val="FFFFFF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rgbClr val="FFFFFF"/>
                </a:solidFill>
                <a:uFillTx/>
                <a:latin typeface="Calibri"/>
              </a:rPr>
              <a:t> СЕНТЯБРЬ</a:t>
            </a:r>
            <a:endParaRPr lang="ru-RU" sz="27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rgbClr val="FFFFFF"/>
                </a:solidFill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object 43"/>
          <p:cNvSpPr/>
          <p:nvPr/>
        </p:nvSpPr>
        <p:spPr>
          <a:xfrm>
            <a:off x="628920" y="8441640"/>
            <a:ext cx="511020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Наши</a:t>
            </a:r>
            <a:r>
              <a:rPr lang="ru-RU" sz="1300" b="0" u="none" strike="noStrike" spc="-34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3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контакты: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Адрес: г. Вытегра, ул. Комсомольская, д.9</a:t>
            </a:r>
            <a:r>
              <a:rPr sz="1800"/>
              <a:t/>
            </a:r>
            <a:br>
              <a:rPr sz="1800"/>
            </a:b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Контактный номер 8-81746-22316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Фоминский Виталий Васильевич</a:t>
            </a: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endParaRPr lang="ru-RU" sz="13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object 44"/>
          <p:cNvSpPr/>
          <p:nvPr/>
        </p:nvSpPr>
        <p:spPr>
          <a:xfrm>
            <a:off x="3806640" y="7399800"/>
            <a:ext cx="329364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  <a:ea typeface="DejaVu Sans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пятница</a:t>
            </a:r>
            <a:r>
              <a:rPr lang="ru-RU" sz="1600" b="1" u="none" strike="noStrike" spc="-11">
                <a:solidFill>
                  <a:srgbClr val="58595B"/>
                </a:solidFill>
                <a:uFillTx/>
                <a:latin typeface="Calibri"/>
                <a:ea typeface="DejaVu Sans"/>
              </a:rPr>
              <a:t> 08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:00</a:t>
            </a:r>
            <a:r>
              <a:rPr lang="ru-RU" sz="1600" b="1" u="none" strike="noStrike" spc="-6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uFillTx/>
                <a:latin typeface="Calibri"/>
                <a:ea typeface="DejaVu Sans"/>
              </a:rPr>
              <a:t>17:00</a:t>
            </a:r>
            <a:endParaRPr lang="ru-RU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object 45"/>
          <p:cNvSpPr/>
          <p:nvPr/>
        </p:nvSpPr>
        <p:spPr>
          <a:xfrm>
            <a:off x="6123240" y="8786520"/>
            <a:ext cx="9136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Отделение Фонда</a:t>
            </a:r>
            <a:r>
              <a:rPr lang="ru-RU" sz="800" b="0" u="none" strike="noStrike" spc="488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 социального</a:t>
            </a:r>
            <a:r>
              <a:rPr lang="ru-RU" sz="800" b="0" u="none" strike="noStrike" spc="488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uFillTx/>
                <a:latin typeface="Calibri"/>
                <a:ea typeface="DejaVu Sans"/>
              </a:rPr>
              <a:t>страхования</a:t>
            </a: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uFillTx/>
                <a:latin typeface="Calibri"/>
                <a:ea typeface="DejaVu Sans"/>
              </a:rPr>
              <a:t>РФ</a:t>
            </a: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uFillTx/>
                <a:latin typeface="Calibri"/>
                <a:ea typeface="DejaVu Sans"/>
              </a:rPr>
              <a:t>по</a:t>
            </a:r>
            <a:r>
              <a:rPr lang="ru-RU" sz="800" b="0" u="none" strike="noStrike" spc="34">
                <a:solidFill>
                  <a:srgbClr val="FFFFFF"/>
                </a:solidFill>
                <a:uFillTx/>
                <a:latin typeface="Calibri"/>
                <a:ea typeface="DejaVu Sans"/>
              </a:rPr>
              <a:t> Вологодской области</a:t>
            </a:r>
            <a:endParaRPr lang="ru-RU" sz="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10" name="Группа 103"/>
          <p:cNvGrpSpPr/>
          <p:nvPr/>
        </p:nvGrpSpPr>
        <p:grpSpPr>
          <a:xfrm>
            <a:off x="512280" y="489240"/>
            <a:ext cx="2513880" cy="979200"/>
            <a:chOff x="512280" y="489240"/>
            <a:chExt cx="2513880" cy="979200"/>
          </a:xfrm>
        </p:grpSpPr>
        <p:pic>
          <p:nvPicPr>
            <p:cNvPr id="111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5560" cy="9532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2" name="object 50"/>
            <p:cNvSpPr/>
            <p:nvPr/>
          </p:nvSpPr>
          <p:spPr>
            <a:xfrm>
              <a:off x="1577160" y="814680"/>
              <a:ext cx="291240" cy="181440"/>
            </a:xfrm>
            <a:custGeom>
              <a:avLst/>
              <a:gdLst>
                <a:gd name="textAreaLeft" fmla="*/ 0 w 291240"/>
                <a:gd name="textAreaRight" fmla="*/ 292320 w 291240"/>
                <a:gd name="textAreaTop" fmla="*/ 0 h 181440"/>
                <a:gd name="textAreaBottom" fmla="*/ 182520 h 18144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endParaRPr>
            </a:p>
          </p:txBody>
        </p:sp>
        <p:grpSp>
          <p:nvGrpSpPr>
            <p:cNvPr id="113" name="object 51"/>
            <p:cNvGrpSpPr/>
            <p:nvPr/>
          </p:nvGrpSpPr>
          <p:grpSpPr>
            <a:xfrm>
              <a:off x="1917720" y="814680"/>
              <a:ext cx="443880" cy="147240"/>
              <a:chOff x="1917720" y="814680"/>
              <a:chExt cx="443880" cy="147240"/>
            </a:xfrm>
          </p:grpSpPr>
          <p:sp>
            <p:nvSpPr>
              <p:cNvPr id="114" name="object 52"/>
              <p:cNvSpPr/>
              <p:nvPr/>
            </p:nvSpPr>
            <p:spPr>
              <a:xfrm>
                <a:off x="1917720" y="814680"/>
                <a:ext cx="286920" cy="147240"/>
              </a:xfrm>
              <a:custGeom>
                <a:avLst/>
                <a:gdLst>
                  <a:gd name="textAreaLeft" fmla="*/ 0 w 286920"/>
                  <a:gd name="textAreaRight" fmla="*/ 288000 w 286920"/>
                  <a:gd name="textAreaTop" fmla="*/ 0 h 147240"/>
                  <a:gd name="textAreaBottom" fmla="*/ 148320 h 14724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115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7360" cy="14616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16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5880" cy="14976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17" name="object 55"/>
            <p:cNvGrpSpPr/>
            <p:nvPr/>
          </p:nvGrpSpPr>
          <p:grpSpPr>
            <a:xfrm>
              <a:off x="1762920" y="1051200"/>
              <a:ext cx="673560" cy="179640"/>
              <a:chOff x="1762920" y="1051200"/>
              <a:chExt cx="673560" cy="179640"/>
            </a:xfrm>
          </p:grpSpPr>
          <p:pic>
            <p:nvPicPr>
              <p:cNvPr id="118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8800" cy="1461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19" name="object 57"/>
              <p:cNvSpPr/>
              <p:nvPr/>
            </p:nvSpPr>
            <p:spPr>
              <a:xfrm>
                <a:off x="1917720" y="1051200"/>
                <a:ext cx="518760" cy="179640"/>
              </a:xfrm>
              <a:custGeom>
                <a:avLst/>
                <a:gdLst>
                  <a:gd name="textAreaLeft" fmla="*/ 0 w 518760"/>
                  <a:gd name="textAreaRight" fmla="*/ 519840 w 518760"/>
                  <a:gd name="textAreaTop" fmla="*/ 0 h 179640"/>
                  <a:gd name="textAreaBottom" fmla="*/ 180720 h 17964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120" name="object 58"/>
            <p:cNvGrpSpPr/>
            <p:nvPr/>
          </p:nvGrpSpPr>
          <p:grpSpPr>
            <a:xfrm>
              <a:off x="2489040" y="1051560"/>
              <a:ext cx="286920" cy="146160"/>
              <a:chOff x="2489040" y="1051560"/>
              <a:chExt cx="286920" cy="146160"/>
            </a:xfrm>
          </p:grpSpPr>
          <p:pic>
            <p:nvPicPr>
              <p:cNvPr id="121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6000" cy="1461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2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7000" cy="14616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23" name="object 61"/>
            <p:cNvGrpSpPr/>
            <p:nvPr/>
          </p:nvGrpSpPr>
          <p:grpSpPr>
            <a:xfrm>
              <a:off x="1556640" y="1284480"/>
              <a:ext cx="1469520" cy="183960"/>
              <a:chOff x="1556640" y="1284480"/>
              <a:chExt cx="1469520" cy="183960"/>
            </a:xfrm>
          </p:grpSpPr>
          <p:pic>
            <p:nvPicPr>
              <p:cNvPr id="124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9320" cy="151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5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60560" cy="151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6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6400" cy="1839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27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60560" cy="1515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28" name="object 66"/>
              <p:cNvSpPr/>
              <p:nvPr/>
            </p:nvSpPr>
            <p:spPr>
              <a:xfrm>
                <a:off x="2494080" y="1290960"/>
                <a:ext cx="134640" cy="145800"/>
              </a:xfrm>
              <a:custGeom>
                <a:avLst/>
                <a:gdLst>
                  <a:gd name="textAreaLeft" fmla="*/ 0 w 134640"/>
                  <a:gd name="textAreaRight" fmla="*/ 135720 w 134640"/>
                  <a:gd name="textAreaTop" fmla="*/ 0 h 145800"/>
                  <a:gd name="textAreaBottom" fmla="*/ 146880 h 14580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129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6320" cy="177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30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4520" cy="14616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31" name="Прямоугольник: скругленные углы 2"/>
          <p:cNvSpPr/>
          <p:nvPr/>
        </p:nvSpPr>
        <p:spPr>
          <a:xfrm>
            <a:off x="6140520" y="9593640"/>
            <a:ext cx="870840" cy="8546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2" name="Овал 3"/>
          <p:cNvSpPr/>
          <p:nvPr/>
        </p:nvSpPr>
        <p:spPr>
          <a:xfrm>
            <a:off x="6047640" y="7937640"/>
            <a:ext cx="811440" cy="811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133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7600" cy="512640"/>
          </a:xfrm>
          <a:prstGeom prst="rect">
            <a:avLst/>
          </a:prstGeom>
          <a:ln w="0">
            <a:noFill/>
          </a:ln>
        </p:spPr>
      </p:pic>
      <p:pic>
        <p:nvPicPr>
          <p:cNvPr id="134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8240" cy="8582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35" name="Таблица 4"/>
          <p:cNvGraphicFramePr/>
          <p:nvPr>
            <p:extLst>
              <p:ext uri="{D42A27DB-BD31-4B8C-83A1-F6EECF244321}">
                <p14:modId xmlns:p14="http://schemas.microsoft.com/office/powerpoint/2010/main" xmlns="" val="4056866613"/>
              </p:ext>
            </p:extLst>
          </p:nvPr>
        </p:nvGraphicFramePr>
        <p:xfrm>
          <a:off x="459000" y="2249088"/>
          <a:ext cx="6847200" cy="4897812"/>
        </p:xfrm>
        <a:graphic>
          <a:graphicData uri="http://schemas.openxmlformats.org/drawingml/2006/table">
            <a:tbl>
              <a:tblPr/>
              <a:tblGrid>
                <a:gridCol w="1230840"/>
                <a:gridCol w="4608360"/>
                <a:gridCol w="1008000"/>
              </a:tblGrid>
              <a:tr h="366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Дата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Мероприятие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Время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FFFFFF"/>
                          </a:solidFill>
                          <a:uFillTx/>
                          <a:latin typeface="Arial"/>
                        </a:rPr>
                        <a:t>начала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583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30.09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  <a:tabLst>
                          <a:tab pos="0" algn="l"/>
                        </a:tabLst>
                      </a:pP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Участие в «V Фестивале ветеранов спорта» в </a:t>
                      </a: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составе команды </a:t>
                      </a:r>
                      <a:r>
                        <a:rPr lang="ru-RU" sz="1800" b="0" strike="noStrike" spc="-1" baseline="0" dirty="0" err="1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Вытегорского</a:t>
                      </a:r>
                      <a:r>
                        <a:rPr lang="ru-RU" sz="1800" b="0" strike="noStrike" spc="-1" baseline="0" dirty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района. Место проведения: г. Вологда,  стадион "Витязь" 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09:00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</a:tr>
              <a:tr h="4754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К</a:t>
                      </a:r>
                      <a:r>
                        <a:rPr lang="ru-RU" sz="1200" b="1" u="none" strike="noStrike" dirty="0" smtClean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аждый </a:t>
                      </a:r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понедельник</a:t>
                      </a:r>
                      <a:endParaRPr lang="ru-RU" sz="12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Настольные игры.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13:00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Е</a:t>
                      </a:r>
                      <a:r>
                        <a:rPr lang="ru-RU" sz="1200" b="1" u="none" strike="noStrike" dirty="0" smtClean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жедневно</a:t>
                      </a:r>
                      <a:endParaRPr lang="ru-RU" sz="12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Тренировки по </a:t>
                      </a:r>
                      <a:r>
                        <a:rPr lang="ru-RU" sz="1800" b="0" u="none" strike="noStrike" dirty="0" err="1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дартсу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11:00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978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u="none" strike="noStrike" dirty="0" smtClean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  <a:cs typeface="+mn-cs"/>
                        </a:rPr>
                        <a:t>17.09</a:t>
                      </a: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u="none" strike="noStrike" spc="-11" dirty="0" smtClean="0">
                          <a:solidFill>
                            <a:srgbClr val="231F20"/>
                          </a:solidFill>
                          <a:uFillTx/>
                          <a:latin typeface="Calibri"/>
                        </a:rPr>
                        <a:t> и по </a:t>
                      </a:r>
                      <a:r>
                        <a:rPr lang="ru-RU" sz="1200" b="1" u="none" strike="noStrike" spc="-11" dirty="0">
                          <a:solidFill>
                            <a:srgbClr val="231F20"/>
                          </a:solidFill>
                          <a:uFillTx/>
                          <a:latin typeface="Calibri"/>
                        </a:rPr>
                        <a:t>необходимости</a:t>
                      </a:r>
                      <a:endParaRPr lang="ru-RU" sz="12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Индивидуальные консультации по вопросам применения пенсионного и социального законодательства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12:00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003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К</a:t>
                      </a:r>
                      <a:r>
                        <a:rPr lang="ru-RU" sz="1200" b="1" u="none" strike="noStrike" dirty="0" smtClean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аждый </a:t>
                      </a:r>
                      <a:r>
                        <a:rPr lang="ru-RU" sz="1200" b="1" u="none" strike="noStrike" dirty="0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вторник, четверг</a:t>
                      </a:r>
                      <a:endParaRPr lang="ru-RU" sz="12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Скандинавская ходьба, площадь у речного вокзала (разминка, ходьба, заминка)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18:00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6083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Каждое воскресенье</a:t>
                      </a:r>
                      <a:endParaRPr lang="ru-RU" sz="12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700" b="0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  <a:ea typeface="DejaVu Sans"/>
                        </a:rPr>
                        <a:t>Тренировки по игре "Бочча". ФОК "Мариинский"  </a:t>
                      </a:r>
                      <a:endParaRPr lang="ru-RU" sz="17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15:00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</TotalTime>
  <Words>264</Words>
  <Application>Microsoft Office PowerPoint</Application>
  <PresentationFormat>Произвольный</PresentationFormat>
  <Paragraphs>65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2</vt:i4>
      </vt:variant>
    </vt:vector>
  </HeadingPairs>
  <TitlesOfParts>
    <vt:vector size="14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    МЕРОПРИЯТИЯ    НА СЕНТЯБРЬ 2026</vt:lpstr>
      <vt:lpstr>    МЕРОПРИЯТИЯ   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60</cp:revision>
  <dcterms:created xsi:type="dcterms:W3CDTF">2025-11-06T11:20:25Z</dcterms:created>
  <dcterms:modified xsi:type="dcterms:W3CDTF">2026-08-28T12:33:34Z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2</vt:i4>
  </property>
</Properties>
</file>