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9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2868" y="2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16450" y="316976"/>
            <a:ext cx="25228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 smtClean="0"/>
              <a:t>НА</a:t>
            </a:r>
            <a:r>
              <a:rPr lang="ru-RU" spc="-5" dirty="0"/>
              <a:t> </a:t>
            </a:r>
            <a:r>
              <a:rPr lang="ru-RU" spc="-5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169420" y="8347651"/>
            <a:ext cx="5926448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г.Великий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Устюг, ул.2-я Пролетарская, д.34А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(81738) 2-46-30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Абрамова Елена Владимировна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784083" y="7152970"/>
            <a:ext cx="3297554" cy="11385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пятница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16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</a:t>
            </a: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Вологодской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2485878"/>
              </p:ext>
            </p:extLst>
          </p:nvPr>
        </p:nvGraphicFramePr>
        <p:xfrm>
          <a:off x="425450" y="1841500"/>
          <a:ext cx="6790065" cy="464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03.04</a:t>
                      </a:r>
                      <a:endParaRPr lang="ru-RU" sz="18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chemeClr val="tx1"/>
                          </a:solidFill>
                          <a:latin typeface="Calibri"/>
                          <a:ea typeface="DejaVu Sans"/>
                          <a:cs typeface="+mn-cs"/>
                        </a:rPr>
                        <a:t>Настольные игры (японские кроссворды)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10:</a:t>
                      </a:r>
                      <a:r>
                        <a:rPr lang="ru-RU" sz="1800" b="1" spc="-25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00</a:t>
                      </a: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10.04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chemeClr val="tx1"/>
                          </a:solidFill>
                          <a:latin typeface="Calibri"/>
                          <a:ea typeface="DejaVu Sans"/>
                          <a:cs typeface="+mn-cs"/>
                        </a:rPr>
                        <a:t>Викторина, посвященная единству народов мира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10:00</a:t>
                      </a:r>
                      <a:endParaRPr lang="ru-RU" sz="1800" b="1" strike="noStrike" spc="-1" dirty="0" smtClean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13.04</a:t>
                      </a:r>
                      <a:endParaRPr lang="ru-RU" sz="18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chemeClr val="tx1"/>
                          </a:solidFill>
                          <a:latin typeface="Calibri"/>
                          <a:ea typeface="DejaVu Sans"/>
                          <a:cs typeface="+mn-cs"/>
                        </a:rPr>
                        <a:t>Праздник танца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Calibri" pitchFamily="34" charset="0"/>
                          <a:cs typeface="Calibri" pitchFamily="34" charset="0"/>
                        </a:rPr>
                        <a:t>10:00</a:t>
                      </a:r>
                      <a:endParaRPr lang="ru-RU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16.04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strike="noStrike" spc="-1" dirty="0">
                          <a:solidFill>
                            <a:schemeClr val="tx1"/>
                          </a:solidFill>
                          <a:latin typeface="Calibri"/>
                          <a:ea typeface="DejaVu Sans"/>
                          <a:cs typeface="+mn-cs"/>
                        </a:rPr>
                        <a:t>Трансляция проекта Знание. Лекторий. «Эхо Чернобыля. Подвиг ликвидаторов»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17.04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chemeClr val="tx1"/>
                          </a:solidFill>
                          <a:latin typeface="Calibri"/>
                          <a:ea typeface="DejaVu Sans"/>
                          <a:cs typeface="+mn-cs"/>
                        </a:rPr>
                        <a:t>Кулинарный мастер-класс "Яблочные вафли"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Calibri" pitchFamily="34" charset="0"/>
                          <a:cs typeface="Calibri" pitchFamily="34" charset="0"/>
                        </a:rPr>
                        <a:t>10:00</a:t>
                      </a:r>
                      <a:endParaRPr lang="ru-RU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12344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23.04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chemeClr val="tx1"/>
                          </a:solidFill>
                          <a:latin typeface="Calibri"/>
                          <a:ea typeface="DejaVu Sans"/>
                        </a:rPr>
                        <a:t>Прием управляющего отделением Королевой Г.В., вопросы пенсионного законодательства </a:t>
                      </a:r>
                      <a:endParaRPr lang="ru-RU" sz="1800" b="0" strike="noStrike" spc="-1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 dirty="0">
                          <a:solidFill>
                            <a:schemeClr val="tx1"/>
                          </a:solidFill>
                          <a:latin typeface="Calibri"/>
                          <a:ea typeface="DejaVu Sans"/>
                        </a:rPr>
                        <a:t>(ВКС, ответственный - начальник </a:t>
                      </a:r>
                      <a:r>
                        <a:rPr lang="ru-RU" sz="1600" b="0" strike="noStrike" spc="-1" dirty="0" err="1">
                          <a:solidFill>
                            <a:schemeClr val="tx1"/>
                          </a:solidFill>
                          <a:latin typeface="Calibri"/>
                          <a:ea typeface="DejaVu Sans"/>
                        </a:rPr>
                        <a:t>УдиОР</a:t>
                      </a:r>
                      <a:r>
                        <a:rPr lang="ru-RU" sz="1600" b="0" strike="noStrike" spc="-1" dirty="0">
                          <a:solidFill>
                            <a:schemeClr val="tx1"/>
                          </a:solidFill>
                          <a:latin typeface="Calibri"/>
                          <a:ea typeface="DejaVu Sans"/>
                        </a:rPr>
                        <a:t> Лаврентьева В.В.)</a:t>
                      </a:r>
                      <a:endParaRPr lang="ru-RU" sz="1600" b="0" strike="noStrike" spc="-1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15:00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24.04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chemeClr val="tx1"/>
                          </a:solidFill>
                          <a:latin typeface="Calibri"/>
                          <a:ea typeface="DejaVu Sans"/>
                          <a:cs typeface="+mn-cs"/>
                        </a:rPr>
                        <a:t>Финансовая игра от Альба-Банк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Calibri" pitchFamily="34" charset="0"/>
                          <a:cs typeface="Calibri" pitchFamily="34" charset="0"/>
                        </a:rPr>
                        <a:t>10:00</a:t>
                      </a:r>
                      <a:endParaRPr lang="ru-RU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16450" y="316976"/>
            <a:ext cx="25228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169420" y="8347651"/>
            <a:ext cx="5926448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г.Великий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Устюг, ул.2-я Пролетарская, д.34А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(81738) 2-46-30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Абрамова Елена Владимировна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784083" y="7152970"/>
            <a:ext cx="3297554" cy="11385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пятница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16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</a:t>
            </a: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Вологодской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6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7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9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0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890889"/>
              </p:ext>
            </p:extLst>
          </p:nvPr>
        </p:nvGraphicFramePr>
        <p:xfrm>
          <a:off x="349250" y="2077881"/>
          <a:ext cx="6790065" cy="50827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4958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226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27.04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Встреча с интересным человеком  С.Н. Пахомовой, председателем городского совета ветеранов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Calibri" pitchFamily="34" charset="0"/>
                          <a:cs typeface="Calibri" pitchFamily="34" charset="0"/>
                        </a:rPr>
                        <a:t>12:00</a:t>
                      </a:r>
                      <a:endParaRPr lang="ru-RU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571661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28.04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Кружок рукоделия (изготовление матерчатых кукол)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Calibri" pitchFamily="34" charset="0"/>
                          <a:cs typeface="Calibri" pitchFamily="34" charset="0"/>
                        </a:rPr>
                        <a:t>10:00</a:t>
                      </a:r>
                      <a:endParaRPr lang="ru-RU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571661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по</a:t>
                      </a:r>
                      <a:r>
                        <a:rPr lang="ru-RU" sz="1200" b="1" spc="-10" baseline="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понедельникам</a:t>
                      </a:r>
                      <a:endParaRPr lang="ru-RU" sz="12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Танцевальный кружок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Calibri" pitchFamily="34" charset="0"/>
                          <a:cs typeface="Calibri" pitchFamily="34" charset="0"/>
                        </a:rPr>
                        <a:t>10:00</a:t>
                      </a:r>
                      <a:endParaRPr lang="ru-RU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426398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по 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пятницам</a:t>
                      </a:r>
                      <a:endParaRPr lang="ru-RU" sz="12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Настольные игры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(шахматы)</a:t>
                      </a:r>
                      <a:endParaRPr lang="ru-RU" sz="1800" dirty="0" smtClean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latin typeface="Calibri" pitchFamily="34" charset="0"/>
                          <a:cs typeface="Calibri" pitchFamily="34" charset="0"/>
                        </a:rPr>
                        <a:t>10:00</a:t>
                      </a:r>
                    </a:p>
                  </a:txBody>
                  <a:tcPr/>
                </a:tc>
              </a:tr>
              <a:tr h="134112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200" b="1" dirty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в течение месяца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Индивидуальные консультации по вопросам применения пенсионного и социального 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законодательства</a:t>
                      </a: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lang="ru-RU" sz="16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(ответственный </a:t>
                      </a:r>
                      <a:r>
                        <a:rPr lang="ru-RU" sz="16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</a:t>
                      </a:r>
                      <a:r>
                        <a:rPr lang="ru-RU" sz="16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руководитель </a:t>
                      </a:r>
                      <a:r>
                        <a:rPr lang="ru-RU" sz="16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клиентской службы </a:t>
                      </a:r>
                      <a:r>
                        <a:rPr lang="ru-RU" sz="16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Абрамова Е.В.)</a:t>
                      </a:r>
                      <a:endParaRPr lang="ru-RU" sz="16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200" b="1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в течение месяца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Работа книжного уголка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</TotalTime>
  <Words>245</Words>
  <Application>Microsoft Office PowerPoint</Application>
  <PresentationFormat>Произвольный</PresentationFormat>
  <Paragraphs>69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АПРЕЛЬ 2026</vt:lpstr>
      <vt:lpstr>МЕРОПРИЯТИЯ НА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045MoninaOA</cp:lastModifiedBy>
  <cp:revision>33</cp:revision>
  <dcterms:created xsi:type="dcterms:W3CDTF">2025-11-06T11:20:25Z</dcterms:created>
  <dcterms:modified xsi:type="dcterms:W3CDTF">2026-03-25T08:49:08Z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