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</p:sldIdLst>
  <p:sldSz cx="7556500" cy="10693400"/>
  <p:notesSz cx="7559675" cy="106918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9ECF3"/>
    <a:srgbClr val="D0D8E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90" d="100"/>
          <a:sy n="90" d="100"/>
        </p:scale>
        <p:origin x="-2868" y="888"/>
      </p:cViewPr>
      <p:guideLst>
        <p:guide orient="horz" pos="3368"/>
        <p:guide pos="23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680040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/>
          </p:nvPr>
        </p:nvSpPr>
        <p:spPr>
          <a:xfrm>
            <a:off x="377640" y="5741640"/>
            <a:ext cx="680040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/>
          </p:nvPr>
        </p:nvSpPr>
        <p:spPr>
          <a:xfrm>
            <a:off x="377640" y="574164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/>
          </p:nvPr>
        </p:nvSpPr>
        <p:spPr>
          <a:xfrm>
            <a:off x="3862440" y="574164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/>
          </p:nvPr>
        </p:nvSpPr>
        <p:spPr>
          <a:xfrm>
            <a:off x="2676960" y="250200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/>
          </p:nvPr>
        </p:nvSpPr>
        <p:spPr>
          <a:xfrm>
            <a:off x="4976280" y="250200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/>
          </p:nvPr>
        </p:nvSpPr>
        <p:spPr>
          <a:xfrm>
            <a:off x="377640" y="574164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/>
          </p:nvPr>
        </p:nvSpPr>
        <p:spPr>
          <a:xfrm>
            <a:off x="2676960" y="574164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/>
          </p:nvPr>
        </p:nvSpPr>
        <p:spPr>
          <a:xfrm>
            <a:off x="4976280" y="574164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377640" y="426600"/>
            <a:ext cx="6800400" cy="8276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/>
          </p:nvPr>
        </p:nvSpPr>
        <p:spPr>
          <a:xfrm>
            <a:off x="377640" y="574164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/>
          </p:nvPr>
        </p:nvSpPr>
        <p:spPr>
          <a:xfrm>
            <a:off x="3862440" y="574164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/>
          </p:nvPr>
        </p:nvSpPr>
        <p:spPr>
          <a:xfrm>
            <a:off x="377640" y="5741640"/>
            <a:ext cx="680040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r>
              <a:rPr lang="ru-RU" sz="4400" b="0" strike="noStrike" spc="-1"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3200" b="0" strike="noStrike" spc="-1"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800" b="0" strike="noStrike" spc="-1"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400" b="0" strike="noStrike" spc="-1"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000" b="0" strike="noStrike" spc="-1"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latin typeface="Arial"/>
              </a:rPr>
              <a:t>Седьмой уровень структуры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object 33"/>
          <p:cNvPicPr/>
          <p:nvPr/>
        </p:nvPicPr>
        <p:blipFill>
          <a:blip r:embed="rId2" cstate="print"/>
          <a:stretch/>
        </p:blipFill>
        <p:spPr>
          <a:xfrm>
            <a:off x="3731760" y="108000"/>
            <a:ext cx="3717360" cy="1655640"/>
          </a:xfrm>
          <a:prstGeom prst="rect">
            <a:avLst/>
          </a:prstGeom>
          <a:ln w="0">
            <a:noFill/>
          </a:ln>
        </p:spPr>
      </p:pic>
      <p:sp>
        <p:nvSpPr>
          <p:cNvPr id="39" name="object 35"/>
          <p:cNvSpPr/>
          <p:nvPr/>
        </p:nvSpPr>
        <p:spPr>
          <a:xfrm>
            <a:off x="211320" y="7000200"/>
            <a:ext cx="7342920" cy="358092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grpSp>
        <p:nvGrpSpPr>
          <p:cNvPr id="40" name="Группа 1"/>
          <p:cNvGrpSpPr/>
          <p:nvPr/>
        </p:nvGrpSpPr>
        <p:grpSpPr>
          <a:xfrm>
            <a:off x="644400" y="8176320"/>
            <a:ext cx="1145160" cy="129960"/>
            <a:chOff x="644400" y="8176320"/>
            <a:chExt cx="1145160" cy="129960"/>
          </a:xfrm>
        </p:grpSpPr>
        <p:pic>
          <p:nvPicPr>
            <p:cNvPr id="41" name="object 36"/>
            <p:cNvPicPr/>
            <p:nvPr/>
          </p:nvPicPr>
          <p:blipFill>
            <a:blip r:embed="rId3" cstate="print"/>
            <a:stretch/>
          </p:blipFill>
          <p:spPr>
            <a:xfrm>
              <a:off x="644400" y="8176320"/>
              <a:ext cx="100440" cy="12996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42" name="object 37"/>
            <p:cNvSpPr/>
            <p:nvPr/>
          </p:nvSpPr>
          <p:spPr>
            <a:xfrm>
              <a:off x="771480" y="8178120"/>
              <a:ext cx="91800" cy="126720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pic>
          <p:nvPicPr>
            <p:cNvPr id="43" name="object 38"/>
            <p:cNvPicPr/>
            <p:nvPr/>
          </p:nvPicPr>
          <p:blipFill>
            <a:blip r:embed="rId4" cstate="print"/>
            <a:stretch/>
          </p:blipFill>
          <p:spPr>
            <a:xfrm>
              <a:off x="888840" y="8176320"/>
              <a:ext cx="289440" cy="12996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44" name="object 39"/>
            <p:cNvPicPr/>
            <p:nvPr/>
          </p:nvPicPr>
          <p:blipFill>
            <a:blip r:embed="rId5" cstate="print"/>
            <a:stretch/>
          </p:blipFill>
          <p:spPr>
            <a:xfrm>
              <a:off x="1201680" y="8176320"/>
              <a:ext cx="316440" cy="12996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45" name="object 40"/>
            <p:cNvPicPr/>
            <p:nvPr/>
          </p:nvPicPr>
          <p:blipFill>
            <a:blip r:embed="rId6" cstate="print"/>
            <a:stretch/>
          </p:blipFill>
          <p:spPr>
            <a:xfrm>
              <a:off x="1545480" y="8178120"/>
              <a:ext cx="107280" cy="12636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46" name="object 41"/>
            <p:cNvPicPr/>
            <p:nvPr/>
          </p:nvPicPr>
          <p:blipFill>
            <a:blip r:embed="rId7" cstate="print"/>
            <a:stretch/>
          </p:blipFill>
          <p:spPr>
            <a:xfrm>
              <a:off x="1679400" y="8178120"/>
              <a:ext cx="110160" cy="12816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47" name="PlaceHolder 1"/>
          <p:cNvSpPr>
            <a:spLocks noGrp="1"/>
          </p:cNvSpPr>
          <p:nvPr>
            <p:ph type="title"/>
          </p:nvPr>
        </p:nvSpPr>
        <p:spPr>
          <a:xfrm>
            <a:off x="4500000" y="180000"/>
            <a:ext cx="2636640" cy="1583640"/>
          </a:xfrm>
          <a:prstGeom prst="rect">
            <a:avLst/>
          </a:prstGeom>
          <a:noFill/>
          <a:ln w="0">
            <a:noFill/>
          </a:ln>
        </p:spPr>
        <p:txBody>
          <a:bodyPr lIns="0" tIns="81360" rIns="0" bIns="0" anchor="t">
            <a:noAutofit/>
          </a:bodyPr>
          <a:lstStyle/>
          <a:p>
            <a:pPr marL="439560" indent="-427320" algn="just">
              <a:lnSpc>
                <a:spcPts val="2701"/>
              </a:lnSpc>
              <a:spcBef>
                <a:spcPts val="641"/>
              </a:spcBef>
              <a:tabLst>
                <a:tab pos="0" algn="l"/>
              </a:tabLst>
            </a:pPr>
            <a:r>
              <a:rPr lang="ru-RU" sz="2700" b="1" strike="noStrike" spc="-12">
                <a:solidFill>
                  <a:srgbClr val="FFFFFF"/>
                </a:solidFill>
                <a:latin typeface="Calibri"/>
              </a:rPr>
              <a:t>    МЕРОПРИЯТИЯ</a:t>
            </a:r>
            <a:r>
              <a:t/>
            </a:r>
            <a:br/>
            <a:r>
              <a:rPr lang="ru-RU" sz="1800" b="0" strike="noStrike" spc="-1">
                <a:solidFill>
                  <a:srgbClr val="000000"/>
                </a:solidFill>
                <a:latin typeface="Calibri"/>
              </a:rPr>
              <a:t>         </a:t>
            </a:r>
            <a:r>
              <a:rPr lang="ru-RU" sz="2700" b="1" strike="noStrike" spc="-1">
                <a:solidFill>
                  <a:srgbClr val="FFFFFF"/>
                </a:solidFill>
                <a:latin typeface="Calibri"/>
              </a:rPr>
              <a:t>НА</a:t>
            </a:r>
            <a:r>
              <a:rPr lang="ru-RU" sz="2700" b="1" strike="noStrike" spc="-7">
                <a:solidFill>
                  <a:srgbClr val="FFFFFF"/>
                </a:solidFill>
                <a:latin typeface="Calibri"/>
              </a:rPr>
              <a:t> АПРЕЛЬ</a:t>
            </a:r>
            <a:endParaRPr lang="ru-RU" sz="2700" b="0" strike="noStrike" spc="-1">
              <a:latin typeface="Arial"/>
            </a:endParaRPr>
          </a:p>
          <a:p>
            <a:pPr marL="439560" indent="-427320" algn="r">
              <a:lnSpc>
                <a:spcPts val="2701"/>
              </a:lnSpc>
              <a:tabLst>
                <a:tab pos="0" algn="l"/>
              </a:tabLst>
            </a:pPr>
            <a:r>
              <a:rPr lang="ru-RU" sz="2700" b="1" strike="noStrike" spc="-21">
                <a:solidFill>
                  <a:srgbClr val="FFFFFF"/>
                </a:solidFill>
                <a:latin typeface="Calibri"/>
              </a:rPr>
              <a:t>2026</a:t>
            </a:r>
            <a:endParaRPr lang="ru-RU" sz="2700" b="0" strike="noStrike" spc="-1">
              <a:latin typeface="Arial"/>
            </a:endParaRPr>
          </a:p>
        </p:txBody>
      </p:sp>
      <p:sp>
        <p:nvSpPr>
          <p:cNvPr id="48" name="object 43"/>
          <p:cNvSpPr/>
          <p:nvPr/>
        </p:nvSpPr>
        <p:spPr>
          <a:xfrm>
            <a:off x="628920" y="8441640"/>
            <a:ext cx="5111280" cy="20217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74600" rIns="0" bIns="0" anchor="t">
            <a:spAutoFit/>
          </a:bodyPr>
          <a:lstStyle/>
          <a:p>
            <a:pPr marL="12600">
              <a:lnSpc>
                <a:spcPct val="75000"/>
              </a:lnSpc>
              <a:spcBef>
                <a:spcPts val="1375"/>
              </a:spcBef>
            </a:pPr>
            <a:r>
              <a:rPr lang="ru-RU" sz="4400" b="1" strike="noStrike" spc="-12">
                <a:solidFill>
                  <a:srgbClr val="FFFFFF"/>
                </a:solidFill>
                <a:latin typeface="Calibri"/>
                <a:ea typeface="DejaVu Sans"/>
              </a:rPr>
              <a:t>ПРИХОДИТЕ, </a:t>
            </a:r>
            <a:r>
              <a:rPr lang="ru-RU" sz="4400" b="1" strike="noStrike" spc="-1">
                <a:solidFill>
                  <a:srgbClr val="FFFFFF"/>
                </a:solidFill>
                <a:latin typeface="Calibri"/>
                <a:ea typeface="DejaVu Sans"/>
              </a:rPr>
              <a:t>МЫ</a:t>
            </a:r>
            <a:r>
              <a:rPr lang="ru-RU" sz="4400" b="1" strike="noStrike" spc="-137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4400" b="1" strike="noStrike" spc="-1">
                <a:solidFill>
                  <a:srgbClr val="FFFFFF"/>
                </a:solidFill>
                <a:latin typeface="Calibri"/>
                <a:ea typeface="DejaVu Sans"/>
              </a:rPr>
              <a:t>ВАС</a:t>
            </a:r>
            <a:r>
              <a:rPr lang="ru-RU" sz="4400" b="1" strike="noStrike" spc="-137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4400" b="1" strike="noStrike" spc="-12">
                <a:solidFill>
                  <a:srgbClr val="FFFFFF"/>
                </a:solidFill>
                <a:latin typeface="Calibri"/>
                <a:ea typeface="DejaVu Sans"/>
              </a:rPr>
              <a:t>ЖДЕМ!</a:t>
            </a:r>
            <a:endParaRPr lang="ru-RU" sz="4400" b="0" strike="noStrike" spc="-1">
              <a:latin typeface="Arial"/>
            </a:endParaRPr>
          </a:p>
          <a:p>
            <a:pPr marL="15120">
              <a:lnSpc>
                <a:spcPts val="1429"/>
              </a:lnSpc>
              <a:spcBef>
                <a:spcPts val="1040"/>
              </a:spcBef>
            </a:pPr>
            <a:r>
              <a:rPr lang="ru-RU" sz="1300" b="0" strike="noStrike" spc="-1">
                <a:solidFill>
                  <a:srgbClr val="FFFFFF"/>
                </a:solidFill>
                <a:latin typeface="Calibri"/>
                <a:ea typeface="DejaVu Sans"/>
              </a:rPr>
              <a:t>Наши</a:t>
            </a:r>
            <a:r>
              <a:rPr lang="ru-RU" sz="1300" b="0" strike="noStrike" spc="-35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1300" b="0" strike="noStrike" spc="-12">
                <a:solidFill>
                  <a:srgbClr val="FFFFFF"/>
                </a:solidFill>
                <a:latin typeface="Calibri"/>
                <a:ea typeface="DejaVu Sans"/>
              </a:rPr>
              <a:t>контакты:</a:t>
            </a:r>
            <a:endParaRPr lang="ru-RU" sz="1300" b="0" strike="noStrike" spc="-1"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</a:pPr>
            <a:r>
              <a:rPr lang="ru-RU" sz="1300" b="0" strike="noStrike" spc="-1">
                <a:solidFill>
                  <a:srgbClr val="FFFFFF"/>
                </a:solidFill>
                <a:latin typeface="Calibri"/>
                <a:ea typeface="DejaVu Sans"/>
              </a:rPr>
              <a:t>Адрес:г.Вытегра, ул. Комсомольская, д.9</a:t>
            </a:r>
            <a:r>
              <a:t/>
            </a:r>
            <a:br/>
            <a:r>
              <a:rPr lang="ru-RU" sz="1300" b="0" strike="noStrike" spc="-1">
                <a:solidFill>
                  <a:srgbClr val="FFFFFF"/>
                </a:solidFill>
                <a:latin typeface="Calibri"/>
                <a:ea typeface="DejaVu Sans"/>
              </a:rPr>
              <a:t>Контактный номер 8-81746-22316</a:t>
            </a:r>
            <a:endParaRPr lang="ru-RU" sz="1300" b="0" strike="noStrike" spc="-1"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</a:pPr>
            <a:r>
              <a:rPr lang="ru-RU" sz="1300" b="0" strike="noStrike" spc="-1">
                <a:solidFill>
                  <a:srgbClr val="FFFFFF"/>
                </a:solidFill>
                <a:latin typeface="Calibri"/>
                <a:ea typeface="DejaVu Sans"/>
              </a:rPr>
              <a:t>ФИО Зырянцева Л.А.</a:t>
            </a:r>
            <a:endParaRPr lang="ru-RU" sz="1300" b="0" strike="noStrike" spc="-1">
              <a:latin typeface="Arial"/>
            </a:endParaRPr>
          </a:p>
        </p:txBody>
      </p:sp>
      <p:sp>
        <p:nvSpPr>
          <p:cNvPr id="49" name="object 44"/>
          <p:cNvSpPr/>
          <p:nvPr/>
        </p:nvSpPr>
        <p:spPr>
          <a:xfrm>
            <a:off x="3806640" y="7399800"/>
            <a:ext cx="3294720" cy="5572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2600" rIns="0" bIns="0" anchor="t">
            <a:spAutoFit/>
          </a:bodyPr>
          <a:lstStyle/>
          <a:p>
            <a:pPr marL="12600" indent="1948680">
              <a:lnSpc>
                <a:spcPct val="112000"/>
              </a:lnSpc>
              <a:spcBef>
                <a:spcPts val="99"/>
              </a:spcBef>
              <a:tabLst>
                <a:tab pos="0" algn="l"/>
              </a:tabLst>
            </a:pPr>
            <a:r>
              <a:rPr lang="ru-RU" sz="1600" b="1" strike="noStrike" spc="-1" dirty="0">
                <a:solidFill>
                  <a:srgbClr val="58595B"/>
                </a:solidFill>
                <a:latin typeface="Calibri"/>
                <a:ea typeface="DejaVu Sans"/>
              </a:rPr>
              <a:t>Время</a:t>
            </a:r>
            <a:r>
              <a:rPr lang="ru-RU" sz="1600" b="1" strike="noStrike" spc="-66" dirty="0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lang="ru-RU" sz="1600" b="1" strike="noStrike" spc="-12" dirty="0">
                <a:solidFill>
                  <a:srgbClr val="58595B"/>
                </a:solidFill>
                <a:latin typeface="Calibri"/>
                <a:ea typeface="DejaVu Sans"/>
              </a:rPr>
              <a:t>работы: понедельник </a:t>
            </a:r>
            <a:r>
              <a:rPr lang="ru-RU" sz="1600" b="1" strike="noStrike" spc="-1" dirty="0">
                <a:solidFill>
                  <a:srgbClr val="58595B"/>
                </a:solidFill>
                <a:latin typeface="Calibri"/>
                <a:ea typeface="DejaVu Sans"/>
              </a:rPr>
              <a:t>–</a:t>
            </a:r>
            <a:r>
              <a:rPr lang="ru-RU" sz="1600" b="1" strike="noStrike" spc="-12" dirty="0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lang="ru-RU" sz="1600" b="1" strike="noStrike" spc="-1" dirty="0">
                <a:solidFill>
                  <a:srgbClr val="58595B"/>
                </a:solidFill>
                <a:latin typeface="Calibri"/>
                <a:ea typeface="DejaVu Sans"/>
              </a:rPr>
              <a:t>пятница</a:t>
            </a:r>
            <a:r>
              <a:rPr lang="ru-RU" sz="1600" b="1" strike="noStrike" spc="-12" dirty="0">
                <a:solidFill>
                  <a:srgbClr val="58595B"/>
                </a:solidFill>
                <a:latin typeface="Calibri"/>
                <a:ea typeface="DejaVu Sans"/>
              </a:rPr>
              <a:t> 08</a:t>
            </a:r>
            <a:r>
              <a:rPr lang="ru-RU" sz="1600" b="1" strike="noStrike" spc="-1" dirty="0">
                <a:solidFill>
                  <a:srgbClr val="58595B"/>
                </a:solidFill>
                <a:latin typeface="Calibri"/>
                <a:ea typeface="DejaVu Sans"/>
              </a:rPr>
              <a:t>:00</a:t>
            </a:r>
            <a:r>
              <a:rPr lang="ru-RU" sz="1600" b="1" strike="noStrike" spc="-7" dirty="0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lang="ru-RU" sz="1600" b="1" strike="noStrike" spc="-1" dirty="0">
                <a:solidFill>
                  <a:srgbClr val="58595B"/>
                </a:solidFill>
                <a:latin typeface="Calibri"/>
                <a:ea typeface="DejaVu Sans"/>
              </a:rPr>
              <a:t>–</a:t>
            </a:r>
            <a:r>
              <a:rPr lang="ru-RU" sz="1600" b="1" strike="noStrike" spc="-15" dirty="0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lang="ru-RU" sz="1600" b="1" strike="noStrike" spc="-21" dirty="0">
                <a:solidFill>
                  <a:srgbClr val="58595B"/>
                </a:solidFill>
                <a:latin typeface="Calibri"/>
                <a:ea typeface="DejaVu Sans"/>
              </a:rPr>
              <a:t>17:00</a:t>
            </a:r>
            <a:endParaRPr lang="ru-RU" sz="1600" b="0" strike="noStrike" spc="-1" dirty="0">
              <a:latin typeface="Arial"/>
            </a:endParaRPr>
          </a:p>
        </p:txBody>
      </p:sp>
      <p:sp>
        <p:nvSpPr>
          <p:cNvPr id="50" name="object 45"/>
          <p:cNvSpPr/>
          <p:nvPr/>
        </p:nvSpPr>
        <p:spPr>
          <a:xfrm>
            <a:off x="6123240" y="8786521"/>
            <a:ext cx="889200" cy="790061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0" tIns="33120" rIns="0" bIns="0" anchor="t">
            <a:spAutoFit/>
          </a:bodyPr>
          <a:lstStyle/>
          <a:p>
            <a:pPr marL="12600">
              <a:lnSpc>
                <a:spcPts val="799"/>
              </a:lnSpc>
              <a:spcBef>
                <a:spcPts val="258"/>
              </a:spcBef>
            </a:pPr>
            <a:r>
              <a:rPr lang="ru-RU" sz="800" spc="-12" smtClean="0">
                <a:solidFill>
                  <a:srgbClr val="FFFFFF"/>
                </a:solidFill>
                <a:latin typeface="Calibri"/>
              </a:rPr>
              <a:t>Отделение </a:t>
            </a:r>
            <a:r>
              <a:rPr lang="ru-RU" sz="800" spc="-12" dirty="0">
                <a:solidFill>
                  <a:srgbClr val="FFFFFF"/>
                </a:solidFill>
                <a:latin typeface="Calibri"/>
              </a:rPr>
              <a:t>Фонда</a:t>
            </a:r>
            <a:r>
              <a:rPr lang="ru-RU" sz="800" spc="488" dirty="0">
                <a:solidFill>
                  <a:srgbClr val="FFFFFF"/>
                </a:solidFill>
                <a:latin typeface="Calibri"/>
              </a:rPr>
              <a:t> </a:t>
            </a:r>
            <a:r>
              <a:rPr lang="ru-RU" sz="800" spc="-12" dirty="0">
                <a:solidFill>
                  <a:srgbClr val="FFFFFF"/>
                </a:solidFill>
                <a:latin typeface="Calibri"/>
              </a:rPr>
              <a:t>пенсионного</a:t>
            </a:r>
            <a:endParaRPr lang="ru-RU" sz="800" spc="-1" dirty="0"/>
          </a:p>
          <a:p>
            <a:pPr marL="12600">
              <a:lnSpc>
                <a:spcPts val="799"/>
              </a:lnSpc>
            </a:pPr>
            <a:r>
              <a:rPr lang="ru-RU" sz="800" spc="-1" dirty="0">
                <a:solidFill>
                  <a:srgbClr val="FFFFFF"/>
                </a:solidFill>
                <a:latin typeface="Calibri"/>
              </a:rPr>
              <a:t>и</a:t>
            </a:r>
            <a:r>
              <a:rPr lang="ru-RU" sz="800" spc="-12" dirty="0">
                <a:solidFill>
                  <a:srgbClr val="FFFFFF"/>
                </a:solidFill>
                <a:latin typeface="Calibri"/>
              </a:rPr>
              <a:t> социального</a:t>
            </a:r>
            <a:r>
              <a:rPr lang="ru-RU" sz="800" spc="488" dirty="0">
                <a:solidFill>
                  <a:srgbClr val="FFFFFF"/>
                </a:solidFill>
                <a:latin typeface="Calibri"/>
              </a:rPr>
              <a:t> </a:t>
            </a:r>
            <a:r>
              <a:rPr lang="ru-RU" sz="800" spc="-12" dirty="0">
                <a:solidFill>
                  <a:srgbClr val="FFFFFF"/>
                </a:solidFill>
                <a:latin typeface="Calibri"/>
              </a:rPr>
              <a:t>страхования</a:t>
            </a:r>
            <a:r>
              <a:rPr lang="ru-RU" sz="800" spc="1" dirty="0">
                <a:solidFill>
                  <a:srgbClr val="FFFFFF"/>
                </a:solidFill>
                <a:latin typeface="Calibri"/>
              </a:rPr>
              <a:t> </a:t>
            </a:r>
            <a:r>
              <a:rPr lang="ru-RU" sz="800" spc="-26" dirty="0">
                <a:solidFill>
                  <a:srgbClr val="FFFFFF"/>
                </a:solidFill>
                <a:latin typeface="Calibri"/>
              </a:rPr>
              <a:t>РФ</a:t>
            </a:r>
            <a:endParaRPr lang="ru-RU" sz="800" spc="-1" dirty="0"/>
          </a:p>
          <a:p>
            <a:pPr marL="12600">
              <a:lnSpc>
                <a:spcPts val="799"/>
              </a:lnSpc>
            </a:pPr>
            <a:r>
              <a:rPr lang="ru-RU" sz="800" spc="-1" dirty="0">
                <a:solidFill>
                  <a:srgbClr val="FFFFFF"/>
                </a:solidFill>
                <a:latin typeface="Calibri"/>
              </a:rPr>
              <a:t>по</a:t>
            </a:r>
            <a:r>
              <a:rPr lang="ru-RU" sz="800" spc="35" dirty="0">
                <a:solidFill>
                  <a:srgbClr val="FFFFFF"/>
                </a:solidFill>
                <a:latin typeface="Calibri"/>
              </a:rPr>
              <a:t> Волого</a:t>
            </a:r>
            <a:r>
              <a:rPr lang="ru-RU" sz="800" spc="-12" dirty="0">
                <a:solidFill>
                  <a:srgbClr val="FFFFFF"/>
                </a:solidFill>
                <a:latin typeface="Calibri"/>
              </a:rPr>
              <a:t>дской области</a:t>
            </a:r>
            <a:r>
              <a:rPr lang="ru-RU" sz="800" spc="488" dirty="0">
                <a:solidFill>
                  <a:srgbClr val="FFFFFF"/>
                </a:solidFill>
                <a:latin typeface="Calibri"/>
              </a:rPr>
              <a:t> </a:t>
            </a:r>
            <a:endParaRPr lang="ru-RU" sz="800" dirty="0">
              <a:latin typeface="Calibri"/>
              <a:cs typeface="Calibri"/>
            </a:endParaRPr>
          </a:p>
          <a:p>
            <a:pPr marL="12600">
              <a:lnSpc>
                <a:spcPts val="799"/>
              </a:lnSpc>
              <a:spcBef>
                <a:spcPts val="258"/>
              </a:spcBef>
            </a:pPr>
            <a:endParaRPr lang="ru-RU" sz="800" b="0" strike="noStrike" spc="-1" dirty="0">
              <a:latin typeface="Arial"/>
            </a:endParaRPr>
          </a:p>
        </p:txBody>
      </p:sp>
      <p:grpSp>
        <p:nvGrpSpPr>
          <p:cNvPr id="51" name="Группа 103"/>
          <p:cNvGrpSpPr/>
          <p:nvPr/>
        </p:nvGrpSpPr>
        <p:grpSpPr>
          <a:xfrm>
            <a:off x="512280" y="489240"/>
            <a:ext cx="2514960" cy="980280"/>
            <a:chOff x="512280" y="489240"/>
            <a:chExt cx="2514960" cy="980280"/>
          </a:xfrm>
        </p:grpSpPr>
        <p:pic>
          <p:nvPicPr>
            <p:cNvPr id="52" name="object 49"/>
            <p:cNvPicPr/>
            <p:nvPr/>
          </p:nvPicPr>
          <p:blipFill>
            <a:blip r:embed="rId8" cstate="print"/>
            <a:stretch/>
          </p:blipFill>
          <p:spPr>
            <a:xfrm>
              <a:off x="512280" y="489240"/>
              <a:ext cx="836640" cy="95436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53" name="object 50"/>
            <p:cNvSpPr/>
            <p:nvPr/>
          </p:nvSpPr>
          <p:spPr>
            <a:xfrm>
              <a:off x="1577160" y="814680"/>
              <a:ext cx="292320" cy="1825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grpSp>
          <p:nvGrpSpPr>
            <p:cNvPr id="54" name="object 51"/>
            <p:cNvGrpSpPr/>
            <p:nvPr/>
          </p:nvGrpSpPr>
          <p:grpSpPr>
            <a:xfrm>
              <a:off x="1917720" y="814680"/>
              <a:ext cx="444960" cy="148320"/>
              <a:chOff x="1917720" y="814680"/>
              <a:chExt cx="444960" cy="148320"/>
            </a:xfrm>
          </p:grpSpPr>
          <p:sp>
            <p:nvSpPr>
              <p:cNvPr id="55" name="object 52"/>
              <p:cNvSpPr/>
              <p:nvPr/>
            </p:nvSpPr>
            <p:spPr>
              <a:xfrm>
                <a:off x="1917720" y="814680"/>
                <a:ext cx="288000" cy="14832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  <p:pic>
            <p:nvPicPr>
              <p:cNvPr id="56" name="object 53"/>
              <p:cNvPicPr/>
              <p:nvPr/>
            </p:nvPicPr>
            <p:blipFill>
              <a:blip r:embed="rId9" cstate="print"/>
              <a:stretch/>
            </p:blipFill>
            <p:spPr>
              <a:xfrm>
                <a:off x="2244240" y="815040"/>
                <a:ext cx="118440" cy="147240"/>
              </a:xfrm>
              <a:prstGeom prst="rect">
                <a:avLst/>
              </a:prstGeom>
              <a:ln w="0">
                <a:noFill/>
              </a:ln>
            </p:spPr>
          </p:pic>
        </p:grpSp>
        <p:pic>
          <p:nvPicPr>
            <p:cNvPr id="57" name="object 54"/>
            <p:cNvPicPr/>
            <p:nvPr/>
          </p:nvPicPr>
          <p:blipFill>
            <a:blip r:embed="rId10" cstate="print"/>
            <a:stretch/>
          </p:blipFill>
          <p:spPr>
            <a:xfrm>
              <a:off x="1556640" y="1049760"/>
              <a:ext cx="156960" cy="150840"/>
            </a:xfrm>
            <a:prstGeom prst="rect">
              <a:avLst/>
            </a:prstGeom>
            <a:ln w="0">
              <a:noFill/>
            </a:ln>
          </p:spPr>
        </p:pic>
        <p:grpSp>
          <p:nvGrpSpPr>
            <p:cNvPr id="58" name="object 55"/>
            <p:cNvGrpSpPr/>
            <p:nvPr/>
          </p:nvGrpSpPr>
          <p:grpSpPr>
            <a:xfrm>
              <a:off x="1762920" y="1051200"/>
              <a:ext cx="674640" cy="180720"/>
              <a:chOff x="1762920" y="1051200"/>
              <a:chExt cx="674640" cy="180720"/>
            </a:xfrm>
          </p:grpSpPr>
          <p:pic>
            <p:nvPicPr>
              <p:cNvPr id="59" name="object 56"/>
              <p:cNvPicPr/>
              <p:nvPr/>
            </p:nvPicPr>
            <p:blipFill>
              <a:blip r:embed="rId11" cstate="print"/>
              <a:stretch/>
            </p:blipFill>
            <p:spPr>
              <a:xfrm>
                <a:off x="1762920" y="1051560"/>
                <a:ext cx="119880" cy="14724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60" name="object 57"/>
              <p:cNvSpPr/>
              <p:nvPr/>
            </p:nvSpPr>
            <p:spPr>
              <a:xfrm>
                <a:off x="1917720" y="1051200"/>
                <a:ext cx="519840" cy="180720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</p:grpSp>
        <p:grpSp>
          <p:nvGrpSpPr>
            <p:cNvPr id="61" name="object 58"/>
            <p:cNvGrpSpPr/>
            <p:nvPr/>
          </p:nvGrpSpPr>
          <p:grpSpPr>
            <a:xfrm>
              <a:off x="2489040" y="1051560"/>
              <a:ext cx="288000" cy="147240"/>
              <a:chOff x="2489040" y="1051560"/>
              <a:chExt cx="288000" cy="147240"/>
            </a:xfrm>
          </p:grpSpPr>
          <p:pic>
            <p:nvPicPr>
              <p:cNvPr id="62" name="object 59"/>
              <p:cNvPicPr/>
              <p:nvPr/>
            </p:nvPicPr>
            <p:blipFill>
              <a:blip r:embed="rId12" cstate="print"/>
              <a:stretch/>
            </p:blipFill>
            <p:spPr>
              <a:xfrm>
                <a:off x="2489040" y="1051560"/>
                <a:ext cx="127080" cy="14724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3" name="object 60"/>
              <p:cNvPicPr/>
              <p:nvPr/>
            </p:nvPicPr>
            <p:blipFill>
              <a:blip r:embed="rId13" cstate="print"/>
              <a:stretch/>
            </p:blipFill>
            <p:spPr>
              <a:xfrm>
                <a:off x="2658960" y="1051560"/>
                <a:ext cx="118080" cy="147240"/>
              </a:xfrm>
              <a:prstGeom prst="rect">
                <a:avLst/>
              </a:prstGeom>
              <a:ln w="0">
                <a:noFill/>
              </a:ln>
            </p:spPr>
          </p:pic>
        </p:grpSp>
        <p:grpSp>
          <p:nvGrpSpPr>
            <p:cNvPr id="64" name="object 61"/>
            <p:cNvGrpSpPr/>
            <p:nvPr/>
          </p:nvGrpSpPr>
          <p:grpSpPr>
            <a:xfrm>
              <a:off x="1556640" y="1284480"/>
              <a:ext cx="1470600" cy="185040"/>
              <a:chOff x="1556640" y="1284480"/>
              <a:chExt cx="1470600" cy="185040"/>
            </a:xfrm>
          </p:grpSpPr>
          <p:pic>
            <p:nvPicPr>
              <p:cNvPr id="65" name="object 62"/>
              <p:cNvPicPr/>
              <p:nvPr/>
            </p:nvPicPr>
            <p:blipFill>
              <a:blip r:embed="rId14" cstate="print"/>
              <a:stretch/>
            </p:blipFill>
            <p:spPr>
              <a:xfrm>
                <a:off x="1556640" y="1292040"/>
                <a:ext cx="140400" cy="15264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6" name="object 63"/>
              <p:cNvPicPr/>
              <p:nvPr/>
            </p:nvPicPr>
            <p:blipFill>
              <a:blip r:embed="rId15" cstate="print"/>
              <a:stretch/>
            </p:blipFill>
            <p:spPr>
              <a:xfrm>
                <a:off x="1725840" y="1292040"/>
                <a:ext cx="161640" cy="15264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7" name="object 64"/>
              <p:cNvPicPr/>
              <p:nvPr/>
            </p:nvPicPr>
            <p:blipFill>
              <a:blip r:embed="rId16" cstate="print"/>
              <a:stretch/>
            </p:blipFill>
            <p:spPr>
              <a:xfrm>
                <a:off x="1917720" y="1284480"/>
                <a:ext cx="357480" cy="18504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8" name="object 65"/>
              <p:cNvPicPr/>
              <p:nvPr/>
            </p:nvPicPr>
            <p:blipFill>
              <a:blip r:embed="rId17" cstate="print"/>
              <a:stretch/>
            </p:blipFill>
            <p:spPr>
              <a:xfrm>
                <a:off x="2300040" y="1292040"/>
                <a:ext cx="161640" cy="15264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69" name="object 66"/>
              <p:cNvSpPr/>
              <p:nvPr/>
            </p:nvSpPr>
            <p:spPr>
              <a:xfrm>
                <a:off x="2494080" y="1290960"/>
                <a:ext cx="135720" cy="14688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  <p:pic>
            <p:nvPicPr>
              <p:cNvPr id="70" name="object 67"/>
              <p:cNvPicPr/>
              <p:nvPr/>
            </p:nvPicPr>
            <p:blipFill>
              <a:blip r:embed="rId18" cstate="print"/>
              <a:stretch/>
            </p:blipFill>
            <p:spPr>
              <a:xfrm>
                <a:off x="2661480" y="1290960"/>
                <a:ext cx="167400" cy="17856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71" name="object 68"/>
              <p:cNvPicPr/>
              <p:nvPr/>
            </p:nvPicPr>
            <p:blipFill>
              <a:blip r:embed="rId19" cstate="print"/>
              <a:stretch/>
            </p:blipFill>
            <p:spPr>
              <a:xfrm>
                <a:off x="2861640" y="1290960"/>
                <a:ext cx="165600" cy="147240"/>
              </a:xfrm>
              <a:prstGeom prst="rect">
                <a:avLst/>
              </a:prstGeom>
              <a:ln w="0">
                <a:noFill/>
              </a:ln>
            </p:spPr>
          </p:pic>
        </p:grpSp>
      </p:grpSp>
      <p:sp>
        <p:nvSpPr>
          <p:cNvPr id="72" name="Прямоугольник: скругленные углы 2"/>
          <p:cNvSpPr/>
          <p:nvPr/>
        </p:nvSpPr>
        <p:spPr>
          <a:xfrm>
            <a:off x="6140520" y="9593640"/>
            <a:ext cx="871920" cy="855720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73" name="Овал 3"/>
          <p:cNvSpPr/>
          <p:nvPr/>
        </p:nvSpPr>
        <p:spPr>
          <a:xfrm>
            <a:off x="6047640" y="7937640"/>
            <a:ext cx="812520" cy="81252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pic>
        <p:nvPicPr>
          <p:cNvPr id="74" name="object 48"/>
          <p:cNvPicPr/>
          <p:nvPr/>
        </p:nvPicPr>
        <p:blipFill>
          <a:blip r:embed="rId20" cstate="print"/>
          <a:stretch/>
        </p:blipFill>
        <p:spPr>
          <a:xfrm>
            <a:off x="6162120" y="8141760"/>
            <a:ext cx="598680" cy="513720"/>
          </a:xfrm>
          <a:prstGeom prst="rect">
            <a:avLst/>
          </a:prstGeom>
          <a:ln w="0">
            <a:noFill/>
          </a:ln>
        </p:spPr>
      </p:pic>
      <p:pic>
        <p:nvPicPr>
          <p:cNvPr id="75" name="Рисунок 7"/>
          <p:cNvPicPr/>
          <p:nvPr/>
        </p:nvPicPr>
        <p:blipFill>
          <a:blip r:embed="rId21" cstate="print"/>
          <a:stretch/>
        </p:blipFill>
        <p:spPr>
          <a:xfrm>
            <a:off x="6153120" y="9577080"/>
            <a:ext cx="859320" cy="85932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76" name="Таблица 4"/>
          <p:cNvGraphicFramePr/>
          <p:nvPr/>
        </p:nvGraphicFramePr>
        <p:xfrm>
          <a:off x="465882" y="1890316"/>
          <a:ext cx="6833880" cy="5098218"/>
        </p:xfrm>
        <a:graphic>
          <a:graphicData uri="http://schemas.openxmlformats.org/drawingml/2006/table">
            <a:tbl>
              <a:tblPr/>
              <a:tblGrid>
                <a:gridCol w="894600"/>
                <a:gridCol w="4793760"/>
                <a:gridCol w="1145520"/>
              </a:tblGrid>
              <a:tr h="490652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0" strike="noStrike" spc="-1" dirty="0">
                          <a:solidFill>
                            <a:srgbClr val="FFFFFF"/>
                          </a:solidFill>
                          <a:latin typeface="Arial"/>
                        </a:rPr>
                        <a:t>Дата </a:t>
                      </a:r>
                      <a:endParaRPr lang="ru-RU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0" strike="noStrike" spc="-1" dirty="0">
                          <a:solidFill>
                            <a:srgbClr val="FFFFFF"/>
                          </a:solidFill>
                          <a:latin typeface="Arial"/>
                        </a:rPr>
                        <a:t>Мероприятие</a:t>
                      </a:r>
                      <a:endParaRPr lang="ru-RU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0" strike="noStrike" spc="-1">
                          <a:solidFill>
                            <a:srgbClr val="FFFFFF"/>
                          </a:solidFill>
                          <a:latin typeface="Arial"/>
                        </a:rPr>
                        <a:t>Время</a:t>
                      </a:r>
                      <a:endParaRPr lang="ru-RU" sz="1800" b="0" strike="noStrike" spc="-1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0" strike="noStrike" spc="-1">
                          <a:solidFill>
                            <a:srgbClr val="FFFFFF"/>
                          </a:solidFill>
                          <a:latin typeface="Arial"/>
                        </a:rPr>
                        <a:t>начала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</a:tr>
              <a:tr h="728072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000000"/>
                          </a:solidFill>
                          <a:latin typeface="Calibri"/>
                          <a:ea typeface="DejaVu Sans"/>
                        </a:rPr>
                        <a:t>02.04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ru-RU" sz="1700" b="0" strike="noStrike" spc="-1" dirty="0">
                          <a:solidFill>
                            <a:srgbClr val="000000"/>
                          </a:solidFill>
                          <a:latin typeface="Calibri"/>
                          <a:ea typeface="DejaVu Sans"/>
                          <a:cs typeface="+mn-cs"/>
                        </a:rPr>
                        <a:t>Международный день книги. Читаем вместе. </a:t>
                      </a:r>
                      <a:r>
                        <a:rPr lang="ru-RU" sz="1700" b="0" strike="noStrike" spc="-1" dirty="0" err="1">
                          <a:solidFill>
                            <a:srgbClr val="000000"/>
                          </a:solidFill>
                          <a:latin typeface="Calibri"/>
                          <a:ea typeface="DejaVu Sans"/>
                          <a:cs typeface="+mn-cs"/>
                        </a:rPr>
                        <a:t>Твердов</a:t>
                      </a:r>
                      <a:r>
                        <a:rPr lang="ru-RU" sz="1700" b="0" strike="noStrike" spc="-1" dirty="0">
                          <a:solidFill>
                            <a:srgbClr val="000000"/>
                          </a:solidFill>
                          <a:latin typeface="Calibri"/>
                          <a:ea typeface="DejaVu Sans"/>
                          <a:cs typeface="+mn-cs"/>
                        </a:rPr>
                        <a:t>, рассказы. 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000000"/>
                          </a:solidFill>
                          <a:latin typeface="Calibri"/>
                          <a:ea typeface="DejaVu Sans"/>
                        </a:rPr>
                        <a:t>11:00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69386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000000"/>
                          </a:solidFill>
                          <a:latin typeface="Calibri"/>
                          <a:ea typeface="DejaVu Sans"/>
                        </a:rPr>
                        <a:t>06.04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ru-RU" sz="1700" b="0" strike="noStrike" spc="-1" dirty="0">
                          <a:solidFill>
                            <a:srgbClr val="000000"/>
                          </a:solidFill>
                          <a:latin typeface="Calibri"/>
                          <a:ea typeface="DejaVu Sans"/>
                          <a:cs typeface="+mn-cs"/>
                        </a:rPr>
                        <a:t>Международный день спорта на благо развития и мира. Турнир по </a:t>
                      </a:r>
                      <a:r>
                        <a:rPr lang="ru-RU" sz="1700" b="0" strike="noStrike" spc="-1" dirty="0" err="1">
                          <a:solidFill>
                            <a:srgbClr val="000000"/>
                          </a:solidFill>
                          <a:latin typeface="Calibri"/>
                          <a:ea typeface="DejaVu Sans"/>
                          <a:cs typeface="+mn-cs"/>
                        </a:rPr>
                        <a:t>дартсу</a:t>
                      </a:r>
                      <a:r>
                        <a:rPr lang="ru-RU" sz="1700" b="0" strike="noStrike" spc="-1" dirty="0">
                          <a:solidFill>
                            <a:srgbClr val="000000"/>
                          </a:solidFill>
                          <a:latin typeface="Calibri"/>
                          <a:ea typeface="DejaVu Sans"/>
                          <a:cs typeface="+mn-cs"/>
                        </a:rPr>
                        <a:t>. 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000000"/>
                          </a:solidFill>
                          <a:latin typeface="Calibri"/>
                          <a:ea typeface="DejaVu Sans"/>
                        </a:rPr>
                        <a:t>11:00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731666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000000"/>
                          </a:solidFill>
                          <a:latin typeface="Calibri"/>
                          <a:ea typeface="DejaVu Sans"/>
                        </a:rPr>
                        <a:t>07.04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ru-RU" sz="1700" b="0" strike="noStrike" spc="-1" dirty="0">
                          <a:solidFill>
                            <a:srgbClr val="000000"/>
                          </a:solidFill>
                          <a:latin typeface="Calibri"/>
                          <a:ea typeface="DejaVu Sans"/>
                          <a:cs typeface="+mn-cs"/>
                        </a:rPr>
                        <a:t>Всемирный день здоровья. Пешая прогулка по тропе в "Парки в лесу".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000000"/>
                          </a:solidFill>
                          <a:latin typeface="Calibri"/>
                          <a:ea typeface="DejaVu Sans"/>
                        </a:rPr>
                        <a:t>10:00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697459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000000"/>
                          </a:solidFill>
                          <a:latin typeface="Calibri"/>
                          <a:ea typeface="DejaVu Sans"/>
                        </a:rPr>
                        <a:t>15.04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ru-RU" sz="1700" b="0" strike="noStrike" spc="-1" dirty="0">
                          <a:solidFill>
                            <a:srgbClr val="000000"/>
                          </a:solidFill>
                          <a:latin typeface="Calibri"/>
                          <a:ea typeface="DejaVu Sans"/>
                          <a:cs typeface="+mn-cs"/>
                        </a:rPr>
                        <a:t>Международный день культуры. Посиделки с чаепитием. Встреча с интересными людьми. 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000000"/>
                          </a:solidFill>
                          <a:latin typeface="Calibri"/>
                          <a:ea typeface="DejaVu Sans"/>
                        </a:rPr>
                        <a:t>11:00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73526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000000"/>
                          </a:solidFill>
                          <a:latin typeface="Calibri"/>
                          <a:ea typeface="DejaVu Sans"/>
                        </a:rPr>
                        <a:t>16.04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ru-RU" sz="1700" b="0" strike="noStrike" spc="-1" dirty="0">
                          <a:solidFill>
                            <a:srgbClr val="000000"/>
                          </a:solidFill>
                          <a:latin typeface="Calibri"/>
                          <a:ea typeface="DejaVu Sans"/>
                          <a:cs typeface="+mn-cs"/>
                        </a:rPr>
                        <a:t>Трансляция проекта Знание. Лекторий "Эхо Чернобыля. Подвиг ликвидаторов" 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000000"/>
                          </a:solidFill>
                          <a:latin typeface="Calibri"/>
                          <a:ea typeface="DejaVu Sans"/>
                        </a:rPr>
                        <a:t>10:00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871816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000000"/>
                          </a:solidFill>
                          <a:latin typeface="Calibri"/>
                          <a:ea typeface="DejaVu Sans"/>
                        </a:rPr>
                        <a:t>23.04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ru-RU" sz="1700" b="0" strike="noStrike" spc="-1" dirty="0">
                          <a:solidFill>
                            <a:srgbClr val="000000"/>
                          </a:solidFill>
                          <a:latin typeface="Calibri"/>
                          <a:ea typeface="DejaVu Sans"/>
                          <a:cs typeface="+mn-cs"/>
                        </a:rPr>
                        <a:t>Всемирный день настольного тенниса. </a:t>
                      </a:r>
                      <a:r>
                        <a:rPr lang="ru-RU" sz="1700" b="0" strike="noStrike" spc="-1" dirty="0" smtClean="0">
                          <a:solidFill>
                            <a:srgbClr val="000000"/>
                          </a:solidFill>
                          <a:latin typeface="Calibri"/>
                          <a:ea typeface="DejaVu Sans"/>
                          <a:cs typeface="+mn-cs"/>
                        </a:rPr>
                        <a:t>Турнир </a:t>
                      </a:r>
                      <a:r>
                        <a:rPr lang="ru-RU" sz="1700" b="0" strike="noStrike" spc="-1" dirty="0">
                          <a:solidFill>
                            <a:srgbClr val="000000"/>
                          </a:solidFill>
                          <a:latin typeface="Calibri"/>
                          <a:ea typeface="DejaVu Sans"/>
                          <a:cs typeface="+mn-cs"/>
                        </a:rPr>
                        <a:t>по настольному теннису, посвященный этому дню.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 dirty="0">
                          <a:solidFill>
                            <a:srgbClr val="000000"/>
                          </a:solidFill>
                          <a:latin typeface="Calibri"/>
                          <a:ea typeface="DejaVu Sans"/>
                        </a:rPr>
                        <a:t>14:00</a:t>
                      </a:r>
                      <a:endParaRPr lang="ru-RU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7" name="object 33"/>
          <p:cNvPicPr/>
          <p:nvPr/>
        </p:nvPicPr>
        <p:blipFill>
          <a:blip r:embed="rId2" cstate="print"/>
          <a:stretch/>
        </p:blipFill>
        <p:spPr>
          <a:xfrm>
            <a:off x="3731760" y="108000"/>
            <a:ext cx="3717360" cy="1655640"/>
          </a:xfrm>
          <a:prstGeom prst="rect">
            <a:avLst/>
          </a:prstGeom>
          <a:ln w="0">
            <a:noFill/>
          </a:ln>
        </p:spPr>
      </p:pic>
      <p:sp>
        <p:nvSpPr>
          <p:cNvPr id="78" name="object 35"/>
          <p:cNvSpPr/>
          <p:nvPr/>
        </p:nvSpPr>
        <p:spPr>
          <a:xfrm>
            <a:off x="211320" y="7000200"/>
            <a:ext cx="7342920" cy="358092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grpSp>
        <p:nvGrpSpPr>
          <p:cNvPr id="79" name="Группа 1"/>
          <p:cNvGrpSpPr/>
          <p:nvPr/>
        </p:nvGrpSpPr>
        <p:grpSpPr>
          <a:xfrm>
            <a:off x="644400" y="8176320"/>
            <a:ext cx="1145160" cy="129960"/>
            <a:chOff x="644400" y="8176320"/>
            <a:chExt cx="1145160" cy="129960"/>
          </a:xfrm>
        </p:grpSpPr>
        <p:pic>
          <p:nvPicPr>
            <p:cNvPr id="80" name="object 36"/>
            <p:cNvPicPr/>
            <p:nvPr/>
          </p:nvPicPr>
          <p:blipFill>
            <a:blip r:embed="rId3" cstate="print"/>
            <a:stretch/>
          </p:blipFill>
          <p:spPr>
            <a:xfrm>
              <a:off x="644400" y="8176320"/>
              <a:ext cx="100440" cy="12996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81" name="object 37"/>
            <p:cNvSpPr/>
            <p:nvPr/>
          </p:nvSpPr>
          <p:spPr>
            <a:xfrm>
              <a:off x="771480" y="8178120"/>
              <a:ext cx="91800" cy="126720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pic>
          <p:nvPicPr>
            <p:cNvPr id="82" name="object 38"/>
            <p:cNvPicPr/>
            <p:nvPr/>
          </p:nvPicPr>
          <p:blipFill>
            <a:blip r:embed="rId4" cstate="print"/>
            <a:stretch/>
          </p:blipFill>
          <p:spPr>
            <a:xfrm>
              <a:off x="888840" y="8176320"/>
              <a:ext cx="289440" cy="12996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83" name="object 39"/>
            <p:cNvPicPr/>
            <p:nvPr/>
          </p:nvPicPr>
          <p:blipFill>
            <a:blip r:embed="rId5" cstate="print"/>
            <a:stretch/>
          </p:blipFill>
          <p:spPr>
            <a:xfrm>
              <a:off x="1201680" y="8176320"/>
              <a:ext cx="316440" cy="12996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84" name="object 40"/>
            <p:cNvPicPr/>
            <p:nvPr/>
          </p:nvPicPr>
          <p:blipFill>
            <a:blip r:embed="rId6" cstate="print"/>
            <a:stretch/>
          </p:blipFill>
          <p:spPr>
            <a:xfrm>
              <a:off x="1545480" y="8178120"/>
              <a:ext cx="107280" cy="12636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85" name="object 41"/>
            <p:cNvPicPr/>
            <p:nvPr/>
          </p:nvPicPr>
          <p:blipFill>
            <a:blip r:embed="rId7" cstate="print"/>
            <a:stretch/>
          </p:blipFill>
          <p:spPr>
            <a:xfrm>
              <a:off x="1679400" y="8178120"/>
              <a:ext cx="110160" cy="12816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86" name="PlaceHolder 1"/>
          <p:cNvSpPr>
            <a:spLocks noGrp="1"/>
          </p:cNvSpPr>
          <p:nvPr>
            <p:ph type="title"/>
          </p:nvPr>
        </p:nvSpPr>
        <p:spPr>
          <a:xfrm>
            <a:off x="4500000" y="180000"/>
            <a:ext cx="2636640" cy="1421280"/>
          </a:xfrm>
          <a:prstGeom prst="rect">
            <a:avLst/>
          </a:prstGeom>
          <a:noFill/>
          <a:ln w="0">
            <a:noFill/>
          </a:ln>
        </p:spPr>
        <p:txBody>
          <a:bodyPr lIns="0" tIns="81360" rIns="0" bIns="0" anchor="t">
            <a:noAutofit/>
          </a:bodyPr>
          <a:lstStyle/>
          <a:p>
            <a:pPr marL="439560" indent="-427320" algn="just">
              <a:lnSpc>
                <a:spcPts val="2701"/>
              </a:lnSpc>
              <a:spcBef>
                <a:spcPts val="641"/>
              </a:spcBef>
              <a:tabLst>
                <a:tab pos="0" algn="l"/>
              </a:tabLst>
            </a:pPr>
            <a:r>
              <a:rPr lang="ru-RU" sz="2700" b="1" strike="noStrike" spc="-12">
                <a:solidFill>
                  <a:srgbClr val="FFFFFF"/>
                </a:solidFill>
                <a:latin typeface="Calibri"/>
              </a:rPr>
              <a:t>    МЕРОПРИЯТИЯ</a:t>
            </a:r>
            <a:r>
              <a:t/>
            </a:r>
            <a:br/>
            <a:r>
              <a:rPr lang="ru-RU" sz="1800" b="0" strike="noStrike" spc="-1">
                <a:latin typeface="Calibri"/>
              </a:rPr>
              <a:t>          </a:t>
            </a:r>
            <a:r>
              <a:rPr lang="ru-RU" sz="2700" b="1" strike="noStrike" spc="-1">
                <a:solidFill>
                  <a:srgbClr val="FFFFFF"/>
                </a:solidFill>
                <a:latin typeface="Calibri"/>
              </a:rPr>
              <a:t>НА</a:t>
            </a:r>
            <a:r>
              <a:rPr lang="ru-RU" sz="2700" b="1" strike="noStrike" spc="-7">
                <a:solidFill>
                  <a:srgbClr val="FFFFFF"/>
                </a:solidFill>
                <a:latin typeface="Calibri"/>
              </a:rPr>
              <a:t> АПРЕЛЬ</a:t>
            </a:r>
            <a:endParaRPr lang="ru-RU" sz="2700" b="0" strike="noStrike" spc="-1">
              <a:latin typeface="Arial"/>
            </a:endParaRPr>
          </a:p>
          <a:p>
            <a:pPr marL="439560" indent="-427320" algn="r">
              <a:lnSpc>
                <a:spcPts val="2701"/>
              </a:lnSpc>
              <a:tabLst>
                <a:tab pos="0" algn="l"/>
              </a:tabLst>
            </a:pPr>
            <a:r>
              <a:rPr lang="ru-RU" sz="2700" b="1" strike="noStrike" spc="-21">
                <a:solidFill>
                  <a:srgbClr val="FFFFFF"/>
                </a:solidFill>
                <a:latin typeface="Calibri"/>
              </a:rPr>
              <a:t>2026</a:t>
            </a:r>
            <a:endParaRPr lang="ru-RU" sz="2700" b="0" strike="noStrike" spc="-1">
              <a:latin typeface="Arial"/>
            </a:endParaRPr>
          </a:p>
        </p:txBody>
      </p:sp>
      <p:sp>
        <p:nvSpPr>
          <p:cNvPr id="87" name="object 43"/>
          <p:cNvSpPr/>
          <p:nvPr/>
        </p:nvSpPr>
        <p:spPr>
          <a:xfrm>
            <a:off x="628920" y="8441640"/>
            <a:ext cx="5111280" cy="20217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74600" rIns="0" bIns="0" anchor="t">
            <a:spAutoFit/>
          </a:bodyPr>
          <a:lstStyle/>
          <a:p>
            <a:pPr marL="12600">
              <a:lnSpc>
                <a:spcPct val="75000"/>
              </a:lnSpc>
              <a:spcBef>
                <a:spcPts val="1375"/>
              </a:spcBef>
            </a:pPr>
            <a:r>
              <a:rPr lang="ru-RU" sz="4400" b="1" strike="noStrike" spc="-12">
                <a:solidFill>
                  <a:srgbClr val="FFFFFF"/>
                </a:solidFill>
                <a:latin typeface="Calibri"/>
                <a:ea typeface="DejaVu Sans"/>
              </a:rPr>
              <a:t>ПРИХОДИТЕ, </a:t>
            </a:r>
            <a:r>
              <a:rPr lang="ru-RU" sz="4400" b="1" strike="noStrike" spc="-1">
                <a:solidFill>
                  <a:srgbClr val="FFFFFF"/>
                </a:solidFill>
                <a:latin typeface="Calibri"/>
                <a:ea typeface="DejaVu Sans"/>
              </a:rPr>
              <a:t>МЫ</a:t>
            </a:r>
            <a:r>
              <a:rPr lang="ru-RU" sz="4400" b="1" strike="noStrike" spc="-137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4400" b="1" strike="noStrike" spc="-1">
                <a:solidFill>
                  <a:srgbClr val="FFFFFF"/>
                </a:solidFill>
                <a:latin typeface="Calibri"/>
                <a:ea typeface="DejaVu Sans"/>
              </a:rPr>
              <a:t>ВАС</a:t>
            </a:r>
            <a:r>
              <a:rPr lang="ru-RU" sz="4400" b="1" strike="noStrike" spc="-137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4400" b="1" strike="noStrike" spc="-12">
                <a:solidFill>
                  <a:srgbClr val="FFFFFF"/>
                </a:solidFill>
                <a:latin typeface="Calibri"/>
                <a:ea typeface="DejaVu Sans"/>
              </a:rPr>
              <a:t>ЖДЕМ!</a:t>
            </a:r>
            <a:endParaRPr lang="ru-RU" sz="4400" b="0" strike="noStrike" spc="-1">
              <a:latin typeface="Arial"/>
            </a:endParaRPr>
          </a:p>
          <a:p>
            <a:pPr marL="15120">
              <a:lnSpc>
                <a:spcPts val="1429"/>
              </a:lnSpc>
              <a:spcBef>
                <a:spcPts val="1040"/>
              </a:spcBef>
            </a:pPr>
            <a:r>
              <a:rPr lang="ru-RU" sz="1300" b="0" strike="noStrike" spc="-1">
                <a:solidFill>
                  <a:srgbClr val="FFFFFF"/>
                </a:solidFill>
                <a:latin typeface="Calibri"/>
                <a:ea typeface="DejaVu Sans"/>
              </a:rPr>
              <a:t>Наши</a:t>
            </a:r>
            <a:r>
              <a:rPr lang="ru-RU" sz="1300" b="0" strike="noStrike" spc="-35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1300" b="0" strike="noStrike" spc="-12">
                <a:solidFill>
                  <a:srgbClr val="FFFFFF"/>
                </a:solidFill>
                <a:latin typeface="Calibri"/>
                <a:ea typeface="DejaVu Sans"/>
              </a:rPr>
              <a:t>контакты:</a:t>
            </a:r>
            <a:endParaRPr lang="ru-RU" sz="1300" b="0" strike="noStrike" spc="-1"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</a:pPr>
            <a:r>
              <a:rPr lang="ru-RU" sz="1300" b="0" strike="noStrike" spc="-1">
                <a:solidFill>
                  <a:srgbClr val="FFFFFF"/>
                </a:solidFill>
                <a:latin typeface="Calibri"/>
                <a:ea typeface="DejaVu Sans"/>
              </a:rPr>
              <a:t>Адрес:г.Вытегра, ул. Комсомольская, д.9</a:t>
            </a:r>
            <a:r>
              <a:t/>
            </a:r>
            <a:br/>
            <a:r>
              <a:rPr lang="ru-RU" sz="1300" b="0" strike="noStrike" spc="-1">
                <a:solidFill>
                  <a:srgbClr val="FFFFFF"/>
                </a:solidFill>
                <a:latin typeface="Calibri"/>
                <a:ea typeface="DejaVu Sans"/>
              </a:rPr>
              <a:t>Контактный номер 8-81746-22316</a:t>
            </a:r>
            <a:endParaRPr lang="ru-RU" sz="1300" b="0" strike="noStrike" spc="-1"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</a:pPr>
            <a:r>
              <a:rPr lang="ru-RU" sz="1300" b="0" strike="noStrike" spc="-1">
                <a:solidFill>
                  <a:srgbClr val="FFFFFF"/>
                </a:solidFill>
                <a:latin typeface="Calibri"/>
                <a:ea typeface="DejaVu Sans"/>
              </a:rPr>
              <a:t>ФИО Зырянцева Л.А.</a:t>
            </a:r>
            <a:endParaRPr lang="ru-RU" sz="1300" b="0" strike="noStrike" spc="-1">
              <a:latin typeface="Arial"/>
            </a:endParaRPr>
          </a:p>
        </p:txBody>
      </p:sp>
      <p:sp>
        <p:nvSpPr>
          <p:cNvPr id="88" name="object 44"/>
          <p:cNvSpPr/>
          <p:nvPr/>
        </p:nvSpPr>
        <p:spPr>
          <a:xfrm>
            <a:off x="3806640" y="7399800"/>
            <a:ext cx="3294720" cy="5572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2600" rIns="0" bIns="0" anchor="t">
            <a:spAutoFit/>
          </a:bodyPr>
          <a:lstStyle/>
          <a:p>
            <a:pPr marL="12600" indent="1948680">
              <a:lnSpc>
                <a:spcPct val="112000"/>
              </a:lnSpc>
              <a:spcBef>
                <a:spcPts val="99"/>
              </a:spcBef>
              <a:tabLst>
                <a:tab pos="0" algn="l"/>
              </a:tabLst>
            </a:pPr>
            <a:r>
              <a:rPr lang="ru-RU" sz="1600" b="1" strike="noStrike" spc="-1" dirty="0">
                <a:solidFill>
                  <a:srgbClr val="58595B"/>
                </a:solidFill>
                <a:latin typeface="Calibri"/>
                <a:ea typeface="DejaVu Sans"/>
              </a:rPr>
              <a:t>Время</a:t>
            </a:r>
            <a:r>
              <a:rPr lang="ru-RU" sz="1600" b="1" strike="noStrike" spc="-66" dirty="0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lang="ru-RU" sz="1600" b="1" strike="noStrike" spc="-12" dirty="0">
                <a:solidFill>
                  <a:srgbClr val="58595B"/>
                </a:solidFill>
                <a:latin typeface="Calibri"/>
                <a:ea typeface="DejaVu Sans"/>
              </a:rPr>
              <a:t>работы: понедельник </a:t>
            </a:r>
            <a:r>
              <a:rPr lang="ru-RU" sz="1600" b="1" strike="noStrike" spc="-1" dirty="0">
                <a:solidFill>
                  <a:srgbClr val="58595B"/>
                </a:solidFill>
                <a:latin typeface="Calibri"/>
                <a:ea typeface="DejaVu Sans"/>
              </a:rPr>
              <a:t>–</a:t>
            </a:r>
            <a:r>
              <a:rPr lang="ru-RU" sz="1600" b="1" strike="noStrike" spc="-12" dirty="0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lang="ru-RU" sz="1600" b="1" strike="noStrike" spc="-1" dirty="0">
                <a:solidFill>
                  <a:srgbClr val="58595B"/>
                </a:solidFill>
                <a:latin typeface="Calibri"/>
                <a:ea typeface="DejaVu Sans"/>
              </a:rPr>
              <a:t>пятница</a:t>
            </a:r>
            <a:r>
              <a:rPr lang="ru-RU" sz="1600" b="1" strike="noStrike" spc="-12" dirty="0">
                <a:solidFill>
                  <a:srgbClr val="58595B"/>
                </a:solidFill>
                <a:latin typeface="Calibri"/>
                <a:ea typeface="DejaVu Sans"/>
              </a:rPr>
              <a:t> 08</a:t>
            </a:r>
            <a:r>
              <a:rPr lang="ru-RU" sz="1600" b="1" strike="noStrike" spc="-1" dirty="0">
                <a:solidFill>
                  <a:srgbClr val="58595B"/>
                </a:solidFill>
                <a:latin typeface="Calibri"/>
                <a:ea typeface="DejaVu Sans"/>
              </a:rPr>
              <a:t>:00</a:t>
            </a:r>
            <a:r>
              <a:rPr lang="ru-RU" sz="1600" b="1" strike="noStrike" spc="-7" dirty="0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lang="ru-RU" sz="1600" b="1" strike="noStrike" spc="-1" dirty="0">
                <a:solidFill>
                  <a:srgbClr val="58595B"/>
                </a:solidFill>
                <a:latin typeface="Calibri"/>
                <a:ea typeface="DejaVu Sans"/>
              </a:rPr>
              <a:t>–</a:t>
            </a:r>
            <a:r>
              <a:rPr lang="ru-RU" sz="1600" b="1" strike="noStrike" spc="-15" dirty="0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lang="ru-RU" sz="1600" b="1" strike="noStrike" spc="-21" dirty="0">
                <a:solidFill>
                  <a:srgbClr val="58595B"/>
                </a:solidFill>
                <a:latin typeface="Calibri"/>
                <a:ea typeface="DejaVu Sans"/>
              </a:rPr>
              <a:t>17:00</a:t>
            </a:r>
            <a:endParaRPr lang="ru-RU" sz="1600" b="0" strike="noStrike" spc="-1" dirty="0">
              <a:latin typeface="Arial"/>
            </a:endParaRPr>
          </a:p>
        </p:txBody>
      </p:sp>
      <p:sp>
        <p:nvSpPr>
          <p:cNvPr id="89" name="object 45"/>
          <p:cNvSpPr/>
          <p:nvPr/>
        </p:nvSpPr>
        <p:spPr>
          <a:xfrm>
            <a:off x="6123240" y="8786520"/>
            <a:ext cx="914760" cy="649638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33120" rIns="0" bIns="0" anchor="t">
            <a:spAutoFit/>
          </a:bodyPr>
          <a:lstStyle/>
          <a:p>
            <a:pPr marL="12600">
              <a:lnSpc>
                <a:spcPts val="799"/>
              </a:lnSpc>
              <a:spcBef>
                <a:spcPts val="258"/>
              </a:spcBef>
            </a:pPr>
            <a:r>
              <a:rPr lang="ru-RU" sz="800" spc="-12" dirty="0">
                <a:solidFill>
                  <a:srgbClr val="FFFFFF"/>
                </a:solidFill>
                <a:latin typeface="Calibri"/>
              </a:rPr>
              <a:t>Отделение Фонда</a:t>
            </a:r>
            <a:r>
              <a:rPr lang="ru-RU" sz="800" spc="488" dirty="0">
                <a:solidFill>
                  <a:srgbClr val="FFFFFF"/>
                </a:solidFill>
                <a:latin typeface="Calibri"/>
              </a:rPr>
              <a:t> </a:t>
            </a:r>
            <a:r>
              <a:rPr lang="ru-RU" sz="800" spc="-12" dirty="0">
                <a:solidFill>
                  <a:srgbClr val="FFFFFF"/>
                </a:solidFill>
                <a:latin typeface="Calibri"/>
              </a:rPr>
              <a:t>пенсионного</a:t>
            </a:r>
            <a:endParaRPr lang="ru-RU" sz="800" spc="-1" dirty="0"/>
          </a:p>
          <a:p>
            <a:pPr marL="12600">
              <a:lnSpc>
                <a:spcPts val="799"/>
              </a:lnSpc>
            </a:pPr>
            <a:r>
              <a:rPr lang="ru-RU" sz="800" spc="-1" dirty="0">
                <a:solidFill>
                  <a:srgbClr val="FFFFFF"/>
                </a:solidFill>
                <a:latin typeface="Calibri"/>
              </a:rPr>
              <a:t>и</a:t>
            </a:r>
            <a:r>
              <a:rPr lang="ru-RU" sz="800" spc="-12" dirty="0">
                <a:solidFill>
                  <a:srgbClr val="FFFFFF"/>
                </a:solidFill>
                <a:latin typeface="Calibri"/>
              </a:rPr>
              <a:t> социального</a:t>
            </a:r>
            <a:r>
              <a:rPr lang="ru-RU" sz="800" spc="488" dirty="0">
                <a:solidFill>
                  <a:srgbClr val="FFFFFF"/>
                </a:solidFill>
                <a:latin typeface="Calibri"/>
              </a:rPr>
              <a:t> </a:t>
            </a:r>
            <a:r>
              <a:rPr lang="ru-RU" sz="800" spc="-12" dirty="0">
                <a:solidFill>
                  <a:srgbClr val="FFFFFF"/>
                </a:solidFill>
                <a:latin typeface="Calibri"/>
              </a:rPr>
              <a:t>страхования</a:t>
            </a:r>
            <a:r>
              <a:rPr lang="ru-RU" sz="800" spc="1" dirty="0">
                <a:solidFill>
                  <a:srgbClr val="FFFFFF"/>
                </a:solidFill>
                <a:latin typeface="Calibri"/>
              </a:rPr>
              <a:t> </a:t>
            </a:r>
            <a:r>
              <a:rPr lang="ru-RU" sz="800" spc="-26" dirty="0">
                <a:solidFill>
                  <a:srgbClr val="FFFFFF"/>
                </a:solidFill>
                <a:latin typeface="Calibri"/>
              </a:rPr>
              <a:t>РФ</a:t>
            </a:r>
            <a:endParaRPr lang="ru-RU" sz="800" spc="-1" dirty="0"/>
          </a:p>
          <a:p>
            <a:pPr marL="12600">
              <a:lnSpc>
                <a:spcPts val="799"/>
              </a:lnSpc>
            </a:pPr>
            <a:r>
              <a:rPr lang="ru-RU" sz="800" spc="-1" dirty="0">
                <a:solidFill>
                  <a:srgbClr val="FFFFFF"/>
                </a:solidFill>
                <a:latin typeface="Calibri"/>
              </a:rPr>
              <a:t>по</a:t>
            </a:r>
            <a:r>
              <a:rPr lang="ru-RU" sz="800" spc="35" dirty="0">
                <a:solidFill>
                  <a:srgbClr val="FFFFFF"/>
                </a:solidFill>
                <a:latin typeface="Calibri"/>
              </a:rPr>
              <a:t> </a:t>
            </a:r>
            <a:r>
              <a:rPr lang="ru-RU" sz="800" spc="35" dirty="0" smtClean="0">
                <a:solidFill>
                  <a:srgbClr val="FFFFFF"/>
                </a:solidFill>
                <a:latin typeface="Calibri"/>
              </a:rPr>
              <a:t>Вологодской области</a:t>
            </a:r>
            <a:endParaRPr lang="ru-RU" sz="800" b="0" strike="noStrike" spc="-1" dirty="0">
              <a:latin typeface="Arial"/>
            </a:endParaRPr>
          </a:p>
        </p:txBody>
      </p:sp>
      <p:grpSp>
        <p:nvGrpSpPr>
          <p:cNvPr id="90" name="Группа 103"/>
          <p:cNvGrpSpPr/>
          <p:nvPr/>
        </p:nvGrpSpPr>
        <p:grpSpPr>
          <a:xfrm>
            <a:off x="512280" y="489240"/>
            <a:ext cx="2514960" cy="980280"/>
            <a:chOff x="512280" y="489240"/>
            <a:chExt cx="2514960" cy="980280"/>
          </a:xfrm>
        </p:grpSpPr>
        <p:pic>
          <p:nvPicPr>
            <p:cNvPr id="91" name="object 49"/>
            <p:cNvPicPr/>
            <p:nvPr/>
          </p:nvPicPr>
          <p:blipFill>
            <a:blip r:embed="rId8" cstate="print"/>
            <a:stretch/>
          </p:blipFill>
          <p:spPr>
            <a:xfrm>
              <a:off x="512280" y="489240"/>
              <a:ext cx="836640" cy="95436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92" name="object 50"/>
            <p:cNvSpPr/>
            <p:nvPr/>
          </p:nvSpPr>
          <p:spPr>
            <a:xfrm>
              <a:off x="1577160" y="814680"/>
              <a:ext cx="292320" cy="1825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grpSp>
          <p:nvGrpSpPr>
            <p:cNvPr id="93" name="object 51"/>
            <p:cNvGrpSpPr/>
            <p:nvPr/>
          </p:nvGrpSpPr>
          <p:grpSpPr>
            <a:xfrm>
              <a:off x="1917720" y="814680"/>
              <a:ext cx="444960" cy="148320"/>
              <a:chOff x="1917720" y="814680"/>
              <a:chExt cx="444960" cy="148320"/>
            </a:xfrm>
          </p:grpSpPr>
          <p:sp>
            <p:nvSpPr>
              <p:cNvPr id="94" name="object 52"/>
              <p:cNvSpPr/>
              <p:nvPr/>
            </p:nvSpPr>
            <p:spPr>
              <a:xfrm>
                <a:off x="1917720" y="814680"/>
                <a:ext cx="288000" cy="14832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  <p:pic>
            <p:nvPicPr>
              <p:cNvPr id="95" name="object 53"/>
              <p:cNvPicPr/>
              <p:nvPr/>
            </p:nvPicPr>
            <p:blipFill>
              <a:blip r:embed="rId9" cstate="print"/>
              <a:stretch/>
            </p:blipFill>
            <p:spPr>
              <a:xfrm>
                <a:off x="2244240" y="815040"/>
                <a:ext cx="118440" cy="147240"/>
              </a:xfrm>
              <a:prstGeom prst="rect">
                <a:avLst/>
              </a:prstGeom>
              <a:ln w="0">
                <a:noFill/>
              </a:ln>
            </p:spPr>
          </p:pic>
        </p:grpSp>
        <p:pic>
          <p:nvPicPr>
            <p:cNvPr id="96" name="object 54"/>
            <p:cNvPicPr/>
            <p:nvPr/>
          </p:nvPicPr>
          <p:blipFill>
            <a:blip r:embed="rId10" cstate="print"/>
            <a:stretch/>
          </p:blipFill>
          <p:spPr>
            <a:xfrm>
              <a:off x="1556640" y="1049760"/>
              <a:ext cx="156960" cy="150840"/>
            </a:xfrm>
            <a:prstGeom prst="rect">
              <a:avLst/>
            </a:prstGeom>
            <a:ln w="0">
              <a:noFill/>
            </a:ln>
          </p:spPr>
        </p:pic>
        <p:grpSp>
          <p:nvGrpSpPr>
            <p:cNvPr id="97" name="object 55"/>
            <p:cNvGrpSpPr/>
            <p:nvPr/>
          </p:nvGrpSpPr>
          <p:grpSpPr>
            <a:xfrm>
              <a:off x="1762920" y="1051200"/>
              <a:ext cx="674640" cy="180720"/>
              <a:chOff x="1762920" y="1051200"/>
              <a:chExt cx="674640" cy="180720"/>
            </a:xfrm>
          </p:grpSpPr>
          <p:pic>
            <p:nvPicPr>
              <p:cNvPr id="98" name="object 56"/>
              <p:cNvPicPr/>
              <p:nvPr/>
            </p:nvPicPr>
            <p:blipFill>
              <a:blip r:embed="rId11" cstate="print"/>
              <a:stretch/>
            </p:blipFill>
            <p:spPr>
              <a:xfrm>
                <a:off x="1762920" y="1051560"/>
                <a:ext cx="119880" cy="14724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99" name="object 57"/>
              <p:cNvSpPr/>
              <p:nvPr/>
            </p:nvSpPr>
            <p:spPr>
              <a:xfrm>
                <a:off x="1917720" y="1051200"/>
                <a:ext cx="519840" cy="180720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</p:grpSp>
        <p:grpSp>
          <p:nvGrpSpPr>
            <p:cNvPr id="100" name="object 58"/>
            <p:cNvGrpSpPr/>
            <p:nvPr/>
          </p:nvGrpSpPr>
          <p:grpSpPr>
            <a:xfrm>
              <a:off x="2489040" y="1051560"/>
              <a:ext cx="288000" cy="147240"/>
              <a:chOff x="2489040" y="1051560"/>
              <a:chExt cx="288000" cy="147240"/>
            </a:xfrm>
          </p:grpSpPr>
          <p:pic>
            <p:nvPicPr>
              <p:cNvPr id="101" name="object 59"/>
              <p:cNvPicPr/>
              <p:nvPr/>
            </p:nvPicPr>
            <p:blipFill>
              <a:blip r:embed="rId12" cstate="print"/>
              <a:stretch/>
            </p:blipFill>
            <p:spPr>
              <a:xfrm>
                <a:off x="2489040" y="1051560"/>
                <a:ext cx="127080" cy="14724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102" name="object 60"/>
              <p:cNvPicPr/>
              <p:nvPr/>
            </p:nvPicPr>
            <p:blipFill>
              <a:blip r:embed="rId13" cstate="print"/>
              <a:stretch/>
            </p:blipFill>
            <p:spPr>
              <a:xfrm>
                <a:off x="2658960" y="1051560"/>
                <a:ext cx="118080" cy="147240"/>
              </a:xfrm>
              <a:prstGeom prst="rect">
                <a:avLst/>
              </a:prstGeom>
              <a:ln w="0">
                <a:noFill/>
              </a:ln>
            </p:spPr>
          </p:pic>
        </p:grpSp>
        <p:grpSp>
          <p:nvGrpSpPr>
            <p:cNvPr id="103" name="object 61"/>
            <p:cNvGrpSpPr/>
            <p:nvPr/>
          </p:nvGrpSpPr>
          <p:grpSpPr>
            <a:xfrm>
              <a:off x="1556640" y="1284480"/>
              <a:ext cx="1470600" cy="185040"/>
              <a:chOff x="1556640" y="1284480"/>
              <a:chExt cx="1470600" cy="185040"/>
            </a:xfrm>
          </p:grpSpPr>
          <p:pic>
            <p:nvPicPr>
              <p:cNvPr id="104" name="object 62"/>
              <p:cNvPicPr/>
              <p:nvPr/>
            </p:nvPicPr>
            <p:blipFill>
              <a:blip r:embed="rId14" cstate="print"/>
              <a:stretch/>
            </p:blipFill>
            <p:spPr>
              <a:xfrm>
                <a:off x="1556640" y="1292040"/>
                <a:ext cx="140400" cy="15264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105" name="object 63"/>
              <p:cNvPicPr/>
              <p:nvPr/>
            </p:nvPicPr>
            <p:blipFill>
              <a:blip r:embed="rId15" cstate="print"/>
              <a:stretch/>
            </p:blipFill>
            <p:spPr>
              <a:xfrm>
                <a:off x="1725840" y="1292040"/>
                <a:ext cx="161640" cy="15264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106" name="object 64"/>
              <p:cNvPicPr/>
              <p:nvPr/>
            </p:nvPicPr>
            <p:blipFill>
              <a:blip r:embed="rId16" cstate="print"/>
              <a:stretch/>
            </p:blipFill>
            <p:spPr>
              <a:xfrm>
                <a:off x="1917720" y="1284480"/>
                <a:ext cx="357480" cy="18504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107" name="object 65"/>
              <p:cNvPicPr/>
              <p:nvPr/>
            </p:nvPicPr>
            <p:blipFill>
              <a:blip r:embed="rId17" cstate="print"/>
              <a:stretch/>
            </p:blipFill>
            <p:spPr>
              <a:xfrm>
                <a:off x="2300040" y="1292040"/>
                <a:ext cx="161640" cy="15264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108" name="object 66"/>
              <p:cNvSpPr/>
              <p:nvPr/>
            </p:nvSpPr>
            <p:spPr>
              <a:xfrm>
                <a:off x="2494080" y="1290960"/>
                <a:ext cx="135720" cy="14688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  <p:pic>
            <p:nvPicPr>
              <p:cNvPr id="109" name="object 67"/>
              <p:cNvPicPr/>
              <p:nvPr/>
            </p:nvPicPr>
            <p:blipFill>
              <a:blip r:embed="rId18" cstate="print"/>
              <a:stretch/>
            </p:blipFill>
            <p:spPr>
              <a:xfrm>
                <a:off x="2661480" y="1290960"/>
                <a:ext cx="167400" cy="17856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110" name="object 68"/>
              <p:cNvPicPr/>
              <p:nvPr/>
            </p:nvPicPr>
            <p:blipFill>
              <a:blip r:embed="rId19" cstate="print"/>
              <a:stretch/>
            </p:blipFill>
            <p:spPr>
              <a:xfrm>
                <a:off x="2861640" y="1290960"/>
                <a:ext cx="165600" cy="147240"/>
              </a:xfrm>
              <a:prstGeom prst="rect">
                <a:avLst/>
              </a:prstGeom>
              <a:ln w="0">
                <a:noFill/>
              </a:ln>
            </p:spPr>
          </p:pic>
        </p:grpSp>
      </p:grpSp>
      <p:sp>
        <p:nvSpPr>
          <p:cNvPr id="111" name="Прямоугольник: скругленные углы 2"/>
          <p:cNvSpPr/>
          <p:nvPr/>
        </p:nvSpPr>
        <p:spPr>
          <a:xfrm>
            <a:off x="6140520" y="9593640"/>
            <a:ext cx="871920" cy="855720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12" name="Овал 3"/>
          <p:cNvSpPr/>
          <p:nvPr/>
        </p:nvSpPr>
        <p:spPr>
          <a:xfrm>
            <a:off x="6047640" y="7937640"/>
            <a:ext cx="812520" cy="81252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pic>
        <p:nvPicPr>
          <p:cNvPr id="113" name="object 48"/>
          <p:cNvPicPr/>
          <p:nvPr/>
        </p:nvPicPr>
        <p:blipFill>
          <a:blip r:embed="rId20" cstate="print"/>
          <a:stretch/>
        </p:blipFill>
        <p:spPr>
          <a:xfrm>
            <a:off x="6162120" y="8141760"/>
            <a:ext cx="598680" cy="513720"/>
          </a:xfrm>
          <a:prstGeom prst="rect">
            <a:avLst/>
          </a:prstGeom>
          <a:ln w="0">
            <a:noFill/>
          </a:ln>
        </p:spPr>
      </p:pic>
      <p:pic>
        <p:nvPicPr>
          <p:cNvPr id="114" name="Рисунок 7"/>
          <p:cNvPicPr/>
          <p:nvPr/>
        </p:nvPicPr>
        <p:blipFill>
          <a:blip r:embed="rId21" cstate="print"/>
          <a:stretch/>
        </p:blipFill>
        <p:spPr>
          <a:xfrm>
            <a:off x="6153120" y="9577080"/>
            <a:ext cx="859320" cy="85932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115" name="Таблица 4"/>
          <p:cNvGraphicFramePr/>
          <p:nvPr/>
        </p:nvGraphicFramePr>
        <p:xfrm>
          <a:off x="459000" y="1760652"/>
          <a:ext cx="6977880" cy="5324300"/>
        </p:xfrm>
        <a:graphic>
          <a:graphicData uri="http://schemas.openxmlformats.org/drawingml/2006/table">
            <a:tbl>
              <a:tblPr/>
              <a:tblGrid>
                <a:gridCol w="1008000"/>
                <a:gridCol w="4903538"/>
                <a:gridCol w="1066342"/>
              </a:tblGrid>
              <a:tr h="633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0" strike="noStrike" spc="-1" dirty="0">
                          <a:solidFill>
                            <a:srgbClr val="FFFFFF"/>
                          </a:solidFill>
                          <a:latin typeface="Arial"/>
                        </a:rPr>
                        <a:t>Дата </a:t>
                      </a:r>
                      <a:endParaRPr lang="ru-RU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0" strike="noStrike" spc="-1" dirty="0">
                          <a:solidFill>
                            <a:srgbClr val="FFFFFF"/>
                          </a:solidFill>
                          <a:latin typeface="Arial"/>
                        </a:rPr>
                        <a:t>Мероприятие</a:t>
                      </a:r>
                      <a:endParaRPr lang="ru-RU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0" strike="noStrike" spc="-1">
                          <a:solidFill>
                            <a:srgbClr val="FFFFFF"/>
                          </a:solidFill>
                          <a:latin typeface="Arial"/>
                        </a:rPr>
                        <a:t>Время</a:t>
                      </a:r>
                      <a:endParaRPr lang="ru-RU" sz="1800" b="0" strike="noStrike" spc="-1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0" strike="noStrike" spc="-1">
                          <a:solidFill>
                            <a:srgbClr val="FFFFFF"/>
                          </a:solidFill>
                          <a:latin typeface="Arial"/>
                        </a:rPr>
                        <a:t>начала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</a:tr>
              <a:tr h="921488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 dirty="0" smtClean="0">
                          <a:solidFill>
                            <a:schemeClr val="tx1"/>
                          </a:solidFill>
                          <a:latin typeface="Calibri"/>
                          <a:ea typeface="DejaVu Sans"/>
                        </a:rPr>
                        <a:t>23.04</a:t>
                      </a:r>
                      <a:endParaRPr lang="ru-RU" sz="1800" b="0" strike="noStrike" spc="-1" dirty="0">
                        <a:solidFill>
                          <a:schemeClr val="tx1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ru-RU" sz="1700" b="0" strike="noStrike" spc="-1" dirty="0">
                          <a:solidFill>
                            <a:srgbClr val="000000"/>
                          </a:solidFill>
                          <a:latin typeface="Calibri"/>
                          <a:ea typeface="DejaVu Sans"/>
                          <a:cs typeface="+mn-cs"/>
                        </a:rPr>
                        <a:t>Прием управляющего отделением Королевой Г.В., вопросы пенсионного законодательства </a:t>
                      </a:r>
                      <a:r>
                        <a:rPr lang="ru-RU" sz="1500" b="0" strike="noStrike" spc="-1" dirty="0">
                          <a:solidFill>
                            <a:srgbClr val="000000"/>
                          </a:solidFill>
                          <a:latin typeface="Calibri"/>
                          <a:ea typeface="DejaVu Sans"/>
                        </a:rPr>
                        <a:t>(ВКС, ответственный - начальник </a:t>
                      </a:r>
                      <a:r>
                        <a:rPr lang="ru-RU" sz="1500" b="0" strike="noStrike" spc="-1" dirty="0" err="1">
                          <a:solidFill>
                            <a:srgbClr val="000000"/>
                          </a:solidFill>
                          <a:latin typeface="Calibri"/>
                          <a:ea typeface="DejaVu Sans"/>
                        </a:rPr>
                        <a:t>УдиОР</a:t>
                      </a:r>
                      <a:r>
                        <a:rPr lang="ru-RU" sz="1500" b="0" strike="noStrike" spc="-1" dirty="0">
                          <a:solidFill>
                            <a:srgbClr val="000000"/>
                          </a:solidFill>
                          <a:latin typeface="Calibri"/>
                          <a:ea typeface="DejaVu Sans"/>
                        </a:rPr>
                        <a:t> Лаврентьева В.В.)</a:t>
                      </a:r>
                      <a:endParaRPr lang="ru-RU" sz="15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 dirty="0">
                          <a:solidFill>
                            <a:srgbClr val="000000"/>
                          </a:solidFill>
                          <a:latin typeface="Calibri"/>
                          <a:ea typeface="DejaVu Sans"/>
                        </a:rPr>
                        <a:t>15:00</a:t>
                      </a:r>
                      <a:endParaRPr lang="ru-RU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88884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000000"/>
                          </a:solidFill>
                          <a:latin typeface="Calibri"/>
                          <a:ea typeface="DejaVu Sans"/>
                        </a:rPr>
                        <a:t>30.04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700" b="0" strike="noStrike" spc="-1" dirty="0">
                          <a:solidFill>
                            <a:srgbClr val="000000"/>
                          </a:solidFill>
                          <a:latin typeface="Calibri"/>
                          <a:ea typeface="DejaVu Sans"/>
                          <a:cs typeface="+mn-cs"/>
                        </a:rPr>
                        <a:t>Праздничное мероприятие, посвященное Дню коренных малочисленных народов России. Вепсы. Этнография.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0" strike="noStrike" spc="-1">
                          <a:latin typeface="Arial"/>
                          <a:ea typeface="Microsoft YaHei"/>
                        </a:rPr>
                        <a:t> </a:t>
                      </a:r>
                      <a:r>
                        <a:rPr lang="ru-RU" sz="1800" b="1" strike="noStrike" spc="-1">
                          <a:solidFill>
                            <a:srgbClr val="000000"/>
                          </a:solidFill>
                          <a:latin typeface="Calibri"/>
                          <a:ea typeface="DejaVu Sans"/>
                        </a:rPr>
                        <a:t>11:00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39276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200" b="1" strike="noStrike" spc="-1" dirty="0">
                          <a:solidFill>
                            <a:srgbClr val="000000"/>
                          </a:solidFill>
                          <a:latin typeface="Calibri"/>
                        </a:rPr>
                        <a:t>ежедневно</a:t>
                      </a:r>
                      <a:endParaRPr lang="ru-RU" sz="12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ru-RU" sz="1700" b="0" strike="noStrike" spc="-1" dirty="0">
                          <a:solidFill>
                            <a:srgbClr val="000000"/>
                          </a:solidFill>
                          <a:latin typeface="Calibri"/>
                          <a:ea typeface="DejaVu Sans"/>
                          <a:cs typeface="+mn-cs"/>
                        </a:rPr>
                        <a:t>Настольные игры 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 dirty="0">
                          <a:solidFill>
                            <a:srgbClr val="000000"/>
                          </a:solidFill>
                          <a:latin typeface="Calibri"/>
                        </a:rPr>
                        <a:t>12:00</a:t>
                      </a:r>
                      <a:endParaRPr lang="ru-RU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349024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200" b="1" strike="noStrike" spc="-1" dirty="0">
                          <a:solidFill>
                            <a:srgbClr val="000000"/>
                          </a:solidFill>
                          <a:latin typeface="Calibri"/>
                        </a:rPr>
                        <a:t>ежедневно</a:t>
                      </a:r>
                      <a:endParaRPr lang="ru-RU" sz="12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ru-RU" sz="1700" b="0" strike="noStrike" spc="-1" dirty="0">
                          <a:solidFill>
                            <a:srgbClr val="000000"/>
                          </a:solidFill>
                          <a:latin typeface="Calibri"/>
                          <a:ea typeface="DejaVu Sans"/>
                          <a:cs typeface="+mn-cs"/>
                        </a:rPr>
                        <a:t>Тренировки по </a:t>
                      </a:r>
                      <a:r>
                        <a:rPr lang="ru-RU" sz="1700" b="0" strike="noStrike" spc="-1" dirty="0" err="1">
                          <a:solidFill>
                            <a:srgbClr val="000000"/>
                          </a:solidFill>
                          <a:latin typeface="Calibri"/>
                          <a:ea typeface="DejaVu Sans"/>
                          <a:cs typeface="+mn-cs"/>
                        </a:rPr>
                        <a:t>дартсу</a:t>
                      </a:r>
                      <a:endParaRPr lang="ru-RU" sz="1700" b="0" strike="noStrike" spc="-1" dirty="0">
                        <a:solidFill>
                          <a:srgbClr val="000000"/>
                        </a:solidFill>
                        <a:latin typeface="Calibri"/>
                        <a:ea typeface="DejaVu Sans"/>
                        <a:cs typeface="+mn-cs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 dirty="0">
                          <a:solidFill>
                            <a:srgbClr val="000000"/>
                          </a:solidFill>
                          <a:latin typeface="Calibri"/>
                        </a:rPr>
                        <a:t>11:00</a:t>
                      </a:r>
                      <a:endParaRPr lang="ru-RU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7632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200" b="1" strike="noStrike" spc="-12">
                          <a:solidFill>
                            <a:srgbClr val="231F20"/>
                          </a:solidFill>
                          <a:latin typeface="Calibri"/>
                        </a:rPr>
                        <a:t>по необходимости</a:t>
                      </a:r>
                      <a:endParaRPr lang="ru-RU" sz="12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ru-RU" sz="1700" b="0" strike="noStrike" spc="-1" dirty="0">
                          <a:solidFill>
                            <a:srgbClr val="000000"/>
                          </a:solidFill>
                          <a:latin typeface="Calibri"/>
                          <a:ea typeface="DejaVu Sans"/>
                          <a:cs typeface="+mn-cs"/>
                        </a:rPr>
                        <a:t>Индивидуальные консультации по вопросам применения пенсионного и социального законодательства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12:00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54216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200" b="1" strike="noStrike" spc="-1" dirty="0">
                          <a:solidFill>
                            <a:srgbClr val="000000"/>
                          </a:solidFill>
                          <a:latin typeface="Calibri"/>
                        </a:rPr>
                        <a:t>каждый вторник</a:t>
                      </a:r>
                      <a:endParaRPr lang="ru-RU" sz="12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ru-RU" sz="1700" b="0" strike="noStrike" spc="-1" dirty="0">
                          <a:solidFill>
                            <a:srgbClr val="000000"/>
                          </a:solidFill>
                          <a:latin typeface="Calibri"/>
                          <a:ea typeface="DejaVu Sans"/>
                          <a:cs typeface="+mn-cs"/>
                        </a:rPr>
                        <a:t>Скандинавская ходьба, площадь у речного вокзала (разминка, ходьба, заминка)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 dirty="0">
                          <a:solidFill>
                            <a:srgbClr val="000000"/>
                          </a:solidFill>
                          <a:latin typeface="Calibri"/>
                        </a:rPr>
                        <a:t>10:00</a:t>
                      </a:r>
                      <a:endParaRPr lang="ru-RU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CF3"/>
                    </a:solidFill>
                  </a:tcPr>
                </a:tc>
              </a:tr>
              <a:tr h="637092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200" b="1" u="none" strike="noStrike" dirty="0">
                          <a:solidFill>
                            <a:srgbClr val="000000"/>
                          </a:solidFill>
                          <a:uFillTx/>
                          <a:latin typeface="Calibri"/>
                        </a:rPr>
                        <a:t>вторник четверг</a:t>
                      </a:r>
                      <a:endParaRPr lang="ru-RU" sz="1200" b="0" u="none" strike="noStrike" dirty="0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ru-RU" sz="1700" b="0" strike="noStrike" spc="-1" dirty="0">
                          <a:solidFill>
                            <a:srgbClr val="000000"/>
                          </a:solidFill>
                          <a:latin typeface="Calibri"/>
                          <a:ea typeface="DejaVu Sans"/>
                          <a:cs typeface="+mn-cs"/>
                        </a:rPr>
                        <a:t>Скандинавская ходьба, площадь у речного вокзала (разминка, ходьба, заминка)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u="none" strike="noStrike" dirty="0">
                          <a:solidFill>
                            <a:srgbClr val="000000"/>
                          </a:solidFill>
                          <a:uFillTx/>
                          <a:latin typeface="Calibri"/>
                        </a:rPr>
                        <a:t>18:00</a:t>
                      </a:r>
                      <a:endParaRPr lang="ru-RU" sz="1800" b="0" u="none" strike="noStrike" dirty="0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135</TotalTime>
  <Words>264</Words>
  <Application>Microsoft Office PowerPoint</Application>
  <PresentationFormat>Произвольный</PresentationFormat>
  <Paragraphs>67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Office Theme</vt:lpstr>
      <vt:lpstr>    МЕРОПРИЯТИЯ          НА АПРЕЛЬ 2026</vt:lpstr>
      <vt:lpstr>    МЕРОПРИЯТИЯ           НА АПРЕЛЬ 2026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subject/>
  <dc:creator>Пользователь</dc:creator>
  <dc:description/>
  <cp:lastModifiedBy>045MoninaOA</cp:lastModifiedBy>
  <cp:revision>36</cp:revision>
  <dcterms:created xsi:type="dcterms:W3CDTF">2025-11-06T11:20:25Z</dcterms:created>
  <dcterms:modified xsi:type="dcterms:W3CDTF">2026-03-25T10:32:47Z</dcterms:modified>
  <dc:language>ru-RU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esentationFormat">
    <vt:lpwstr>Произвольный</vt:lpwstr>
  </property>
  <property fmtid="{D5CDD505-2E9C-101B-9397-08002B2CF9AE}" pid="6" name="Producer">
    <vt:lpwstr>Adobe PDF Library 17.0</vt:lpwstr>
  </property>
  <property fmtid="{D5CDD505-2E9C-101B-9397-08002B2CF9AE}" pid="7" name="Slides">
    <vt:i4>2</vt:i4>
  </property>
</Properties>
</file>