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7556500" cy="106934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D8E7"/>
    <a:srgbClr val="E9EC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622" y="258"/>
      </p:cViewPr>
      <p:guideLst>
        <p:guide orient="horz" pos="3368"/>
        <p:guide pos="23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267696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497628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37764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/>
          </p:nvPr>
        </p:nvSpPr>
        <p:spPr>
          <a:xfrm>
            <a:off x="267696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/>
          </p:nvPr>
        </p:nvSpPr>
        <p:spPr>
          <a:xfrm>
            <a:off x="497628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377640" y="426600"/>
            <a:ext cx="6800400" cy="8276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Овал 3"/>
          <p:cNvSpPr/>
          <p:nvPr/>
        </p:nvSpPr>
        <p:spPr>
          <a:xfrm>
            <a:off x="6047640" y="8100000"/>
            <a:ext cx="813240" cy="6508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39" name="object 33"/>
          <p:cNvPicPr/>
          <p:nvPr/>
        </p:nvPicPr>
        <p:blipFill>
          <a:blip r:embed="rId2"/>
          <a:stretch/>
        </p:blipFill>
        <p:spPr>
          <a:xfrm>
            <a:off x="3731760" y="108000"/>
            <a:ext cx="3718080" cy="1494284"/>
          </a:xfrm>
          <a:prstGeom prst="rect">
            <a:avLst/>
          </a:prstGeom>
          <a:ln w="0">
            <a:noFill/>
          </a:ln>
        </p:spPr>
      </p:pic>
      <p:sp>
        <p:nvSpPr>
          <p:cNvPr id="40" name="object 35"/>
          <p:cNvSpPr/>
          <p:nvPr/>
        </p:nvSpPr>
        <p:spPr>
          <a:xfrm>
            <a:off x="111240" y="7000200"/>
            <a:ext cx="7343640" cy="35816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41" name="Группа 1"/>
          <p:cNvGrpSpPr/>
          <p:nvPr/>
        </p:nvGrpSpPr>
        <p:grpSpPr>
          <a:xfrm>
            <a:off x="644400" y="8176320"/>
            <a:ext cx="1145880" cy="130680"/>
            <a:chOff x="644400" y="8176320"/>
            <a:chExt cx="1145880" cy="130680"/>
          </a:xfrm>
        </p:grpSpPr>
        <p:pic>
          <p:nvPicPr>
            <p:cNvPr id="42" name="object 36"/>
            <p:cNvPicPr/>
            <p:nvPr/>
          </p:nvPicPr>
          <p:blipFill>
            <a:blip r:embed="rId3"/>
            <a:stretch/>
          </p:blipFill>
          <p:spPr>
            <a:xfrm>
              <a:off x="644400" y="8176320"/>
              <a:ext cx="101160" cy="13068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43" name="object 37"/>
            <p:cNvSpPr/>
            <p:nvPr/>
          </p:nvSpPr>
          <p:spPr>
            <a:xfrm>
              <a:off x="771480" y="8178120"/>
              <a:ext cx="92520" cy="127440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44" name="object 38"/>
            <p:cNvPicPr/>
            <p:nvPr/>
          </p:nvPicPr>
          <p:blipFill>
            <a:blip r:embed="rId4"/>
            <a:stretch/>
          </p:blipFill>
          <p:spPr>
            <a:xfrm>
              <a:off x="888840" y="8176320"/>
              <a:ext cx="290160" cy="1306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5" name="object 39"/>
            <p:cNvPicPr/>
            <p:nvPr/>
          </p:nvPicPr>
          <p:blipFill>
            <a:blip r:embed="rId5"/>
            <a:stretch/>
          </p:blipFill>
          <p:spPr>
            <a:xfrm>
              <a:off x="1201680" y="8176320"/>
              <a:ext cx="317160" cy="1306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6" name="object 40"/>
            <p:cNvPicPr/>
            <p:nvPr/>
          </p:nvPicPr>
          <p:blipFill>
            <a:blip r:embed="rId6"/>
            <a:stretch/>
          </p:blipFill>
          <p:spPr>
            <a:xfrm>
              <a:off x="1545480" y="8178120"/>
              <a:ext cx="108000" cy="1270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7" name="object 41"/>
            <p:cNvPicPr/>
            <p:nvPr/>
          </p:nvPicPr>
          <p:blipFill>
            <a:blip r:embed="rId7"/>
            <a:stretch/>
          </p:blipFill>
          <p:spPr>
            <a:xfrm>
              <a:off x="1679400" y="8178120"/>
              <a:ext cx="110880" cy="12888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680000" y="214200"/>
            <a:ext cx="2457360" cy="140436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-427320" algn="r">
              <a:lnSpc>
                <a:spcPts val="2701"/>
              </a:lnSpc>
              <a:spcBef>
                <a:spcPts val="641"/>
              </a:spcBef>
              <a:tabLst>
                <a:tab pos="0" algn="l"/>
              </a:tabLst>
            </a:pPr>
            <a:r>
              <a:rPr lang="ru-RU" sz="2700" b="1" strike="noStrike" spc="-12" dirty="0">
                <a:solidFill>
                  <a:srgbClr val="FFFFFF"/>
                </a:solidFill>
                <a:latin typeface="Calibri"/>
              </a:rPr>
              <a:t>МЕРОПРИЯТИЯ</a:t>
            </a:r>
            <a:r>
              <a:rPr lang="ru-RU" sz="2700" b="1" strike="noStrike" spc="-1" dirty="0">
                <a:solidFill>
                  <a:srgbClr val="FFFFFF"/>
                </a:solidFill>
                <a:latin typeface="Calibri"/>
              </a:rPr>
              <a:t>НА</a:t>
            </a:r>
            <a:r>
              <a:rPr lang="ru-RU" sz="2700" b="1" strike="noStrike" spc="-7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2700" b="1" strike="noStrike" spc="-7" dirty="0" smtClean="0">
                <a:solidFill>
                  <a:srgbClr val="FFFFFF"/>
                </a:solidFill>
                <a:latin typeface="Calibri"/>
              </a:rPr>
              <a:t>АВГУСТ</a:t>
            </a:r>
            <a:endParaRPr lang="ru-RU" sz="2700" b="0" strike="noStrike" spc="-1" dirty="0">
              <a:solidFill>
                <a:srgbClr val="000000"/>
              </a:solidFill>
              <a:latin typeface="Arial"/>
            </a:endParaRPr>
          </a:p>
          <a:p>
            <a:pPr marL="439560" indent="-427320" algn="r">
              <a:lnSpc>
                <a:spcPts val="2701"/>
              </a:lnSpc>
              <a:tabLst>
                <a:tab pos="0" algn="l"/>
              </a:tabLst>
            </a:pPr>
            <a:r>
              <a:rPr lang="ru-RU" sz="2700" b="1" strike="noStrike" spc="-21" dirty="0">
                <a:solidFill>
                  <a:srgbClr val="FFFFFF"/>
                </a:solidFill>
                <a:latin typeface="Calibri"/>
              </a:rPr>
              <a:t>2026</a:t>
            </a:r>
            <a:endParaRPr lang="ru-RU" sz="27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object 43"/>
          <p:cNvSpPr/>
          <p:nvPr/>
        </p:nvSpPr>
        <p:spPr>
          <a:xfrm>
            <a:off x="628920" y="8441640"/>
            <a:ext cx="5112000" cy="2021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lang="ru-RU" sz="4400" b="1" strike="noStrike" spc="-12">
                <a:solidFill>
                  <a:srgbClr val="FFFFFF"/>
                </a:solidFill>
                <a:latin typeface="Calibri"/>
                <a:ea typeface="DejaVu Sans"/>
              </a:rPr>
              <a:t>ПРИХОДИТЕ,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  <a:ea typeface="DejaVu Sans"/>
              </a:rPr>
              <a:t>МЫ</a:t>
            </a:r>
            <a:r>
              <a:rPr lang="ru-RU" sz="4400" b="1" strike="noStrike" spc="-137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  <a:ea typeface="DejaVu Sans"/>
              </a:rPr>
              <a:t>ВАС</a:t>
            </a:r>
            <a:r>
              <a:rPr lang="ru-RU" sz="4400" b="1" strike="noStrike" spc="-137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4400" b="1" strike="noStrike" spc="-12">
                <a:solidFill>
                  <a:srgbClr val="FFFFFF"/>
                </a:solidFill>
                <a:latin typeface="Calibri"/>
                <a:ea typeface="DejaVu Sans"/>
              </a:rPr>
              <a:t>ЖДЕМ!</a:t>
            </a:r>
            <a:endParaRPr lang="ru-RU" sz="4400" b="0" strike="noStrike" spc="-1"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Наши</a:t>
            </a:r>
            <a:r>
              <a:rPr lang="ru-RU" sz="1300" b="0" strike="noStrike" spc="-35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1300" b="0" strike="noStrike" spc="-12">
                <a:solidFill>
                  <a:srgbClr val="FFFFFF"/>
                </a:solidFill>
                <a:latin typeface="Calibri"/>
                <a:ea typeface="DejaVu Sans"/>
              </a:rPr>
              <a:t>контакты:</a:t>
            </a:r>
            <a:endParaRPr lang="ru-RU" sz="1300" b="0" strike="noStrike" spc="-1"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Адрес: г. Бабаево, ул. Карла Маркса, д. 41</a:t>
            </a:r>
            <a:r>
              <a:t/>
            </a:r>
            <a:br/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Контактный номер: (881743) 2-33-73</a:t>
            </a:r>
            <a:endParaRPr lang="ru-RU" sz="1300" b="0" strike="noStrike" spc="-1"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ФИО: Черепанова Елена Евгеньевна</a:t>
            </a:r>
            <a:endParaRPr lang="ru-RU" sz="1300" b="0" strike="noStrike" spc="-1">
              <a:latin typeface="Arial"/>
            </a:endParaRPr>
          </a:p>
        </p:txBody>
      </p:sp>
      <p:sp>
        <p:nvSpPr>
          <p:cNvPr id="50" name="object 44"/>
          <p:cNvSpPr/>
          <p:nvPr/>
        </p:nvSpPr>
        <p:spPr>
          <a:xfrm>
            <a:off x="4083120" y="7611480"/>
            <a:ext cx="3295440" cy="830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 indent="194868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Время</a:t>
            </a:r>
            <a:r>
              <a:rPr lang="ru-RU" sz="1600" b="1" strike="noStrike" spc="-66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  <a:ea typeface="DejaVu Sans"/>
              </a:rPr>
              <a:t>работы: понедельник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–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четверг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08:00</a:t>
            </a:r>
            <a:r>
              <a:rPr lang="ru-RU" sz="1600" b="1" strike="noStrike" spc="-7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–17:00</a:t>
            </a:r>
            <a:r>
              <a:rPr lang="ru-RU" sz="1600" b="1" strike="noStrike" spc="-15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21">
                <a:solidFill>
                  <a:srgbClr val="58595B"/>
                </a:solidFill>
                <a:latin typeface="Calibri"/>
                <a:ea typeface="DejaVu Sans"/>
              </a:rPr>
              <a:t>пятница с 08:00 — 16:00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51" name="object 45"/>
          <p:cNvSpPr/>
          <p:nvPr/>
        </p:nvSpPr>
        <p:spPr>
          <a:xfrm>
            <a:off x="6123240" y="8786520"/>
            <a:ext cx="915480" cy="641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Отделение Фонда</a:t>
            </a:r>
            <a:r>
              <a:rPr lang="ru-RU" sz="800" b="0" strike="noStrike" spc="486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пенсионного</a:t>
            </a:r>
            <a:endParaRPr lang="ru-RU" sz="800" b="0" strike="noStrike" spc="-1"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и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 социального</a:t>
            </a:r>
            <a:r>
              <a:rPr lang="ru-RU" sz="800" b="0" strike="noStrike" spc="486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страхования</a:t>
            </a: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26">
                <a:solidFill>
                  <a:srgbClr val="FFFFFF"/>
                </a:solidFill>
                <a:latin typeface="Calibri"/>
                <a:ea typeface="DejaVu Sans"/>
              </a:rPr>
              <a:t>РФ</a:t>
            </a:r>
            <a:endParaRPr lang="ru-RU" sz="800" b="0" strike="noStrike" spc="-1"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по</a:t>
            </a:r>
            <a:r>
              <a:rPr lang="ru-RU" sz="800" b="0" strike="noStrike" spc="32">
                <a:solidFill>
                  <a:srgbClr val="FFFFFF"/>
                </a:solidFill>
                <a:latin typeface="Calibri"/>
                <a:ea typeface="DejaVu Sans"/>
              </a:rPr>
              <a:t> Волого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дской</a:t>
            </a:r>
            <a:r>
              <a:rPr lang="ru-RU" sz="800" b="0" strike="noStrike" spc="486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области</a:t>
            </a:r>
            <a:endParaRPr lang="ru-RU" sz="800" b="0" strike="noStrike" spc="-1">
              <a:latin typeface="Arial"/>
            </a:endParaRPr>
          </a:p>
        </p:txBody>
      </p:sp>
      <p:grpSp>
        <p:nvGrpSpPr>
          <p:cNvPr id="52" name="Группа 103"/>
          <p:cNvGrpSpPr/>
          <p:nvPr/>
        </p:nvGrpSpPr>
        <p:grpSpPr>
          <a:xfrm>
            <a:off x="512280" y="180000"/>
            <a:ext cx="2515680" cy="981000"/>
            <a:chOff x="512280" y="180000"/>
            <a:chExt cx="2515680" cy="981000"/>
          </a:xfrm>
        </p:grpSpPr>
        <p:pic>
          <p:nvPicPr>
            <p:cNvPr id="53" name="object 49"/>
            <p:cNvPicPr/>
            <p:nvPr/>
          </p:nvPicPr>
          <p:blipFill>
            <a:blip r:embed="rId8"/>
            <a:stretch/>
          </p:blipFill>
          <p:spPr>
            <a:xfrm>
              <a:off x="512280" y="180000"/>
              <a:ext cx="837360" cy="95508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54" name="object 50"/>
            <p:cNvSpPr/>
            <p:nvPr/>
          </p:nvSpPr>
          <p:spPr>
            <a:xfrm>
              <a:off x="1577160" y="505440"/>
              <a:ext cx="293040" cy="18324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grpSp>
          <p:nvGrpSpPr>
            <p:cNvPr id="55" name="object 51"/>
            <p:cNvGrpSpPr/>
            <p:nvPr/>
          </p:nvGrpSpPr>
          <p:grpSpPr>
            <a:xfrm>
              <a:off x="1917720" y="505440"/>
              <a:ext cx="445680" cy="149040"/>
              <a:chOff x="1917720" y="505440"/>
              <a:chExt cx="445680" cy="149040"/>
            </a:xfrm>
          </p:grpSpPr>
          <p:sp>
            <p:nvSpPr>
              <p:cNvPr id="56" name="object 52"/>
              <p:cNvSpPr/>
              <p:nvPr/>
            </p:nvSpPr>
            <p:spPr>
              <a:xfrm>
                <a:off x="1917720" y="505440"/>
                <a:ext cx="288720" cy="14904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pic>
            <p:nvPicPr>
              <p:cNvPr id="57" name="object 53"/>
              <p:cNvPicPr/>
              <p:nvPr/>
            </p:nvPicPr>
            <p:blipFill>
              <a:blip r:embed="rId9"/>
              <a:stretch/>
            </p:blipFill>
            <p:spPr>
              <a:xfrm>
                <a:off x="2244240" y="505800"/>
                <a:ext cx="119160" cy="14796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58" name="object 54"/>
            <p:cNvPicPr/>
            <p:nvPr/>
          </p:nvPicPr>
          <p:blipFill>
            <a:blip r:embed="rId10"/>
            <a:stretch/>
          </p:blipFill>
          <p:spPr>
            <a:xfrm>
              <a:off x="1556640" y="740520"/>
              <a:ext cx="157680" cy="15156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59" name="object 55"/>
            <p:cNvGrpSpPr/>
            <p:nvPr/>
          </p:nvGrpSpPr>
          <p:grpSpPr>
            <a:xfrm>
              <a:off x="1762920" y="741960"/>
              <a:ext cx="675360" cy="181440"/>
              <a:chOff x="1762920" y="741960"/>
              <a:chExt cx="675360" cy="181440"/>
            </a:xfrm>
          </p:grpSpPr>
          <p:pic>
            <p:nvPicPr>
              <p:cNvPr id="60" name="object 56"/>
              <p:cNvPicPr/>
              <p:nvPr/>
            </p:nvPicPr>
            <p:blipFill>
              <a:blip r:embed="rId11"/>
              <a:stretch/>
            </p:blipFill>
            <p:spPr>
              <a:xfrm>
                <a:off x="1762920" y="742320"/>
                <a:ext cx="120600" cy="14796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1" name="object 57"/>
              <p:cNvSpPr/>
              <p:nvPr/>
            </p:nvSpPr>
            <p:spPr>
              <a:xfrm>
                <a:off x="1917720" y="741960"/>
                <a:ext cx="520560" cy="181440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grpSp>
          <p:nvGrpSpPr>
            <p:cNvPr id="62" name="object 58"/>
            <p:cNvGrpSpPr/>
            <p:nvPr/>
          </p:nvGrpSpPr>
          <p:grpSpPr>
            <a:xfrm>
              <a:off x="2489040" y="742320"/>
              <a:ext cx="288720" cy="147960"/>
              <a:chOff x="2489040" y="742320"/>
              <a:chExt cx="288720" cy="147960"/>
            </a:xfrm>
          </p:grpSpPr>
          <p:pic>
            <p:nvPicPr>
              <p:cNvPr id="63" name="object 59"/>
              <p:cNvPicPr/>
              <p:nvPr/>
            </p:nvPicPr>
            <p:blipFill>
              <a:blip r:embed="rId12"/>
              <a:stretch/>
            </p:blipFill>
            <p:spPr>
              <a:xfrm>
                <a:off x="2489040" y="742320"/>
                <a:ext cx="127800" cy="1479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4" name="object 60"/>
              <p:cNvPicPr/>
              <p:nvPr/>
            </p:nvPicPr>
            <p:blipFill>
              <a:blip r:embed="rId13"/>
              <a:stretch/>
            </p:blipFill>
            <p:spPr>
              <a:xfrm>
                <a:off x="2658960" y="742320"/>
                <a:ext cx="118800" cy="14796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65" name="object 61"/>
            <p:cNvGrpSpPr/>
            <p:nvPr/>
          </p:nvGrpSpPr>
          <p:grpSpPr>
            <a:xfrm>
              <a:off x="1556640" y="975240"/>
              <a:ext cx="1471320" cy="185760"/>
              <a:chOff x="1556640" y="975240"/>
              <a:chExt cx="1471320" cy="185760"/>
            </a:xfrm>
          </p:grpSpPr>
          <p:pic>
            <p:nvPicPr>
              <p:cNvPr id="66" name="object 62"/>
              <p:cNvPicPr/>
              <p:nvPr/>
            </p:nvPicPr>
            <p:blipFill>
              <a:blip r:embed="rId14"/>
              <a:stretch/>
            </p:blipFill>
            <p:spPr>
              <a:xfrm>
                <a:off x="1556640" y="982800"/>
                <a:ext cx="141120" cy="1533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7" name="object 63"/>
              <p:cNvPicPr/>
              <p:nvPr/>
            </p:nvPicPr>
            <p:blipFill>
              <a:blip r:embed="rId15"/>
              <a:stretch/>
            </p:blipFill>
            <p:spPr>
              <a:xfrm>
                <a:off x="1725840" y="982800"/>
                <a:ext cx="162360" cy="1533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8" name="object 64"/>
              <p:cNvPicPr/>
              <p:nvPr/>
            </p:nvPicPr>
            <p:blipFill>
              <a:blip r:embed="rId16"/>
              <a:stretch/>
            </p:blipFill>
            <p:spPr>
              <a:xfrm>
                <a:off x="1917720" y="975240"/>
                <a:ext cx="358200" cy="1857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9" name="object 65"/>
              <p:cNvPicPr/>
              <p:nvPr/>
            </p:nvPicPr>
            <p:blipFill>
              <a:blip r:embed="rId17"/>
              <a:stretch/>
            </p:blipFill>
            <p:spPr>
              <a:xfrm>
                <a:off x="2300040" y="982800"/>
                <a:ext cx="162360" cy="15336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70" name="object 66"/>
              <p:cNvSpPr/>
              <p:nvPr/>
            </p:nvSpPr>
            <p:spPr>
              <a:xfrm>
                <a:off x="2494080" y="981720"/>
                <a:ext cx="136440" cy="14760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pic>
            <p:nvPicPr>
              <p:cNvPr id="71" name="object 67"/>
              <p:cNvPicPr/>
              <p:nvPr/>
            </p:nvPicPr>
            <p:blipFill>
              <a:blip r:embed="rId18"/>
              <a:stretch/>
            </p:blipFill>
            <p:spPr>
              <a:xfrm>
                <a:off x="2661480" y="981720"/>
                <a:ext cx="168120" cy="1792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2" name="object 68"/>
              <p:cNvPicPr/>
              <p:nvPr/>
            </p:nvPicPr>
            <p:blipFill>
              <a:blip r:embed="rId19"/>
              <a:stretch/>
            </p:blipFill>
            <p:spPr>
              <a:xfrm>
                <a:off x="2861640" y="981720"/>
                <a:ext cx="166320" cy="14796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73" name="Прямоугольник: скругленные углы 2"/>
          <p:cNvSpPr/>
          <p:nvPr/>
        </p:nvSpPr>
        <p:spPr>
          <a:xfrm>
            <a:off x="6140520" y="9593640"/>
            <a:ext cx="872640" cy="85644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74" name="object 48"/>
          <p:cNvPicPr/>
          <p:nvPr/>
        </p:nvPicPr>
        <p:blipFill>
          <a:blip r:embed="rId20"/>
          <a:stretch/>
        </p:blipFill>
        <p:spPr>
          <a:xfrm>
            <a:off x="6162120" y="8236440"/>
            <a:ext cx="599400" cy="514440"/>
          </a:xfrm>
          <a:prstGeom prst="rect">
            <a:avLst/>
          </a:prstGeom>
          <a:ln w="0">
            <a:noFill/>
          </a:ln>
        </p:spPr>
      </p:pic>
      <p:pic>
        <p:nvPicPr>
          <p:cNvPr id="75" name="Рисунок 7"/>
          <p:cNvPicPr/>
          <p:nvPr/>
        </p:nvPicPr>
        <p:blipFill>
          <a:blip r:embed="rId21"/>
          <a:stretch/>
        </p:blipFill>
        <p:spPr>
          <a:xfrm>
            <a:off x="6153120" y="9577080"/>
            <a:ext cx="860040" cy="86004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76" name="Таблица 4"/>
          <p:cNvGraphicFramePr/>
          <p:nvPr>
            <p:extLst>
              <p:ext uri="{D42A27DB-BD31-4B8C-83A1-F6EECF244321}">
                <p14:modId xmlns:p14="http://schemas.microsoft.com/office/powerpoint/2010/main" val="1102033912"/>
              </p:ext>
            </p:extLst>
          </p:nvPr>
        </p:nvGraphicFramePr>
        <p:xfrm>
          <a:off x="512279" y="1818308"/>
          <a:ext cx="6854721" cy="5444938"/>
        </p:xfrm>
        <a:graphic>
          <a:graphicData uri="http://schemas.openxmlformats.org/drawingml/2006/table">
            <a:tbl>
              <a:tblPr/>
              <a:tblGrid>
                <a:gridCol w="1249747"/>
                <a:gridCol w="4467749"/>
                <a:gridCol w="1137225"/>
              </a:tblGrid>
              <a:tr h="63391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latin typeface="Calibri"/>
                        </a:rPr>
                        <a:t>Дата 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latin typeface="Calibri"/>
                        </a:rPr>
                        <a:t>Мероприятие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Время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начала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63356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700" b="1" strike="noStrike" spc="-12" dirty="0" smtClean="0">
                          <a:solidFill>
                            <a:srgbClr val="231F20"/>
                          </a:solidFill>
                          <a:latin typeface="Calibri" pitchFamily="34" charset="0"/>
                          <a:cs typeface="Calibri" pitchFamily="34" charset="0"/>
                        </a:rPr>
                        <a:t>01.08</a:t>
                      </a:r>
                      <a:endParaRPr lang="ru-RU" sz="1700" b="0" strike="noStrike" spc="-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latin typeface="Calibri"/>
                        </a:rPr>
                        <a:t>Участие в мероприятиях, посвященных Дню железнодорожника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1" strike="noStrike" spc="-12" dirty="0">
                          <a:solidFill>
                            <a:srgbClr val="231F20"/>
                          </a:solidFill>
                          <a:latin typeface="Calibri"/>
                        </a:rPr>
                        <a:t>12:</a:t>
                      </a:r>
                      <a:r>
                        <a:rPr lang="ru-RU" sz="1800" b="1" strike="noStrike" spc="-26" dirty="0">
                          <a:solidFill>
                            <a:srgbClr val="231F20"/>
                          </a:solidFill>
                          <a:latin typeface="Calibri"/>
                        </a:rPr>
                        <a:t>00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</a:tr>
              <a:tr h="54450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1" strike="noStrike" spc="-12" dirty="0" smtClean="0">
                          <a:solidFill>
                            <a:srgbClr val="231F20"/>
                          </a:solidFill>
                          <a:latin typeface="Calibri" pitchFamily="34" charset="0"/>
                          <a:cs typeface="Calibri" pitchFamily="34" charset="0"/>
                        </a:rPr>
                        <a:t>понедельник</a:t>
                      </a: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1" strike="noStrike" spc="-12" dirty="0" smtClean="0">
                          <a:solidFill>
                            <a:srgbClr val="231F20"/>
                          </a:solidFill>
                          <a:latin typeface="Calibri" pitchFamily="34" charset="0"/>
                          <a:cs typeface="Calibri" pitchFamily="34" charset="0"/>
                        </a:rPr>
                        <a:t>среда</a:t>
                      </a:r>
                      <a:endParaRPr lang="ru-RU" sz="1200" b="0" strike="noStrike" spc="-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latin typeface="Calibri"/>
                        </a:rPr>
                        <a:t>«Помогаем делом» Плетение сетей на СВО</a:t>
                      </a:r>
                      <a:endParaRPr lang="ru-RU" sz="1800" b="0" strike="noStrike" spc="-1" dirty="0"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1" strike="noStrike" spc="-12" dirty="0">
                          <a:solidFill>
                            <a:srgbClr val="231F20"/>
                          </a:solidFill>
                          <a:latin typeface="Calibri"/>
                        </a:rPr>
                        <a:t>12:</a:t>
                      </a:r>
                      <a:r>
                        <a:rPr lang="ru-RU" sz="1800" b="1" strike="noStrike" spc="-26" dirty="0">
                          <a:solidFill>
                            <a:srgbClr val="231F20"/>
                          </a:solidFill>
                          <a:latin typeface="Calibri"/>
                        </a:rPr>
                        <a:t>00</a:t>
                      </a:r>
                      <a:endParaRPr lang="ru-RU" sz="1800" b="0" strike="noStrike" spc="-1" dirty="0"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</a:tr>
              <a:tr h="511312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lang="ru-RU" sz="1200" b="1" strike="noStrike" spc="-12" dirty="0" smtClean="0">
                          <a:solidFill>
                            <a:srgbClr val="231F2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вторник </a:t>
                      </a: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lang="ru-RU" sz="1200" b="1" strike="noStrike" spc="-12" dirty="0" smtClean="0">
                          <a:solidFill>
                            <a:srgbClr val="231F2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четверг</a:t>
                      </a:r>
                      <a:endParaRPr lang="ru-RU" sz="1200" b="1" strike="noStrike" spc="-12" dirty="0">
                        <a:solidFill>
                          <a:srgbClr val="231F20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latin typeface="Calibri"/>
                        </a:rPr>
                        <a:t>Проведение занятия по гимнастике</a:t>
                      </a:r>
                      <a:endParaRPr lang="ru-RU" sz="1800" b="0" strike="noStrike" spc="-1" dirty="0">
                        <a:latin typeface="Times New Roman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10:00</a:t>
                      </a:r>
                      <a:endParaRPr lang="ru-RU" sz="1800" b="0" strike="noStrike" spc="-1" dirty="0">
                        <a:latin typeface="Times New Roman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</a:tr>
              <a:tr h="90508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700" b="1" strike="noStrike" spc="-12" dirty="0" smtClean="0">
                          <a:solidFill>
                            <a:srgbClr val="231F2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11.08</a:t>
                      </a:r>
                      <a:endParaRPr lang="ru-RU" sz="1700" b="1" strike="noStrike" spc="-12" dirty="0">
                        <a:solidFill>
                          <a:srgbClr val="231F20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  <a:ea typeface="+mn-ea"/>
                          <a:cs typeface="+mn-cs"/>
                        </a:rPr>
                        <a:t>Информационно-разъяснительное мероприятие по оформлению цифровых удостоверений в МАХ</a:t>
                      </a:r>
                      <a:endParaRPr lang="ru-RU" sz="1800" b="0" strike="noStrike" spc="-1" dirty="0">
                        <a:solidFill>
                          <a:srgbClr val="231F2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lang="ru-RU" sz="1800" b="1" strike="noStrike" spc="-1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10:00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</a:tr>
              <a:tr h="63356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700" b="1" strike="noStrike" spc="-12" dirty="0">
                          <a:solidFill>
                            <a:srgbClr val="231F20"/>
                          </a:solidFill>
                          <a:latin typeface="Calibri"/>
                        </a:rPr>
                        <a:t>21.08</a:t>
                      </a:r>
                      <a:endParaRPr lang="ru-RU" sz="1700" b="0" strike="noStrike" spc="-1" dirty="0"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latin typeface="Calibri"/>
                        </a:rPr>
                        <a:t>Мероприятие, посвященное Дню Государственного флага</a:t>
                      </a:r>
                      <a:endParaRPr lang="ru-RU" sz="1800" b="0" strike="noStrike" spc="-1" dirty="0"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15:00</a:t>
                      </a:r>
                      <a:endParaRPr lang="ru-RU" sz="1800" b="0" strike="noStrike" spc="-1" dirty="0"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</a:tr>
              <a:tr h="63356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700" b="1" strike="noStrike" spc="-12" dirty="0">
                          <a:solidFill>
                            <a:srgbClr val="231F20"/>
                          </a:solidFill>
                          <a:latin typeface="Calibri"/>
                        </a:rPr>
                        <a:t>28.08</a:t>
                      </a:r>
                      <a:endParaRPr lang="ru-RU" sz="17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latin typeface="Calibri"/>
                          <a:ea typeface="DejaVu Sans"/>
                        </a:rPr>
                        <a:t>Мероприятие с внуками «Прощай лето, здравствуй школа!»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1" strike="noStrike" spc="-12" dirty="0">
                          <a:solidFill>
                            <a:srgbClr val="231F20"/>
                          </a:solidFill>
                          <a:latin typeface="Calibri"/>
                        </a:rPr>
                        <a:t>15:</a:t>
                      </a:r>
                      <a:r>
                        <a:rPr lang="ru-RU" sz="1800" b="1" strike="noStrike" spc="-26" dirty="0">
                          <a:solidFill>
                            <a:srgbClr val="231F20"/>
                          </a:solidFill>
                          <a:latin typeface="Calibri"/>
                        </a:rPr>
                        <a:t>00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90508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700" b="1" strike="noStrike" spc="-12" dirty="0" smtClean="0">
                          <a:solidFill>
                            <a:srgbClr val="231F20"/>
                          </a:solidFill>
                          <a:latin typeface="Calibri"/>
                          <a:ea typeface="+mn-ea"/>
                          <a:cs typeface="+mn-cs"/>
                        </a:rPr>
                        <a:t>04</a:t>
                      </a:r>
                      <a:r>
                        <a:rPr lang="ru-RU" sz="1700" b="1" strike="noStrike" spc="-12" dirty="0" smtClean="0">
                          <a:solidFill>
                            <a:srgbClr val="231F20"/>
                          </a:solidFill>
                          <a:latin typeface="Calibri"/>
                          <a:ea typeface="+mn-ea"/>
                          <a:cs typeface="+mn-cs"/>
                        </a:rPr>
                        <a:t>.08</a:t>
                      </a:r>
                      <a:endParaRPr lang="en-US" sz="1700" b="1" strike="noStrike" spc="-12" dirty="0" smtClean="0">
                        <a:solidFill>
                          <a:srgbClr val="231F2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1" strike="noStrike" spc="-12" dirty="0" smtClean="0">
                          <a:solidFill>
                            <a:srgbClr val="000000"/>
                          </a:solidFill>
                          <a:latin typeface="Calibri"/>
                        </a:rPr>
                        <a:t>по </a:t>
                      </a:r>
                      <a:r>
                        <a:rPr lang="ru-RU" sz="1200" b="1" strike="noStrike" spc="-12" dirty="0">
                          <a:solidFill>
                            <a:srgbClr val="000000"/>
                          </a:solidFill>
                          <a:latin typeface="Calibri"/>
                        </a:rPr>
                        <a:t>необходимости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Индивидуальные консультации по вопросам применения пенсионного и социального законодательства 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trike="noStrike" spc="-12" smtClean="0">
                          <a:solidFill>
                            <a:srgbClr val="231F20"/>
                          </a:solidFill>
                          <a:latin typeface="Calibri"/>
                        </a:rPr>
                        <a:t>09:3</a:t>
                      </a:r>
                      <a:r>
                        <a:rPr lang="ru-RU" sz="1800" b="1" strike="noStrike" spc="-26" smtClean="0">
                          <a:solidFill>
                            <a:srgbClr val="231F20"/>
                          </a:solidFill>
                          <a:latin typeface="Calibri"/>
                        </a:rPr>
                        <a:t>0</a:t>
                      </a:r>
                      <a:endParaRPr lang="ru-RU" sz="1800" b="0" strike="noStrike" spc="-1" dirty="0" smtClean="0">
                        <a:latin typeface="+mn-lt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206</TotalTime>
  <Words>125</Words>
  <Application>Microsoft Office PowerPoint</Application>
  <PresentationFormat>Произвольный</PresentationFormat>
  <Paragraphs>38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МЕРОПРИЯТИЯНА АВГУСТ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045LavrentievaVV</cp:lastModifiedBy>
  <cp:revision>45</cp:revision>
  <dcterms:created xsi:type="dcterms:W3CDTF">2025-11-06T11:20:25Z</dcterms:created>
  <dcterms:modified xsi:type="dcterms:W3CDTF">2026-07-24T07:51:35Z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Adobe PDF Library 17.0</vt:lpwstr>
  </property>
  <property fmtid="{D5CDD505-2E9C-101B-9397-08002B2CF9AE}" pid="7" name="Slides">
    <vt:i4>2</vt:i4>
  </property>
</Properties>
</file>