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CF3"/>
    <a:srgbClr val="D0D8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22" y="114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B1BE4-FCC6-48CF-B0CD-E0685C81148D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801688"/>
            <a:ext cx="28352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4188FB-EAD4-4DE0-8863-9ECD9A82C5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186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4188FB-EAD4-4DE0-8863-9ECD9A82C56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901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6"/>
          <p:cNvSpPr>
            <a:spLocks noGrp="1"/>
          </p:cNvSpPr>
          <p:nvPr>
            <p:ph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7"/>
          <p:cNvSpPr>
            <a:spLocks noGrp="1"/>
          </p:cNvSpPr>
          <p:nvPr>
            <p:ph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ject 33"/>
          <p:cNvPicPr/>
          <p:nvPr/>
        </p:nvPicPr>
        <p:blipFill>
          <a:blip r:embed="rId3"/>
          <a:stretch/>
        </p:blipFill>
        <p:spPr>
          <a:xfrm>
            <a:off x="3731760" y="108000"/>
            <a:ext cx="3715200" cy="1653480"/>
          </a:xfrm>
          <a:prstGeom prst="rect">
            <a:avLst/>
          </a:prstGeom>
          <a:ln w="0">
            <a:noFill/>
          </a:ln>
        </p:spPr>
      </p:pic>
      <p:sp>
        <p:nvSpPr>
          <p:cNvPr id="37" name="object 35"/>
          <p:cNvSpPr/>
          <p:nvPr/>
        </p:nvSpPr>
        <p:spPr>
          <a:xfrm>
            <a:off x="151920" y="6972840"/>
            <a:ext cx="7340760" cy="357876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38" name="Группа 1"/>
          <p:cNvGrpSpPr/>
          <p:nvPr/>
        </p:nvGrpSpPr>
        <p:grpSpPr>
          <a:xfrm>
            <a:off x="644400" y="8176320"/>
            <a:ext cx="1143000" cy="127800"/>
            <a:chOff x="644400" y="8176320"/>
            <a:chExt cx="1143000" cy="127800"/>
          </a:xfrm>
        </p:grpSpPr>
        <p:pic>
          <p:nvPicPr>
            <p:cNvPr id="39" name="object 36"/>
            <p:cNvPicPr/>
            <p:nvPr/>
          </p:nvPicPr>
          <p:blipFill>
            <a:blip r:embed="rId4"/>
            <a:stretch/>
          </p:blipFill>
          <p:spPr>
            <a:xfrm>
              <a:off x="644400" y="8176320"/>
              <a:ext cx="98280" cy="1278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0" name="object 37"/>
            <p:cNvSpPr/>
            <p:nvPr/>
          </p:nvSpPr>
          <p:spPr>
            <a:xfrm>
              <a:off x="771480" y="8178120"/>
              <a:ext cx="89640" cy="12456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41" name="object 38"/>
            <p:cNvPicPr/>
            <p:nvPr/>
          </p:nvPicPr>
          <p:blipFill>
            <a:blip r:embed="rId5"/>
            <a:stretch/>
          </p:blipFill>
          <p:spPr>
            <a:xfrm>
              <a:off x="888840" y="8176320"/>
              <a:ext cx="287280" cy="1278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2" name="object 39"/>
            <p:cNvPicPr/>
            <p:nvPr/>
          </p:nvPicPr>
          <p:blipFill>
            <a:blip r:embed="rId6"/>
            <a:stretch/>
          </p:blipFill>
          <p:spPr>
            <a:xfrm>
              <a:off x="1201680" y="8176320"/>
              <a:ext cx="314280" cy="1278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3" name="object 40"/>
            <p:cNvPicPr/>
            <p:nvPr/>
          </p:nvPicPr>
          <p:blipFill>
            <a:blip r:embed="rId7"/>
            <a:stretch/>
          </p:blipFill>
          <p:spPr>
            <a:xfrm>
              <a:off x="1545480" y="8178120"/>
              <a:ext cx="105120" cy="1242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4" name="object 41"/>
            <p:cNvPicPr/>
            <p:nvPr/>
          </p:nvPicPr>
          <p:blipFill>
            <a:blip r:embed="rId8"/>
            <a:stretch/>
          </p:blipFill>
          <p:spPr>
            <a:xfrm>
              <a:off x="1679400" y="8178120"/>
              <a:ext cx="108000" cy="1260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1560" cy="186228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tabLst>
                <a:tab pos="0" algn="l"/>
              </a:tabLst>
            </a:pPr>
            <a:r>
              <a:rPr lang="ru-RU" sz="2700" b="1" strike="noStrike" spc="-12" dirty="0">
                <a:solidFill>
                  <a:srgbClr val="FFFFFF"/>
                </a:solidFill>
                <a:latin typeface="Calibri"/>
              </a:rPr>
              <a:t>МЕРОПРИЯТИЯ </a:t>
            </a:r>
            <a:r>
              <a:rPr lang="ru-RU" sz="2700" b="1" strike="noStrike" spc="-1" dirty="0">
                <a:solidFill>
                  <a:srgbClr val="FFFFFF"/>
                </a:solidFill>
                <a:latin typeface="Calibri"/>
              </a:rPr>
              <a:t>НА</a:t>
            </a:r>
            <a:r>
              <a:rPr lang="ru-RU" sz="2700" b="1" strike="noStrike" spc="-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2700" b="1" strike="noStrike" spc="-12" dirty="0" smtClean="0">
                <a:solidFill>
                  <a:srgbClr val="FFFFFF"/>
                </a:solidFill>
                <a:latin typeface="Calibri"/>
              </a:rPr>
              <a:t>АВГУСТ</a:t>
            </a:r>
            <a:endParaRPr lang="ru-RU" sz="2700" b="0" strike="noStrike" spc="-1" dirty="0">
              <a:latin typeface="Arial"/>
            </a:endParaRPr>
          </a:p>
          <a:p>
            <a:pPr marL="439560" indent="-427320" algn="r">
              <a:lnSpc>
                <a:spcPts val="2701"/>
              </a:lnSpc>
              <a:tabLst>
                <a:tab pos="0" algn="l"/>
              </a:tabLst>
            </a:pPr>
            <a:r>
              <a:rPr lang="ru-RU" sz="2700" b="1" strike="noStrike" spc="-21" dirty="0">
                <a:solidFill>
                  <a:srgbClr val="FFFFFF"/>
                </a:solidFill>
                <a:latin typeface="Calibri"/>
              </a:rPr>
              <a:t>2026</a:t>
            </a:r>
            <a:endParaRPr lang="ru-RU" sz="2700" b="0" strike="noStrike" spc="-1" dirty="0">
              <a:latin typeface="Arial"/>
            </a:endParaRPr>
          </a:p>
        </p:txBody>
      </p:sp>
      <p:sp>
        <p:nvSpPr>
          <p:cNvPr id="46" name="object 43"/>
          <p:cNvSpPr/>
          <p:nvPr/>
        </p:nvSpPr>
        <p:spPr>
          <a:xfrm>
            <a:off x="628920" y="8441640"/>
            <a:ext cx="5109120" cy="202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ПРИХОДИТЕ,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4400" b="0" strike="noStrike" spc="-1" dirty="0"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35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контакты:</a:t>
            </a:r>
            <a:endParaRPr lang="ru-RU" sz="1300" b="0" strike="noStrike" spc="-1" dirty="0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Адрес: 162250, </a:t>
            </a:r>
            <a:r>
              <a:rPr lang="ru-RU" sz="1300" b="0" strike="noStrike" spc="-1" dirty="0" err="1">
                <a:solidFill>
                  <a:srgbClr val="FFFFFF"/>
                </a:solidFill>
                <a:latin typeface="Calibri"/>
                <a:ea typeface="DejaVu Sans"/>
              </a:rPr>
              <a:t>г.Харовск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, ул. Ленинградская, 41</a:t>
            </a:r>
            <a:r>
              <a:rPr dirty="0"/>
              <a:t/>
            </a:r>
            <a:br>
              <a:rPr dirty="0"/>
            </a:b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Контактный номер </a:t>
            </a:r>
            <a:r>
              <a:rPr lang="ru-RU" sz="1300" b="0" strike="noStrike" spc="-1" smtClean="0">
                <a:solidFill>
                  <a:srgbClr val="FFFFFF"/>
                </a:solidFill>
                <a:latin typeface="Calibri"/>
                <a:ea typeface="DejaVu Sans"/>
              </a:rPr>
              <a:t>8(81732)2 25 77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Майская Наталья Рудольфовна</a:t>
            </a:r>
            <a:endParaRPr lang="ru-RU" sz="1300" b="0" strike="noStrike" spc="-1" dirty="0">
              <a:latin typeface="Arial"/>
            </a:endParaRPr>
          </a:p>
        </p:txBody>
      </p:sp>
      <p:sp>
        <p:nvSpPr>
          <p:cNvPr id="47" name="object 45"/>
          <p:cNvSpPr/>
          <p:nvPr/>
        </p:nvSpPr>
        <p:spPr>
          <a:xfrm>
            <a:off x="6123240" y="8786520"/>
            <a:ext cx="912600" cy="6489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60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 dirty="0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60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6" dirty="0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800" b="0" strike="noStrike" spc="-1" dirty="0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lang="ru-RU" sz="800" b="0" strike="noStrike" spc="7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spc="-21" dirty="0" smtClean="0">
                <a:solidFill>
                  <a:srgbClr val="FFFFFF"/>
                </a:solidFill>
                <a:latin typeface="Calibri"/>
                <a:ea typeface="DejaVu Sans"/>
              </a:rPr>
              <a:t>Вологодской </a:t>
            </a:r>
          </a:p>
          <a:p>
            <a:pPr marL="12600">
              <a:lnSpc>
                <a:spcPts val="799"/>
              </a:lnSpc>
            </a:pPr>
            <a:r>
              <a:rPr lang="ru-RU" sz="800" b="0" strike="noStrike" spc="-12" dirty="0" smtClean="0">
                <a:solidFill>
                  <a:srgbClr val="FFFFFF"/>
                </a:solidFill>
                <a:latin typeface="Calibri"/>
                <a:ea typeface="DejaVu Sans"/>
              </a:rPr>
              <a:t>области</a:t>
            </a:r>
            <a:endParaRPr lang="ru-RU" sz="800" b="0" strike="noStrike" spc="-1" dirty="0">
              <a:latin typeface="Arial"/>
            </a:endParaRPr>
          </a:p>
        </p:txBody>
      </p:sp>
      <p:grpSp>
        <p:nvGrpSpPr>
          <p:cNvPr id="48" name="Группа 103"/>
          <p:cNvGrpSpPr/>
          <p:nvPr/>
        </p:nvGrpSpPr>
        <p:grpSpPr>
          <a:xfrm>
            <a:off x="512280" y="489240"/>
            <a:ext cx="2512800" cy="978120"/>
            <a:chOff x="512280" y="489240"/>
            <a:chExt cx="2512800" cy="978120"/>
          </a:xfrm>
        </p:grpSpPr>
        <p:pic>
          <p:nvPicPr>
            <p:cNvPr id="49" name="object 49"/>
            <p:cNvPicPr/>
            <p:nvPr/>
          </p:nvPicPr>
          <p:blipFill>
            <a:blip r:embed="rId9"/>
            <a:stretch/>
          </p:blipFill>
          <p:spPr>
            <a:xfrm>
              <a:off x="512280" y="489240"/>
              <a:ext cx="834480" cy="9522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0" name="object 50"/>
            <p:cNvSpPr/>
            <p:nvPr/>
          </p:nvSpPr>
          <p:spPr>
            <a:xfrm>
              <a:off x="1577160" y="814680"/>
              <a:ext cx="290160" cy="18036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51" name="object 51"/>
            <p:cNvGrpSpPr/>
            <p:nvPr/>
          </p:nvGrpSpPr>
          <p:grpSpPr>
            <a:xfrm>
              <a:off x="1917720" y="814680"/>
              <a:ext cx="442800" cy="146160"/>
              <a:chOff x="1917720" y="814680"/>
              <a:chExt cx="442800" cy="146160"/>
            </a:xfrm>
          </p:grpSpPr>
          <p:sp>
            <p:nvSpPr>
              <p:cNvPr id="52" name="object 52"/>
              <p:cNvSpPr/>
              <p:nvPr/>
            </p:nvSpPr>
            <p:spPr>
              <a:xfrm>
                <a:off x="1917720" y="814680"/>
                <a:ext cx="285840" cy="14616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53" name="object 53"/>
              <p:cNvPicPr/>
              <p:nvPr/>
            </p:nvPicPr>
            <p:blipFill>
              <a:blip r:embed="rId10"/>
              <a:stretch/>
            </p:blipFill>
            <p:spPr>
              <a:xfrm>
                <a:off x="2244240" y="815040"/>
                <a:ext cx="116280" cy="14508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4" name="object 54"/>
            <p:cNvPicPr/>
            <p:nvPr/>
          </p:nvPicPr>
          <p:blipFill>
            <a:blip r:embed="rId11"/>
            <a:stretch/>
          </p:blipFill>
          <p:spPr>
            <a:xfrm>
              <a:off x="1556640" y="1049760"/>
              <a:ext cx="154800" cy="14868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5" name="object 55"/>
            <p:cNvGrpSpPr/>
            <p:nvPr/>
          </p:nvGrpSpPr>
          <p:grpSpPr>
            <a:xfrm>
              <a:off x="1762920" y="1051200"/>
              <a:ext cx="672480" cy="178560"/>
              <a:chOff x="1762920" y="1051200"/>
              <a:chExt cx="672480" cy="178560"/>
            </a:xfrm>
          </p:grpSpPr>
          <p:pic>
            <p:nvPicPr>
              <p:cNvPr id="56" name="object 56"/>
              <p:cNvPicPr/>
              <p:nvPr/>
            </p:nvPicPr>
            <p:blipFill>
              <a:blip r:embed="rId12"/>
              <a:stretch/>
            </p:blipFill>
            <p:spPr>
              <a:xfrm>
                <a:off x="1762920" y="1051560"/>
                <a:ext cx="117720" cy="1450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57" name="object 57"/>
              <p:cNvSpPr/>
              <p:nvPr/>
            </p:nvSpPr>
            <p:spPr>
              <a:xfrm>
                <a:off x="1917720" y="1051200"/>
                <a:ext cx="517680" cy="178560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58" name="object 58"/>
            <p:cNvGrpSpPr/>
            <p:nvPr/>
          </p:nvGrpSpPr>
          <p:grpSpPr>
            <a:xfrm>
              <a:off x="2489040" y="1051560"/>
              <a:ext cx="285840" cy="145080"/>
              <a:chOff x="2489040" y="1051560"/>
              <a:chExt cx="285840" cy="145080"/>
            </a:xfrm>
          </p:grpSpPr>
          <p:pic>
            <p:nvPicPr>
              <p:cNvPr id="59" name="object 59"/>
              <p:cNvPicPr/>
              <p:nvPr/>
            </p:nvPicPr>
            <p:blipFill>
              <a:blip r:embed="rId13"/>
              <a:stretch/>
            </p:blipFill>
            <p:spPr>
              <a:xfrm>
                <a:off x="2489040" y="1051560"/>
                <a:ext cx="124920" cy="1450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0" name="object 60"/>
              <p:cNvPicPr/>
              <p:nvPr/>
            </p:nvPicPr>
            <p:blipFill>
              <a:blip r:embed="rId14"/>
              <a:stretch/>
            </p:blipFill>
            <p:spPr>
              <a:xfrm>
                <a:off x="2658960" y="1051560"/>
                <a:ext cx="115920" cy="14508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1" name="object 61"/>
            <p:cNvGrpSpPr/>
            <p:nvPr/>
          </p:nvGrpSpPr>
          <p:grpSpPr>
            <a:xfrm>
              <a:off x="1556640" y="1284480"/>
              <a:ext cx="1468440" cy="182880"/>
              <a:chOff x="1556640" y="1284480"/>
              <a:chExt cx="1468440" cy="182880"/>
            </a:xfrm>
          </p:grpSpPr>
          <p:pic>
            <p:nvPicPr>
              <p:cNvPr id="62" name="object 62"/>
              <p:cNvPicPr/>
              <p:nvPr/>
            </p:nvPicPr>
            <p:blipFill>
              <a:blip r:embed="rId15"/>
              <a:stretch/>
            </p:blipFill>
            <p:spPr>
              <a:xfrm>
                <a:off x="1556640" y="1292040"/>
                <a:ext cx="138240" cy="1504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3"/>
              <p:cNvPicPr/>
              <p:nvPr/>
            </p:nvPicPr>
            <p:blipFill>
              <a:blip r:embed="rId16"/>
              <a:stretch/>
            </p:blipFill>
            <p:spPr>
              <a:xfrm>
                <a:off x="1725840" y="1292040"/>
                <a:ext cx="159480" cy="1504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4" name="object 64"/>
              <p:cNvPicPr/>
              <p:nvPr/>
            </p:nvPicPr>
            <p:blipFill>
              <a:blip r:embed="rId17"/>
              <a:stretch/>
            </p:blipFill>
            <p:spPr>
              <a:xfrm>
                <a:off x="1917720" y="1284480"/>
                <a:ext cx="355320" cy="1828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5" name="object 65"/>
              <p:cNvPicPr/>
              <p:nvPr/>
            </p:nvPicPr>
            <p:blipFill>
              <a:blip r:embed="rId18"/>
              <a:stretch/>
            </p:blipFill>
            <p:spPr>
              <a:xfrm>
                <a:off x="2300040" y="1292040"/>
                <a:ext cx="159480" cy="1504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66"/>
              <p:cNvSpPr/>
              <p:nvPr/>
            </p:nvSpPr>
            <p:spPr>
              <a:xfrm>
                <a:off x="2494080" y="1290960"/>
                <a:ext cx="133560" cy="14472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67" name="object 67"/>
              <p:cNvPicPr/>
              <p:nvPr/>
            </p:nvPicPr>
            <p:blipFill>
              <a:blip r:embed="rId19"/>
              <a:stretch/>
            </p:blipFill>
            <p:spPr>
              <a:xfrm>
                <a:off x="2661480" y="1290960"/>
                <a:ext cx="165240" cy="176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8"/>
              <p:cNvPicPr/>
              <p:nvPr/>
            </p:nvPicPr>
            <p:blipFill>
              <a:blip r:embed="rId20"/>
              <a:stretch/>
            </p:blipFill>
            <p:spPr>
              <a:xfrm>
                <a:off x="2861640" y="1290960"/>
                <a:ext cx="163440" cy="14508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69" name="Прямоугольник: скругленные углы 2"/>
          <p:cNvSpPr/>
          <p:nvPr/>
        </p:nvSpPr>
        <p:spPr>
          <a:xfrm>
            <a:off x="6140520" y="9593640"/>
            <a:ext cx="869760" cy="8535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0" name="Овал 3"/>
          <p:cNvSpPr/>
          <p:nvPr/>
        </p:nvSpPr>
        <p:spPr>
          <a:xfrm>
            <a:off x="6047640" y="7937640"/>
            <a:ext cx="810360" cy="8103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1" name="object 48"/>
          <p:cNvPicPr/>
          <p:nvPr/>
        </p:nvPicPr>
        <p:blipFill>
          <a:blip r:embed="rId21"/>
          <a:stretch/>
        </p:blipFill>
        <p:spPr>
          <a:xfrm>
            <a:off x="6162120" y="8141760"/>
            <a:ext cx="596520" cy="511560"/>
          </a:xfrm>
          <a:prstGeom prst="rect">
            <a:avLst/>
          </a:prstGeom>
          <a:ln w="0">
            <a:noFill/>
          </a:ln>
        </p:spPr>
      </p:pic>
      <p:pic>
        <p:nvPicPr>
          <p:cNvPr id="72" name="Рисунок 7"/>
          <p:cNvPicPr/>
          <p:nvPr/>
        </p:nvPicPr>
        <p:blipFill>
          <a:blip r:embed="rId22"/>
          <a:stretch/>
        </p:blipFill>
        <p:spPr>
          <a:xfrm>
            <a:off x="6153120" y="9577080"/>
            <a:ext cx="857160" cy="8571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3" name="Таблица 4"/>
          <p:cNvGraphicFramePr/>
          <p:nvPr>
            <p:extLst>
              <p:ext uri="{D42A27DB-BD31-4B8C-83A1-F6EECF244321}">
                <p14:modId xmlns:p14="http://schemas.microsoft.com/office/powerpoint/2010/main" val="4016642442"/>
              </p:ext>
            </p:extLst>
          </p:nvPr>
        </p:nvGraphicFramePr>
        <p:xfrm>
          <a:off x="401920" y="2106340"/>
          <a:ext cx="6840760" cy="4683960"/>
        </p:xfrm>
        <a:graphic>
          <a:graphicData uri="http://schemas.openxmlformats.org/drawingml/2006/table">
            <a:tbl>
              <a:tblPr/>
              <a:tblGrid>
                <a:gridCol w="936104"/>
                <a:gridCol w="4680520"/>
                <a:gridCol w="1224136"/>
              </a:tblGrid>
              <a:tr h="7023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862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>
                          <a:solidFill>
                            <a:srgbClr val="231F20"/>
                          </a:solidFill>
                          <a:latin typeface="Calibri"/>
                          <a:ea typeface="+mn-ea"/>
                          <a:cs typeface="+mn-cs"/>
                        </a:rPr>
                        <a:t>01.08.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Calibri"/>
                          <a:ea typeface="Microsoft YaHei"/>
                        </a:rPr>
                        <a:t>Участие в мероприятиях, посвященных празднованию Дня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  <a:ea typeface="Microsoft YaHei"/>
                        </a:rPr>
                        <a:t>города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 smtClean="0"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800" b="1" strike="noStrike" spc="-12" dirty="0">
                        <a:solidFill>
                          <a:srgbClr val="231F2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  <a:tr h="862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>
                          <a:solidFill>
                            <a:srgbClr val="231F20"/>
                          </a:solidFill>
                          <a:latin typeface="Calibri"/>
                          <a:ea typeface="+mn-ea"/>
                          <a:cs typeface="+mn-cs"/>
                        </a:rPr>
                        <a:t>08.08.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 err="1">
                          <a:solidFill>
                            <a:srgbClr val="231F20"/>
                          </a:solidFill>
                          <a:latin typeface="Calibri"/>
                          <a:ea typeface="Microsoft YaHei"/>
                        </a:rPr>
                        <a:t>Квест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Calibri"/>
                          <a:ea typeface="Microsoft YaHei"/>
                        </a:rPr>
                        <a:t> «Тропа здоровья», посвященный Дню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  <a:ea typeface="Microsoft YaHei"/>
                        </a:rPr>
                        <a:t>физкультурника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 dirty="0" smtClean="0"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</a:tr>
              <a:tr h="6714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 smtClean="0">
                          <a:solidFill>
                            <a:srgbClr val="231F20"/>
                          </a:solidFill>
                          <a:latin typeface="Calibri"/>
                          <a:ea typeface="+mn-ea"/>
                          <a:cs typeface="+mn-cs"/>
                        </a:rPr>
                        <a:t>11.08</a:t>
                      </a:r>
                      <a:endParaRPr lang="ru-RU" sz="1800" b="1" strike="noStrike" spc="-12" dirty="0">
                        <a:solidFill>
                          <a:srgbClr val="231F2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  <a:ea typeface="Microsoft YaHei"/>
                          <a:cs typeface="+mn-cs"/>
                        </a:rPr>
                        <a:t>Информационно-разъяснительное мероприятие по оформлению цифровых удостоверений в МАХ</a:t>
                      </a:r>
                      <a:endParaRPr lang="ru-RU" sz="1800" b="0" strike="noStrike" spc="-1" dirty="0">
                        <a:solidFill>
                          <a:srgbClr val="231F20"/>
                        </a:solidFill>
                        <a:latin typeface="Calibri"/>
                        <a:ea typeface="Microsoft YaHei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trike="noStrike" spc="-12" dirty="0" smtClean="0">
                          <a:solidFill>
                            <a:srgbClr val="231F20"/>
                          </a:solidFill>
                          <a:latin typeface="Calibri"/>
                          <a:ea typeface="+mn-ea"/>
                          <a:cs typeface="+mn-cs"/>
                        </a:rPr>
                        <a:t>10:00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  <a:tr h="6714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2" dirty="0" smtClean="0">
                          <a:solidFill>
                            <a:srgbClr val="231F20"/>
                          </a:solidFill>
                          <a:latin typeface="Calibri"/>
                          <a:ea typeface="+mn-ea"/>
                          <a:cs typeface="+mn-cs"/>
                        </a:rPr>
                        <a:t>15.08</a:t>
                      </a:r>
                      <a:endParaRPr lang="ru-RU" sz="1800" b="1" strike="noStrike" spc="-12" dirty="0">
                        <a:solidFill>
                          <a:srgbClr val="231F2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strike="noStrike" spc="-1" dirty="0" smtClean="0">
                          <a:latin typeface="Calibri"/>
                          <a:ea typeface="Microsoft YaHei"/>
                        </a:rPr>
                        <a:t>Участие в мероприятиях, посвященных 60-летию спортивной школе</a:t>
                      </a:r>
                      <a:endParaRPr lang="ru-RU" sz="1700" b="0" strike="noStrike" spc="-1" dirty="0" smtClean="0">
                        <a:solidFill>
                          <a:srgbClr val="231F20"/>
                        </a:solidFill>
                        <a:latin typeface="Calibri"/>
                        <a:ea typeface="DejaVu Sans"/>
                        <a:cs typeface="+mn-cs"/>
                      </a:endParaRPr>
                    </a:p>
                  </a:txBody>
                  <a:tcPr marL="68400" marR="684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15:00</a:t>
                      </a:r>
                      <a:endParaRPr lang="ru-RU" sz="1800" b="0" strike="noStrike" spc="-1" dirty="0" smtClean="0">
                        <a:latin typeface="+mn-lt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</a:tr>
              <a:tr h="6714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2" dirty="0" smtClean="0">
                          <a:solidFill>
                            <a:srgbClr val="231F20"/>
                          </a:solidFill>
                          <a:latin typeface="Calibri"/>
                          <a:ea typeface="+mn-ea"/>
                          <a:cs typeface="+mn-cs"/>
                        </a:rPr>
                        <a:t>24.08.</a:t>
                      </a:r>
                      <a:endParaRPr lang="ru-RU" sz="1800" b="1" strike="noStrike" spc="-12" dirty="0">
                        <a:solidFill>
                          <a:srgbClr val="231F2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  <a:ea typeface="Microsoft YaHei"/>
                        </a:rPr>
                        <a:t>Изучаем родной край: туристическая поездка Бор-Бережок </a:t>
                      </a:r>
                      <a:endParaRPr lang="ru-RU" sz="1700" b="0" strike="noStrike" spc="-1" dirty="0" smtClean="0">
                        <a:solidFill>
                          <a:srgbClr val="231F20"/>
                        </a:solidFill>
                        <a:latin typeface="Calibri"/>
                        <a:ea typeface="DejaVu Sans"/>
                        <a:cs typeface="+mn-cs"/>
                      </a:endParaRPr>
                    </a:p>
                  </a:txBody>
                  <a:tcPr marL="68400" marR="6840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 dirty="0" smtClean="0">
                        <a:latin typeface="+mn-lt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5200" cy="1653480"/>
          </a:xfrm>
          <a:prstGeom prst="rect">
            <a:avLst/>
          </a:prstGeom>
          <a:ln w="0">
            <a:noFill/>
          </a:ln>
        </p:spPr>
      </p:pic>
      <p:sp>
        <p:nvSpPr>
          <p:cNvPr id="37" name="object 35"/>
          <p:cNvSpPr/>
          <p:nvPr/>
        </p:nvSpPr>
        <p:spPr>
          <a:xfrm>
            <a:off x="151920" y="6972840"/>
            <a:ext cx="7340760" cy="357876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38" name="Группа 1"/>
          <p:cNvGrpSpPr/>
          <p:nvPr/>
        </p:nvGrpSpPr>
        <p:grpSpPr>
          <a:xfrm>
            <a:off x="644400" y="8176320"/>
            <a:ext cx="1143000" cy="127800"/>
            <a:chOff x="644400" y="8176320"/>
            <a:chExt cx="1143000" cy="127800"/>
          </a:xfrm>
        </p:grpSpPr>
        <p:pic>
          <p:nvPicPr>
            <p:cNvPr id="39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98280" cy="1278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0" name="object 37"/>
            <p:cNvSpPr/>
            <p:nvPr/>
          </p:nvSpPr>
          <p:spPr>
            <a:xfrm>
              <a:off x="771480" y="8178120"/>
              <a:ext cx="89640" cy="12456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41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7280" cy="1278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2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4280" cy="1278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3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5120" cy="1242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4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08000" cy="1260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5" name="PlaceHolder 1"/>
          <p:cNvSpPr>
            <a:spLocks noGrp="1"/>
          </p:cNvSpPr>
          <p:nvPr>
            <p:ph type="title" idx="4294967295"/>
          </p:nvPr>
        </p:nvSpPr>
        <p:spPr>
          <a:xfrm>
            <a:off x="4822920" y="316800"/>
            <a:ext cx="2311560" cy="186228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tabLst>
                <a:tab pos="0" algn="l"/>
              </a:tabLst>
            </a:pPr>
            <a:r>
              <a:rPr lang="ru-RU" sz="2700" b="1" strike="noStrike" spc="-12" dirty="0">
                <a:solidFill>
                  <a:srgbClr val="FFFFFF"/>
                </a:solidFill>
                <a:latin typeface="Calibri"/>
              </a:rPr>
              <a:t>МЕРОПРИЯТИЯ </a:t>
            </a:r>
            <a:r>
              <a:rPr lang="ru-RU" sz="2700" b="1" strike="noStrike" spc="-1" dirty="0">
                <a:solidFill>
                  <a:srgbClr val="FFFFFF"/>
                </a:solidFill>
                <a:latin typeface="Calibri"/>
              </a:rPr>
              <a:t>НА</a:t>
            </a:r>
            <a:r>
              <a:rPr lang="ru-RU" sz="2700" b="1" strike="noStrike" spc="-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2700" b="1" strike="noStrike" spc="-12" dirty="0" smtClean="0">
                <a:solidFill>
                  <a:srgbClr val="FFFFFF"/>
                </a:solidFill>
                <a:latin typeface="Calibri"/>
              </a:rPr>
              <a:t>АВГУСТ</a:t>
            </a:r>
            <a:endParaRPr lang="ru-RU" sz="2700" b="0" strike="noStrike" spc="-1" dirty="0">
              <a:latin typeface="Arial"/>
            </a:endParaRPr>
          </a:p>
          <a:p>
            <a:pPr marL="439560" indent="-427320" algn="r">
              <a:lnSpc>
                <a:spcPts val="2701"/>
              </a:lnSpc>
              <a:tabLst>
                <a:tab pos="0" algn="l"/>
              </a:tabLst>
            </a:pPr>
            <a:r>
              <a:rPr lang="ru-RU" sz="2700" b="1" strike="noStrike" spc="-21" dirty="0">
                <a:solidFill>
                  <a:srgbClr val="FFFFFF"/>
                </a:solidFill>
                <a:latin typeface="Calibri"/>
              </a:rPr>
              <a:t>2026</a:t>
            </a:r>
            <a:endParaRPr lang="ru-RU" sz="2700" b="0" strike="noStrike" spc="-1" dirty="0">
              <a:latin typeface="Arial"/>
            </a:endParaRPr>
          </a:p>
        </p:txBody>
      </p:sp>
      <p:sp>
        <p:nvSpPr>
          <p:cNvPr id="46" name="object 43"/>
          <p:cNvSpPr/>
          <p:nvPr/>
        </p:nvSpPr>
        <p:spPr>
          <a:xfrm>
            <a:off x="628920" y="8441640"/>
            <a:ext cx="5109120" cy="202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ПРИХОДИТЕ,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4400" b="0" strike="noStrike" spc="-1" dirty="0"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35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контакты:</a:t>
            </a:r>
            <a:endParaRPr lang="ru-RU" sz="1300" b="0" strike="noStrike" spc="-1" dirty="0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Адрес: 162250, </a:t>
            </a:r>
            <a:r>
              <a:rPr lang="ru-RU" sz="1300" b="0" strike="noStrike" spc="-1" dirty="0" err="1">
                <a:solidFill>
                  <a:srgbClr val="FFFFFF"/>
                </a:solidFill>
                <a:latin typeface="Calibri"/>
                <a:ea typeface="DejaVu Sans"/>
              </a:rPr>
              <a:t>г.Харовск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, ул. Ленинградская, 41</a:t>
            </a:r>
            <a:r>
              <a:rPr dirty="0"/>
              <a:t/>
            </a:r>
            <a:br>
              <a:rPr dirty="0"/>
            </a:b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Контактный номер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  <a:ea typeface="DejaVu Sans"/>
              </a:rPr>
              <a:t>8(81732)2 25 77</a:t>
            </a:r>
            <a:endParaRPr lang="ru-RU" sz="1300" b="0" strike="noStrike" spc="-1" dirty="0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Майская Наталья Рудольфовна</a:t>
            </a:r>
            <a:endParaRPr lang="ru-RU" sz="1300" b="0" strike="noStrike" spc="-1" dirty="0">
              <a:latin typeface="Arial"/>
            </a:endParaRPr>
          </a:p>
        </p:txBody>
      </p:sp>
      <p:sp>
        <p:nvSpPr>
          <p:cNvPr id="47" name="object 45"/>
          <p:cNvSpPr/>
          <p:nvPr/>
        </p:nvSpPr>
        <p:spPr>
          <a:xfrm>
            <a:off x="6123240" y="8786520"/>
            <a:ext cx="912600" cy="6489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60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 dirty="0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60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6" dirty="0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800" b="0" strike="noStrike" spc="-1" dirty="0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lang="ru-RU" sz="800" b="0" strike="noStrike" spc="7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spc="-21" dirty="0" smtClean="0">
                <a:solidFill>
                  <a:srgbClr val="FFFFFF"/>
                </a:solidFill>
                <a:latin typeface="Calibri"/>
                <a:ea typeface="DejaVu Sans"/>
              </a:rPr>
              <a:t>Вологодской </a:t>
            </a:r>
          </a:p>
          <a:p>
            <a:pPr marL="12600">
              <a:lnSpc>
                <a:spcPts val="799"/>
              </a:lnSpc>
            </a:pPr>
            <a:r>
              <a:rPr lang="ru-RU" sz="800" b="0" strike="noStrike" spc="-12" dirty="0" smtClean="0">
                <a:solidFill>
                  <a:srgbClr val="FFFFFF"/>
                </a:solidFill>
                <a:latin typeface="Calibri"/>
                <a:ea typeface="DejaVu Sans"/>
              </a:rPr>
              <a:t>области</a:t>
            </a:r>
            <a:endParaRPr lang="ru-RU" sz="800" b="0" strike="noStrike" spc="-1" dirty="0">
              <a:latin typeface="Arial"/>
            </a:endParaRPr>
          </a:p>
        </p:txBody>
      </p:sp>
      <p:grpSp>
        <p:nvGrpSpPr>
          <p:cNvPr id="48" name="Группа 103"/>
          <p:cNvGrpSpPr/>
          <p:nvPr/>
        </p:nvGrpSpPr>
        <p:grpSpPr>
          <a:xfrm>
            <a:off x="512280" y="489240"/>
            <a:ext cx="2512800" cy="978120"/>
            <a:chOff x="512280" y="489240"/>
            <a:chExt cx="2512800" cy="978120"/>
          </a:xfrm>
        </p:grpSpPr>
        <p:pic>
          <p:nvPicPr>
            <p:cNvPr id="49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4480" cy="9522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0" name="object 50"/>
            <p:cNvSpPr/>
            <p:nvPr/>
          </p:nvSpPr>
          <p:spPr>
            <a:xfrm>
              <a:off x="1577160" y="814680"/>
              <a:ext cx="290160" cy="18036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51" name="object 51"/>
            <p:cNvGrpSpPr/>
            <p:nvPr/>
          </p:nvGrpSpPr>
          <p:grpSpPr>
            <a:xfrm>
              <a:off x="1917720" y="814680"/>
              <a:ext cx="442800" cy="146160"/>
              <a:chOff x="1917720" y="814680"/>
              <a:chExt cx="442800" cy="146160"/>
            </a:xfrm>
          </p:grpSpPr>
          <p:sp>
            <p:nvSpPr>
              <p:cNvPr id="52" name="object 52"/>
              <p:cNvSpPr/>
              <p:nvPr/>
            </p:nvSpPr>
            <p:spPr>
              <a:xfrm>
                <a:off x="1917720" y="814680"/>
                <a:ext cx="285840" cy="14616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53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6280" cy="14508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4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4800" cy="14868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5" name="object 55"/>
            <p:cNvGrpSpPr/>
            <p:nvPr/>
          </p:nvGrpSpPr>
          <p:grpSpPr>
            <a:xfrm>
              <a:off x="1762920" y="1051200"/>
              <a:ext cx="672480" cy="178560"/>
              <a:chOff x="1762920" y="1051200"/>
              <a:chExt cx="672480" cy="178560"/>
            </a:xfrm>
          </p:grpSpPr>
          <p:pic>
            <p:nvPicPr>
              <p:cNvPr id="56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7720" cy="1450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57" name="object 57"/>
              <p:cNvSpPr/>
              <p:nvPr/>
            </p:nvSpPr>
            <p:spPr>
              <a:xfrm>
                <a:off x="1917720" y="1051200"/>
                <a:ext cx="517680" cy="178560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58" name="object 58"/>
            <p:cNvGrpSpPr/>
            <p:nvPr/>
          </p:nvGrpSpPr>
          <p:grpSpPr>
            <a:xfrm>
              <a:off x="2489040" y="1051560"/>
              <a:ext cx="285840" cy="145080"/>
              <a:chOff x="2489040" y="1051560"/>
              <a:chExt cx="285840" cy="145080"/>
            </a:xfrm>
          </p:grpSpPr>
          <p:pic>
            <p:nvPicPr>
              <p:cNvPr id="59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4920" cy="1450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0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5920" cy="14508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1" name="object 61"/>
            <p:cNvGrpSpPr/>
            <p:nvPr/>
          </p:nvGrpSpPr>
          <p:grpSpPr>
            <a:xfrm>
              <a:off x="1556640" y="1284480"/>
              <a:ext cx="1468440" cy="182880"/>
              <a:chOff x="1556640" y="1284480"/>
              <a:chExt cx="1468440" cy="182880"/>
            </a:xfrm>
          </p:grpSpPr>
          <p:pic>
            <p:nvPicPr>
              <p:cNvPr id="62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38240" cy="1504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59480" cy="1504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4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5320" cy="1828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5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59480" cy="1504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66"/>
              <p:cNvSpPr/>
              <p:nvPr/>
            </p:nvSpPr>
            <p:spPr>
              <a:xfrm>
                <a:off x="2494080" y="1290960"/>
                <a:ext cx="133560" cy="14472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67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5240" cy="176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3440" cy="14508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69" name="Прямоугольник: скругленные углы 2"/>
          <p:cNvSpPr/>
          <p:nvPr/>
        </p:nvSpPr>
        <p:spPr>
          <a:xfrm>
            <a:off x="6140520" y="9593640"/>
            <a:ext cx="869760" cy="8535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0" name="Овал 3"/>
          <p:cNvSpPr/>
          <p:nvPr/>
        </p:nvSpPr>
        <p:spPr>
          <a:xfrm>
            <a:off x="6047640" y="7937640"/>
            <a:ext cx="810360" cy="8103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1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596520" cy="511560"/>
          </a:xfrm>
          <a:prstGeom prst="rect">
            <a:avLst/>
          </a:prstGeom>
          <a:ln w="0">
            <a:noFill/>
          </a:ln>
        </p:spPr>
      </p:pic>
      <p:pic>
        <p:nvPicPr>
          <p:cNvPr id="72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57160" cy="8571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3" name="Таблица 4"/>
          <p:cNvGraphicFramePr/>
          <p:nvPr>
            <p:extLst>
              <p:ext uri="{D42A27DB-BD31-4B8C-83A1-F6EECF244321}">
                <p14:modId xmlns:p14="http://schemas.microsoft.com/office/powerpoint/2010/main" val="1381962406"/>
              </p:ext>
            </p:extLst>
          </p:nvPr>
        </p:nvGraphicFramePr>
        <p:xfrm>
          <a:off x="401920" y="2106340"/>
          <a:ext cx="6840760" cy="3191747"/>
        </p:xfrm>
        <a:graphic>
          <a:graphicData uri="http://schemas.openxmlformats.org/drawingml/2006/table">
            <a:tbl>
              <a:tblPr/>
              <a:tblGrid>
                <a:gridCol w="936104"/>
                <a:gridCol w="4680520"/>
                <a:gridCol w="1224136"/>
              </a:tblGrid>
              <a:tr h="8196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134060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800" b="1" strike="noStrike" spc="-12" dirty="0" smtClean="0">
                          <a:solidFill>
                            <a:srgbClr val="231F20"/>
                          </a:solidFill>
                          <a:latin typeface="Calibri"/>
                          <a:ea typeface="+mn-ea"/>
                          <a:cs typeface="+mn-cs"/>
                        </a:rPr>
                        <a:t>18</a:t>
                      </a:r>
                      <a:r>
                        <a:rPr lang="ru-RU" sz="1800" b="1" strike="noStrike" spc="-12" dirty="0" smtClean="0">
                          <a:solidFill>
                            <a:srgbClr val="231F20"/>
                          </a:solidFill>
                          <a:latin typeface="Calibri"/>
                          <a:ea typeface="+mn-ea"/>
                          <a:cs typeface="+mn-cs"/>
                        </a:rPr>
                        <a:t>.08</a:t>
                      </a:r>
                      <a:endParaRPr lang="en-US" sz="1800" b="1" strike="noStrike" spc="-12" dirty="0" smtClean="0">
                        <a:solidFill>
                          <a:srgbClr val="231F2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2" dirty="0" smtClean="0">
                          <a:solidFill>
                            <a:srgbClr val="231F20"/>
                          </a:solidFill>
                          <a:latin typeface="Calibri"/>
                          <a:ea typeface="+mn-ea"/>
                          <a:cs typeface="+mn-cs"/>
                        </a:rPr>
                        <a:t>по </a:t>
                      </a:r>
                      <a:r>
                        <a:rPr lang="ru-RU" sz="1200" b="1" strike="noStrike" spc="-12" dirty="0">
                          <a:solidFill>
                            <a:srgbClr val="231F20"/>
                          </a:solidFill>
                          <a:latin typeface="Calibri"/>
                          <a:ea typeface="+mn-ea"/>
                          <a:cs typeface="+mn-cs"/>
                        </a:rPr>
                        <a:t>необходимости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Calibri"/>
                        </a:rPr>
                        <a:t>Индивидуальные консультации по вопросам применения пенсионного и социального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законодательства</a:t>
                      </a:r>
                      <a:endParaRPr lang="ru-RU" sz="16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 smtClean="0">
                          <a:solidFill>
                            <a:srgbClr val="231F20"/>
                          </a:solidFill>
                          <a:latin typeface="Calibri"/>
                          <a:ea typeface="+mn-ea"/>
                          <a:cs typeface="+mn-cs"/>
                        </a:rPr>
                        <a:t>09:30</a:t>
                      </a: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 smtClean="0">
                          <a:solidFill>
                            <a:srgbClr val="231F20"/>
                          </a:solidFill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strike="noStrike" spc="-12" dirty="0">
                          <a:solidFill>
                            <a:srgbClr val="231F20"/>
                          </a:solidFill>
                          <a:latin typeface="Calibri"/>
                          <a:ea typeface="+mn-ea"/>
                          <a:cs typeface="+mn-cs"/>
                        </a:rPr>
                        <a:t>в течение месяца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103150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2" dirty="0">
                          <a:solidFill>
                            <a:srgbClr val="231F20"/>
                          </a:solidFill>
                          <a:latin typeface="Calibri"/>
                          <a:ea typeface="+mn-ea"/>
                          <a:cs typeface="+mn-cs"/>
                        </a:rPr>
                        <a:t>Каждый четверг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Calibri"/>
                        </a:rPr>
                        <a:t>Танцевальный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кружок, ансамбль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Calibri"/>
                        </a:rPr>
                        <a:t>«Калинушка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»</a:t>
                      </a:r>
                      <a:endParaRPr lang="ru-RU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>
                          <a:solidFill>
                            <a:srgbClr val="231F20"/>
                          </a:solidFill>
                          <a:latin typeface="Calibri"/>
                          <a:ea typeface="+mn-ea"/>
                          <a:cs typeface="+mn-cs"/>
                        </a:rPr>
                        <a:t>20:00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075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</TotalTime>
  <Words>157</Words>
  <Application>Microsoft Office PowerPoint</Application>
  <PresentationFormat>Произвольный</PresentationFormat>
  <Paragraphs>52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МЕРОПРИЯТИЯ НА АВГУСТ 2026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045LavrentievaVV</cp:lastModifiedBy>
  <cp:revision>38</cp:revision>
  <cp:lastPrinted>2026-03-20T10:40:59Z</cp:lastPrinted>
  <dcterms:created xsi:type="dcterms:W3CDTF">2025-11-06T11:20:25Z</dcterms:created>
  <dcterms:modified xsi:type="dcterms:W3CDTF">2026-07-24T07:55:44Z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