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  <p:sldMasterId id="2147483670" r:id="rId12"/>
  </p:sldMasterIdLst>
  <p:sldIdLst>
    <p:sldId id="256" r:id="rId13"/>
    <p:sldId id="257" r:id="rId14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216" y="102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  <p:sp>
        <p:nvSpPr>
          <p:cNvPr id="17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dk1"/>
              </a:solidFill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120" cy="295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120" cy="620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120" cy="295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/>
    <p:bodyStyle/>
    <p:otherStyle/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120" cy="620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120" cy="295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51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120" cy="295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/>
    <p:bodyStyle/>
    <p:otherStyle/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120" cy="295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120" cy="295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040" cy="295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040" cy="295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040" cy="295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120" cy="295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120" cy="295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120" cy="295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2" name="PlaceHolder 5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120" cy="295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2189160" cy="295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2676960" y="2502000"/>
            <a:ext cx="2189160" cy="295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976280" y="2502000"/>
            <a:ext cx="2189160" cy="295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2" name="PlaceHolder 5"/>
          <p:cNvSpPr>
            <a:spLocks noGrp="1"/>
          </p:cNvSpPr>
          <p:nvPr>
            <p:ph type="body"/>
          </p:nvPr>
        </p:nvSpPr>
        <p:spPr>
          <a:xfrm>
            <a:off x="377640" y="5741640"/>
            <a:ext cx="2189160" cy="295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3" name="PlaceHolder 6"/>
          <p:cNvSpPr>
            <a:spLocks noGrp="1"/>
          </p:cNvSpPr>
          <p:nvPr>
            <p:ph type="body"/>
          </p:nvPr>
        </p:nvSpPr>
        <p:spPr>
          <a:xfrm>
            <a:off x="2676960" y="5741640"/>
            <a:ext cx="2189160" cy="295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4" name="PlaceHolder 7"/>
          <p:cNvSpPr>
            <a:spLocks noGrp="1"/>
          </p:cNvSpPr>
          <p:nvPr>
            <p:ph type="body"/>
          </p:nvPr>
        </p:nvSpPr>
        <p:spPr>
          <a:xfrm>
            <a:off x="4976280" y="5741640"/>
            <a:ext cx="2189160" cy="295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040" cy="620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/>
    <p:bodyStyle/>
    <p:otherStyle/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120" cy="620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120" cy="620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/>
    <p:bodyStyle/>
    <p:otherStyle/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/>
    <p:bodyStyle/>
    <p:otherStyle/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7000" cy="1638000"/>
          </a:xfrm>
          <a:prstGeom prst="rect">
            <a:avLst/>
          </a:prstGeom>
          <a:ln w="0">
            <a:noFill/>
          </a:ln>
        </p:spPr>
      </p:pic>
      <p:sp>
        <p:nvSpPr>
          <p:cNvPr id="65" name="object 35"/>
          <p:cNvSpPr/>
          <p:nvPr/>
        </p:nvSpPr>
        <p:spPr>
          <a:xfrm>
            <a:off x="211320" y="7000200"/>
            <a:ext cx="7342560" cy="3580560"/>
          </a:xfrm>
          <a:custGeom>
            <a:avLst/>
            <a:gdLst>
              <a:gd name="textAreaLeft" fmla="*/ 0 w 7342560"/>
              <a:gd name="textAreaRight" fmla="*/ 7342920 w 7342560"/>
              <a:gd name="textAreaTop" fmla="*/ 0 h 3580560"/>
              <a:gd name="textAreaBottom" fmla="*/ 3580920 h 358056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66" name="Группа 1"/>
          <p:cNvGrpSpPr/>
          <p:nvPr/>
        </p:nvGrpSpPr>
        <p:grpSpPr>
          <a:xfrm>
            <a:off x="644400" y="8176320"/>
            <a:ext cx="1144800" cy="129600"/>
            <a:chOff x="644400" y="8176320"/>
            <a:chExt cx="1144800" cy="129600"/>
          </a:xfrm>
        </p:grpSpPr>
        <p:pic>
          <p:nvPicPr>
            <p:cNvPr id="67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0080" cy="1296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68" name="object 37"/>
            <p:cNvSpPr/>
            <p:nvPr/>
          </p:nvSpPr>
          <p:spPr>
            <a:xfrm>
              <a:off x="771480" y="8178120"/>
              <a:ext cx="91440" cy="126360"/>
            </a:xfrm>
            <a:custGeom>
              <a:avLst/>
              <a:gdLst>
                <a:gd name="textAreaLeft" fmla="*/ 0 w 91440"/>
                <a:gd name="textAreaRight" fmla="*/ 91800 w 91440"/>
                <a:gd name="textAreaTop" fmla="*/ 0 h 126360"/>
                <a:gd name="textAreaBottom" fmla="*/ 126720 h 12636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69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9080" cy="129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70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6080" cy="129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71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6920" cy="1260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72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09800" cy="1278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00000" y="180000"/>
            <a:ext cx="2636280" cy="158328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just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u="none" strike="noStrike" spc="-11" dirty="0">
                <a:solidFill>
                  <a:srgbClr val="FFFFFF"/>
                </a:solidFill>
                <a:uFillTx/>
                <a:latin typeface="Calibri"/>
              </a:rPr>
              <a:t>    МЕРОПРИЯТИЯ</a:t>
            </a:r>
            <a:r>
              <a:rPr sz="1800" dirty="0"/>
              <a:t/>
            </a:r>
            <a:br>
              <a:rPr sz="1800" dirty="0"/>
            </a:br>
            <a:r>
              <a:rPr lang="ru-RU" sz="1800" b="0" u="none" strike="noStrike" dirty="0">
                <a:solidFill>
                  <a:srgbClr val="000000"/>
                </a:solidFill>
                <a:uFillTx/>
                <a:latin typeface="Calibri"/>
              </a:rPr>
              <a:t>           </a:t>
            </a:r>
            <a:r>
              <a:rPr lang="ru-RU" sz="2700" b="1" u="none" strike="noStrike" dirty="0" smtClean="0">
                <a:solidFill>
                  <a:srgbClr val="FFFFFF"/>
                </a:solidFill>
                <a:uFillTx/>
                <a:latin typeface="Calibri"/>
              </a:rPr>
              <a:t>НА </a:t>
            </a:r>
            <a:r>
              <a:rPr lang="ru-RU" sz="2700" b="1" u="none" strike="noStrike" spc="-6" dirty="0">
                <a:solidFill>
                  <a:srgbClr val="FFFFFF"/>
                </a:solidFill>
                <a:uFillTx/>
                <a:latin typeface="Calibri"/>
              </a:rPr>
              <a:t>АВГУСТ</a:t>
            </a:r>
            <a:endParaRPr lang="ru-RU" sz="2700" b="0" u="none" strike="noStrike" dirty="0">
              <a:solidFill>
                <a:schemeClr val="dk1"/>
              </a:solidFill>
              <a:uFillTx/>
              <a:latin typeface="Arial"/>
            </a:endParaRPr>
          </a:p>
          <a:p>
            <a:pPr marL="439560" indent="-42732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u="none" strike="noStrike" spc="-20" dirty="0">
                <a:solidFill>
                  <a:srgbClr val="FFFFFF"/>
                </a:solidFill>
                <a:uFillTx/>
                <a:latin typeface="Calibri"/>
              </a:rPr>
              <a:t>2026</a:t>
            </a:r>
            <a:endParaRPr lang="ru-RU" sz="2700" b="0" u="none" strike="noStrike" dirty="0">
              <a:solidFill>
                <a:schemeClr val="dk1"/>
              </a:solidFill>
              <a:uFillTx/>
              <a:latin typeface="Arial"/>
            </a:endParaRPr>
          </a:p>
        </p:txBody>
      </p:sp>
      <p:sp>
        <p:nvSpPr>
          <p:cNvPr id="74" name="object 43"/>
          <p:cNvSpPr/>
          <p:nvPr/>
        </p:nvSpPr>
        <p:spPr>
          <a:xfrm>
            <a:off x="628920" y="8441640"/>
            <a:ext cx="5110920" cy="2022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lang="ru-RU" sz="4400" b="1" u="none" strike="noStrike" spc="-11">
                <a:solidFill>
                  <a:srgbClr val="FFFFFF"/>
                </a:solidFill>
                <a:uFillTx/>
                <a:latin typeface="Calibri"/>
                <a:ea typeface="DejaVu Sans"/>
              </a:rPr>
              <a:t>ПРИХОДИТЕ, </a:t>
            </a:r>
            <a:r>
              <a:rPr lang="ru-RU" sz="4400" b="1" u="none" strike="noStrike">
                <a:solidFill>
                  <a:srgbClr val="FFFFFF"/>
                </a:solidFill>
                <a:uFillTx/>
                <a:latin typeface="Calibri"/>
                <a:ea typeface="DejaVu Sans"/>
              </a:rPr>
              <a:t>МЫ</a:t>
            </a:r>
            <a:r>
              <a:rPr lang="ru-RU" sz="4400" b="1" u="none" strike="noStrike" spc="-136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lang="ru-RU" sz="4400" b="1" u="none" strike="noStrike">
                <a:solidFill>
                  <a:srgbClr val="FFFFFF"/>
                </a:solidFill>
                <a:uFillTx/>
                <a:latin typeface="Calibri"/>
                <a:ea typeface="DejaVu Sans"/>
              </a:rPr>
              <a:t>ВАС</a:t>
            </a:r>
            <a:r>
              <a:rPr lang="ru-RU" sz="4400" b="1" u="none" strike="noStrike" spc="-136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lang="ru-RU" sz="4400" b="1" u="none" strike="noStrike" spc="-11">
                <a:solidFill>
                  <a:srgbClr val="FFFFFF"/>
                </a:solidFill>
                <a:uFillTx/>
                <a:latin typeface="Calibri"/>
                <a:ea typeface="DejaVu Sans"/>
              </a:rPr>
              <a:t>ЖДЕМ!</a:t>
            </a: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  <a:ea typeface="DejaVu Sans"/>
              </a:rPr>
              <a:t>Наши</a:t>
            </a:r>
            <a:r>
              <a:rPr lang="ru-RU" sz="1300" b="0" u="none" strike="noStrike" spc="-34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lang="ru-RU" sz="1300" b="0" u="none" strike="noStrike" spc="-11">
                <a:solidFill>
                  <a:srgbClr val="FFFFFF"/>
                </a:solidFill>
                <a:uFillTx/>
                <a:latin typeface="Calibri"/>
                <a:ea typeface="DejaVu Sans"/>
              </a:rPr>
              <a:t>контакты:</a:t>
            </a: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  <a:ea typeface="DejaVu Sans"/>
              </a:rPr>
              <a:t>Адрес: г. Вытегра, ул. Комсомольская, д.9</a:t>
            </a:r>
            <a:r>
              <a:rPr sz="1800"/>
              <a:t/>
            </a:r>
            <a:br>
              <a:rPr sz="1800"/>
            </a:b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  <a:ea typeface="DejaVu Sans"/>
              </a:rPr>
              <a:t>Контактный номер 8-81746-22316</a:t>
            </a: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  <a:ea typeface="DejaVu Sans"/>
              </a:rPr>
              <a:t>Фоминский Виталий Васильевич</a:t>
            </a: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5" name="object 44"/>
          <p:cNvSpPr/>
          <p:nvPr/>
        </p:nvSpPr>
        <p:spPr>
          <a:xfrm>
            <a:off x="3806640" y="7399800"/>
            <a:ext cx="3294360" cy="558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 defTabSz="91440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  <a:ea typeface="DejaVu Sans"/>
              </a:rPr>
              <a:t>Время</a:t>
            </a:r>
            <a:r>
              <a:rPr lang="ru-RU" sz="1600" b="1" u="none" strike="noStrike" spc="-65">
                <a:solidFill>
                  <a:srgbClr val="58595B"/>
                </a:solidFill>
                <a:uFillTx/>
                <a:latin typeface="Calibri"/>
                <a:ea typeface="DejaVu Sans"/>
              </a:rPr>
              <a:t> </a:t>
            </a:r>
            <a:r>
              <a:rPr lang="ru-RU" sz="1600" b="1" u="none" strike="noStrike" spc="-11">
                <a:solidFill>
                  <a:srgbClr val="58595B"/>
                </a:solidFill>
                <a:uFillTx/>
                <a:latin typeface="Calibri"/>
                <a:ea typeface="DejaVu Sans"/>
              </a:rPr>
              <a:t>работы: понедельник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  <a:ea typeface="DejaVu Sans"/>
              </a:rPr>
              <a:t>–</a:t>
            </a:r>
            <a:r>
              <a:rPr lang="ru-RU" sz="1600" b="1" u="none" strike="noStrike" spc="-11">
                <a:solidFill>
                  <a:srgbClr val="58595B"/>
                </a:solidFill>
                <a:uFillTx/>
                <a:latin typeface="Calibri"/>
                <a:ea typeface="DejaVu Sans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  <a:ea typeface="DejaVu Sans"/>
              </a:rPr>
              <a:t>пятница</a:t>
            </a:r>
            <a:r>
              <a:rPr lang="ru-RU" sz="1600" b="1" u="none" strike="noStrike" spc="-11">
                <a:solidFill>
                  <a:srgbClr val="58595B"/>
                </a:solidFill>
                <a:uFillTx/>
                <a:latin typeface="Calibri"/>
                <a:ea typeface="DejaVu Sans"/>
              </a:rPr>
              <a:t> 08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  <a:ea typeface="DejaVu Sans"/>
              </a:rPr>
              <a:t>:00</a:t>
            </a:r>
            <a:r>
              <a:rPr lang="ru-RU" sz="1600" b="1" u="none" strike="noStrike" spc="-6">
                <a:solidFill>
                  <a:srgbClr val="58595B"/>
                </a:solidFill>
                <a:uFillTx/>
                <a:latin typeface="Calibri"/>
                <a:ea typeface="DejaVu Sans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  <a:ea typeface="DejaVu Sans"/>
              </a:rPr>
              <a:t>–</a:t>
            </a:r>
            <a:r>
              <a:rPr lang="ru-RU" sz="1600" b="1" u="none" strike="noStrike" spc="-14">
                <a:solidFill>
                  <a:srgbClr val="58595B"/>
                </a:solidFill>
                <a:uFillTx/>
                <a:latin typeface="Calibri"/>
                <a:ea typeface="DejaVu Sans"/>
              </a:rPr>
              <a:t> </a:t>
            </a:r>
            <a:r>
              <a:rPr lang="ru-RU" sz="1600" b="1" u="none" strike="noStrike" spc="-20">
                <a:solidFill>
                  <a:srgbClr val="58595B"/>
                </a:solidFill>
                <a:uFillTx/>
                <a:latin typeface="Calibri"/>
                <a:ea typeface="DejaVu Sans"/>
              </a:rPr>
              <a:t>17:00</a:t>
            </a:r>
            <a:endParaRPr lang="ru-RU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6" name="object 45"/>
          <p:cNvSpPr/>
          <p:nvPr/>
        </p:nvSpPr>
        <p:spPr>
          <a:xfrm>
            <a:off x="6123240" y="8786520"/>
            <a:ext cx="888840" cy="74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  <a:ea typeface="DejaVu Sans"/>
              </a:rPr>
              <a:t>Отделение Фонда</a:t>
            </a:r>
            <a:r>
              <a:rPr lang="ru-RU" sz="800" b="0" u="none" strike="noStrike" spc="488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  <a:ea typeface="DejaVu Sans"/>
              </a:rPr>
              <a:t>пенсионного</a:t>
            </a: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lang="ru-RU" sz="800" b="0" u="none" strike="noStrike">
                <a:solidFill>
                  <a:srgbClr val="FFFFFF"/>
                </a:solidFill>
                <a:uFillTx/>
                <a:latin typeface="Calibri"/>
                <a:ea typeface="DejaVu Sans"/>
              </a:rPr>
              <a:t>и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  <a:ea typeface="DejaVu Sans"/>
              </a:rPr>
              <a:t> социального</a:t>
            </a:r>
            <a:r>
              <a:rPr lang="ru-RU" sz="800" b="0" u="none" strike="noStrike" spc="488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  <a:ea typeface="DejaVu Sans"/>
              </a:rPr>
              <a:t>страхования</a:t>
            </a:r>
            <a:r>
              <a:rPr lang="ru-RU" sz="800" b="0" u="none" strike="noStrik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lang="ru-RU" sz="800" b="0" u="none" strike="noStrike" spc="-26">
                <a:solidFill>
                  <a:srgbClr val="FFFFFF"/>
                </a:solidFill>
                <a:uFillTx/>
                <a:latin typeface="Calibri"/>
                <a:ea typeface="DejaVu Sans"/>
              </a:rPr>
              <a:t>РФ</a:t>
            </a: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lang="ru-RU" sz="800" b="0" u="none" strike="noStrike">
                <a:solidFill>
                  <a:srgbClr val="FFFFFF"/>
                </a:solidFill>
                <a:uFillTx/>
                <a:latin typeface="Calibri"/>
                <a:ea typeface="DejaVu Sans"/>
              </a:rPr>
              <a:t>по</a:t>
            </a:r>
            <a:r>
              <a:rPr lang="ru-RU" sz="800" b="0" u="none" strike="noStrike" spc="34">
                <a:solidFill>
                  <a:srgbClr val="FFFFFF"/>
                </a:solidFill>
                <a:uFillTx/>
                <a:latin typeface="Calibri"/>
                <a:ea typeface="DejaVu Sans"/>
              </a:rPr>
              <a:t> Волого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  <a:ea typeface="DejaVu Sans"/>
              </a:rPr>
              <a:t>дской области</a:t>
            </a:r>
            <a:r>
              <a:rPr lang="ru-RU" sz="800" b="0" u="none" strike="noStrike" spc="488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77" name="Группа 103"/>
          <p:cNvGrpSpPr/>
          <p:nvPr/>
        </p:nvGrpSpPr>
        <p:grpSpPr>
          <a:xfrm>
            <a:off x="512280" y="489240"/>
            <a:ext cx="2514600" cy="979920"/>
            <a:chOff x="512280" y="489240"/>
            <a:chExt cx="2514600" cy="979920"/>
          </a:xfrm>
        </p:grpSpPr>
        <p:pic>
          <p:nvPicPr>
            <p:cNvPr id="78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6280" cy="9540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79" name="object 50"/>
            <p:cNvSpPr/>
            <p:nvPr/>
          </p:nvSpPr>
          <p:spPr>
            <a:xfrm>
              <a:off x="1577160" y="814680"/>
              <a:ext cx="291960" cy="182160"/>
            </a:xfrm>
            <a:custGeom>
              <a:avLst/>
              <a:gdLst>
                <a:gd name="textAreaLeft" fmla="*/ 0 w 291960"/>
                <a:gd name="textAreaRight" fmla="*/ 292320 w 291960"/>
                <a:gd name="textAreaTop" fmla="*/ 0 h 182160"/>
                <a:gd name="textAreaBottom" fmla="*/ 182520 h 18216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grpSp>
          <p:nvGrpSpPr>
            <p:cNvPr id="80" name="object 51"/>
            <p:cNvGrpSpPr/>
            <p:nvPr/>
          </p:nvGrpSpPr>
          <p:grpSpPr>
            <a:xfrm>
              <a:off x="1917720" y="814680"/>
              <a:ext cx="444600" cy="147960"/>
              <a:chOff x="1917720" y="814680"/>
              <a:chExt cx="444600" cy="147960"/>
            </a:xfrm>
          </p:grpSpPr>
          <p:sp>
            <p:nvSpPr>
              <p:cNvPr id="81" name="object 52"/>
              <p:cNvSpPr/>
              <p:nvPr/>
            </p:nvSpPr>
            <p:spPr>
              <a:xfrm>
                <a:off x="1917720" y="814680"/>
                <a:ext cx="287640" cy="147960"/>
              </a:xfrm>
              <a:custGeom>
                <a:avLst/>
                <a:gdLst>
                  <a:gd name="textAreaLeft" fmla="*/ 0 w 287640"/>
                  <a:gd name="textAreaRight" fmla="*/ 288000 w 287640"/>
                  <a:gd name="textAreaTop" fmla="*/ 0 h 147960"/>
                  <a:gd name="textAreaBottom" fmla="*/ 148320 h 14796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82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8080" cy="14688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83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6600" cy="15048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84" name="object 55"/>
            <p:cNvGrpSpPr/>
            <p:nvPr/>
          </p:nvGrpSpPr>
          <p:grpSpPr>
            <a:xfrm>
              <a:off x="1762920" y="1051200"/>
              <a:ext cx="674280" cy="180360"/>
              <a:chOff x="1762920" y="1051200"/>
              <a:chExt cx="674280" cy="180360"/>
            </a:xfrm>
          </p:grpSpPr>
          <p:pic>
            <p:nvPicPr>
              <p:cNvPr id="85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9520" cy="1468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86" name="object 57"/>
              <p:cNvSpPr/>
              <p:nvPr/>
            </p:nvSpPr>
            <p:spPr>
              <a:xfrm>
                <a:off x="1917720" y="1051200"/>
                <a:ext cx="519480" cy="180360"/>
              </a:xfrm>
              <a:custGeom>
                <a:avLst/>
                <a:gdLst>
                  <a:gd name="textAreaLeft" fmla="*/ 0 w 519480"/>
                  <a:gd name="textAreaRight" fmla="*/ 519840 w 519480"/>
                  <a:gd name="textAreaTop" fmla="*/ 0 h 180360"/>
                  <a:gd name="textAreaBottom" fmla="*/ 180720 h 18036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87" name="object 58"/>
            <p:cNvGrpSpPr/>
            <p:nvPr/>
          </p:nvGrpSpPr>
          <p:grpSpPr>
            <a:xfrm>
              <a:off x="2489040" y="1051560"/>
              <a:ext cx="287640" cy="146880"/>
              <a:chOff x="2489040" y="1051560"/>
              <a:chExt cx="287640" cy="146880"/>
            </a:xfrm>
          </p:grpSpPr>
          <p:pic>
            <p:nvPicPr>
              <p:cNvPr id="88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6720" cy="1468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89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7720" cy="14688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90" name="object 61"/>
            <p:cNvGrpSpPr/>
            <p:nvPr/>
          </p:nvGrpSpPr>
          <p:grpSpPr>
            <a:xfrm>
              <a:off x="1556640" y="1284480"/>
              <a:ext cx="1470240" cy="184680"/>
              <a:chOff x="1556640" y="1284480"/>
              <a:chExt cx="1470240" cy="184680"/>
            </a:xfrm>
          </p:grpSpPr>
          <p:pic>
            <p:nvPicPr>
              <p:cNvPr id="91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0040" cy="1522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92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1280" cy="1522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93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7120" cy="1846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94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1280" cy="1522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95" name="object 66"/>
              <p:cNvSpPr/>
              <p:nvPr/>
            </p:nvSpPr>
            <p:spPr>
              <a:xfrm>
                <a:off x="2494080" y="1290960"/>
                <a:ext cx="135360" cy="146520"/>
              </a:xfrm>
              <a:custGeom>
                <a:avLst/>
                <a:gdLst>
                  <a:gd name="textAreaLeft" fmla="*/ 0 w 135360"/>
                  <a:gd name="textAreaRight" fmla="*/ 135720 w 135360"/>
                  <a:gd name="textAreaTop" fmla="*/ 0 h 146520"/>
                  <a:gd name="textAreaBottom" fmla="*/ 146880 h 14652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96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7040" cy="178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97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5240" cy="14688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98" name="Прямоугольник: скругленные углы 2"/>
          <p:cNvSpPr/>
          <p:nvPr/>
        </p:nvSpPr>
        <p:spPr>
          <a:xfrm>
            <a:off x="6140520" y="9593640"/>
            <a:ext cx="871560" cy="8553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9" name="Овал 3"/>
          <p:cNvSpPr/>
          <p:nvPr/>
        </p:nvSpPr>
        <p:spPr>
          <a:xfrm>
            <a:off x="6047640" y="7937640"/>
            <a:ext cx="812160" cy="8121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00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598320" cy="513360"/>
          </a:xfrm>
          <a:prstGeom prst="rect">
            <a:avLst/>
          </a:prstGeom>
          <a:ln w="0">
            <a:noFill/>
          </a:ln>
        </p:spPr>
      </p:pic>
      <p:pic>
        <p:nvPicPr>
          <p:cNvPr id="101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58960" cy="8589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02" name="Таблица 4"/>
          <p:cNvGraphicFramePr/>
          <p:nvPr>
            <p:extLst>
              <p:ext uri="{D42A27DB-BD31-4B8C-83A1-F6EECF244321}">
                <p14:modId xmlns:p14="http://schemas.microsoft.com/office/powerpoint/2010/main" val="3457725717"/>
              </p:ext>
            </p:extLst>
          </p:nvPr>
        </p:nvGraphicFramePr>
        <p:xfrm>
          <a:off x="492840" y="1890360"/>
          <a:ext cx="6833880" cy="5316132"/>
        </p:xfrm>
        <a:graphic>
          <a:graphicData uri="http://schemas.openxmlformats.org/drawingml/2006/table">
            <a:tbl>
              <a:tblPr/>
              <a:tblGrid>
                <a:gridCol w="894600"/>
                <a:gridCol w="4793760"/>
                <a:gridCol w="1145520"/>
              </a:tblGrid>
              <a:tr h="4903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u="none" strike="noStrike" dirty="0">
                          <a:solidFill>
                            <a:srgbClr val="FFFFFF"/>
                          </a:solidFill>
                          <a:uFillTx/>
                          <a:latin typeface="Arial"/>
                        </a:rPr>
                        <a:t>Дата 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rgbClr val="FFFFFF"/>
                          </a:solidFill>
                          <a:uFillTx/>
                          <a:latin typeface="Arial"/>
                        </a:rPr>
                        <a:t>Мероприятие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rgbClr val="FFFFFF"/>
                          </a:solidFill>
                          <a:uFillTx/>
                          <a:latin typeface="Arial"/>
                        </a:rPr>
                        <a:t>Время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rgbClr val="FFFFFF"/>
                          </a:solidFill>
                          <a:uFillTx/>
                          <a:latin typeface="Arial"/>
                        </a:rPr>
                        <a:t>начала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72792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dirty="0" smtClean="0">
                          <a:solidFill>
                            <a:srgbClr val="000000"/>
                          </a:solidFill>
                          <a:uFillTx/>
                          <a:latin typeface="Calibri"/>
                          <a:ea typeface="DejaVu Sans"/>
                          <a:cs typeface="+mn-cs"/>
                        </a:rPr>
                        <a:t>05.08</a:t>
                      </a:r>
                      <a:endParaRPr lang="ru-RU" sz="1800" b="1" u="none" strike="noStrike" dirty="0">
                        <a:solidFill>
                          <a:srgbClr val="000000"/>
                        </a:solidFill>
                        <a:uFillTx/>
                        <a:latin typeface="Calibri"/>
                        <a:ea typeface="DejaVu Sans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700" b="0" u="none" strike="noStrike" dirty="0" smtClean="0">
                          <a:solidFill>
                            <a:srgbClr val="000000"/>
                          </a:solidFill>
                          <a:uFillTx/>
                          <a:latin typeface="Calibri"/>
                          <a:ea typeface="+mn-ea"/>
                          <a:cs typeface="+mn-cs"/>
                        </a:rPr>
                        <a:t>Информационно-разъяснительное мероприятие по оформлению цифровых удостоверений в МАХ</a:t>
                      </a:r>
                      <a:endParaRPr lang="ru-RU" sz="1700" b="0" u="none" strike="noStrike" dirty="0">
                        <a:solidFill>
                          <a:srgbClr val="000000"/>
                        </a:solidFill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dirty="0" smtClean="0">
                          <a:solidFill>
                            <a:srgbClr val="000000"/>
                          </a:solidFill>
                          <a:uFillTx/>
                          <a:latin typeface="Calibri"/>
                          <a:ea typeface="DejaVu Sans"/>
                          <a:cs typeface="+mn-cs"/>
                        </a:rPr>
                        <a:t>10:00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</a:tr>
              <a:tr h="7279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 dirty="0">
                          <a:solidFill>
                            <a:srgbClr val="000000"/>
                          </a:solidFill>
                          <a:uFillTx/>
                          <a:latin typeface="Calibri"/>
                          <a:ea typeface="DejaVu Sans"/>
                        </a:rPr>
                        <a:t>09.08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1191"/>
                        </a:spcBef>
                        <a:spcAft>
                          <a:spcPts val="992"/>
                        </a:spcAft>
                      </a:pPr>
                      <a:r>
                        <a:rPr lang="ru-RU" sz="1700" b="0" u="none" strike="noStrike" dirty="0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Спортивное мероприятие, посвященное Дню физкультурника. Городской стадион.</a:t>
                      </a:r>
                      <a:endParaRPr lang="ru-RU" sz="1700" b="0" u="none" strike="noStrike" dirty="0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 dirty="0">
                          <a:solidFill>
                            <a:srgbClr val="000000"/>
                          </a:solidFill>
                          <a:uFillTx/>
                          <a:latin typeface="Calibri"/>
                          <a:ea typeface="DejaVu Sans"/>
                        </a:rPr>
                        <a:t>10:00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5683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 dirty="0">
                          <a:solidFill>
                            <a:srgbClr val="000000"/>
                          </a:solidFill>
                          <a:uFillTx/>
                          <a:latin typeface="Calibri"/>
                          <a:ea typeface="DejaVu Sans"/>
                        </a:rPr>
                        <a:t>13.08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1191"/>
                        </a:spcBef>
                        <a:spcAft>
                          <a:spcPts val="992"/>
                        </a:spcAft>
                        <a:tabLst>
                          <a:tab pos="0" algn="l"/>
                        </a:tabLst>
                      </a:pPr>
                      <a:r>
                        <a:rPr lang="ru-RU" sz="1700" b="0" u="none" strike="noStrike">
                          <a:solidFill>
                            <a:srgbClr val="231F20"/>
                          </a:solidFill>
                          <a:uFillTx/>
                          <a:latin typeface="Calibri"/>
                          <a:ea typeface="DejaVu Sans"/>
                        </a:rPr>
                        <a:t>День сарафана. Исторический экскурс.</a:t>
                      </a:r>
                      <a:endParaRPr lang="ru-RU" sz="17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rgbClr val="000000"/>
                          </a:solidFill>
                          <a:uFillTx/>
                          <a:latin typeface="Calibri"/>
                          <a:ea typeface="DejaVu Sans"/>
                        </a:rPr>
                        <a:t>11:00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5335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 dirty="0">
                          <a:solidFill>
                            <a:srgbClr val="000000"/>
                          </a:solidFill>
                          <a:uFillTx/>
                          <a:latin typeface="Calibri"/>
                          <a:ea typeface="DejaVu Sans"/>
                        </a:rPr>
                        <a:t>17.08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1191"/>
                        </a:spcBef>
                        <a:spcAft>
                          <a:spcPts val="992"/>
                        </a:spcAft>
                      </a:pPr>
                      <a:r>
                        <a:rPr lang="ru-RU" sz="1700" b="0" u="none" strike="noStrike">
                          <a:solidFill>
                            <a:srgbClr val="000000"/>
                          </a:solidFill>
                          <a:uFillTx/>
                          <a:latin typeface="Calibri"/>
                          <a:ea typeface="DejaVu Sans"/>
                        </a:rPr>
                        <a:t>День самовара Это народный праздник, который символизирует русское гостеприимство, уют и традиции семейного чаепития.  </a:t>
                      </a:r>
                      <a:endParaRPr lang="ru-RU" sz="17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rgbClr val="000000"/>
                          </a:solidFill>
                          <a:uFillTx/>
                          <a:latin typeface="Calibri"/>
                          <a:ea typeface="DejaVu Sans"/>
                        </a:rPr>
                        <a:t>11:00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5335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rgbClr val="000000"/>
                          </a:solidFill>
                          <a:uFillTx/>
                          <a:latin typeface="Calibri"/>
                          <a:ea typeface="DejaVu Sans"/>
                        </a:rPr>
                        <a:t>19.08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1191"/>
                        </a:spcBef>
                        <a:spcAft>
                          <a:spcPts val="992"/>
                        </a:spcAft>
                        <a:tabLst>
                          <a:tab pos="0" algn="l"/>
                        </a:tabLst>
                      </a:pPr>
                      <a:r>
                        <a:rPr lang="ru-RU" sz="1700" b="0" u="none" strike="noStrike">
                          <a:solidFill>
                            <a:srgbClr val="231F20"/>
                          </a:solidFill>
                          <a:uFillTx/>
                          <a:latin typeface="Calibri"/>
                          <a:ea typeface="DejaVu Sans"/>
                        </a:rPr>
                        <a:t>Яблочный спас. Развлекательная программа. </a:t>
                      </a:r>
                      <a:endParaRPr lang="ru-RU" sz="17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rgbClr val="000000"/>
                          </a:solidFill>
                          <a:uFillTx/>
                          <a:latin typeface="Calibri"/>
                          <a:ea typeface="DejaVu Sans"/>
                        </a:rPr>
                        <a:t>11:00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5822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rgbClr val="000000"/>
                          </a:solidFill>
                          <a:uFillTx/>
                          <a:latin typeface="Calibri"/>
                          <a:ea typeface="DejaVu Sans"/>
                        </a:rPr>
                        <a:t>22.08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1191"/>
                        </a:spcBef>
                        <a:spcAft>
                          <a:spcPts val="992"/>
                        </a:spcAft>
                      </a:pPr>
                      <a:r>
                        <a:rPr lang="ru-RU" sz="1700" b="0" u="none" strike="noStrike" dirty="0" smtClean="0">
                          <a:solidFill>
                            <a:srgbClr val="231F20"/>
                          </a:solidFill>
                          <a:uFillTx/>
                          <a:latin typeface="Calibri"/>
                          <a:ea typeface="DejaVu Sans"/>
                        </a:rPr>
                        <a:t>Празднование</a:t>
                      </a:r>
                      <a:r>
                        <a:rPr lang="ru-RU" sz="1700" b="0" u="none" strike="noStrike" baseline="0" dirty="0" smtClean="0">
                          <a:solidFill>
                            <a:srgbClr val="231F20"/>
                          </a:solidFill>
                          <a:uFillTx/>
                          <a:latin typeface="Calibri"/>
                          <a:ea typeface="DejaVu Sans"/>
                        </a:rPr>
                        <a:t> Дня Государственного флага Российской Федерации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rgbClr val="000000"/>
                          </a:solidFill>
                          <a:uFillTx/>
                          <a:latin typeface="Calibri"/>
                          <a:ea typeface="DejaVu Sans"/>
                        </a:rPr>
                        <a:t>11:00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4762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rgbClr val="000000"/>
                          </a:solidFill>
                          <a:uFillTx/>
                          <a:latin typeface="Calibri"/>
                          <a:ea typeface="DejaVu Sans"/>
                        </a:rPr>
                        <a:t>26.08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1191"/>
                        </a:spcBef>
                        <a:spcAft>
                          <a:spcPts val="992"/>
                        </a:spcAft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uFillTx/>
                          <a:latin typeface="Calibri"/>
                          <a:ea typeface="DejaVu Sans"/>
                        </a:rPr>
                        <a:t>Участие любителей северной ходьбы в Фестивале скандинавской ходьбы.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rgbClr val="000000"/>
                          </a:solidFill>
                          <a:uFillTx/>
                          <a:latin typeface="Calibri"/>
                          <a:ea typeface="DejaVu Sans"/>
                        </a:rPr>
                        <a:t>10:00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7000" cy="1655280"/>
          </a:xfrm>
          <a:prstGeom prst="rect">
            <a:avLst/>
          </a:prstGeom>
          <a:ln w="0">
            <a:noFill/>
          </a:ln>
        </p:spPr>
      </p:pic>
      <p:sp>
        <p:nvSpPr>
          <p:cNvPr id="104" name="object 35"/>
          <p:cNvSpPr/>
          <p:nvPr/>
        </p:nvSpPr>
        <p:spPr>
          <a:xfrm>
            <a:off x="211320" y="7000200"/>
            <a:ext cx="7342560" cy="3580560"/>
          </a:xfrm>
          <a:custGeom>
            <a:avLst/>
            <a:gdLst>
              <a:gd name="textAreaLeft" fmla="*/ 0 w 7342560"/>
              <a:gd name="textAreaRight" fmla="*/ 7342920 w 7342560"/>
              <a:gd name="textAreaTop" fmla="*/ 0 h 3580560"/>
              <a:gd name="textAreaBottom" fmla="*/ 3580920 h 358056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105" name="Группа 1"/>
          <p:cNvGrpSpPr/>
          <p:nvPr/>
        </p:nvGrpSpPr>
        <p:grpSpPr>
          <a:xfrm>
            <a:off x="644400" y="8176320"/>
            <a:ext cx="1144800" cy="129600"/>
            <a:chOff x="644400" y="8176320"/>
            <a:chExt cx="1144800" cy="129600"/>
          </a:xfrm>
        </p:grpSpPr>
        <p:pic>
          <p:nvPicPr>
            <p:cNvPr id="106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0080" cy="1296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07" name="object 37"/>
            <p:cNvSpPr/>
            <p:nvPr/>
          </p:nvSpPr>
          <p:spPr>
            <a:xfrm>
              <a:off x="771480" y="8178120"/>
              <a:ext cx="91440" cy="126360"/>
            </a:xfrm>
            <a:custGeom>
              <a:avLst/>
              <a:gdLst>
                <a:gd name="textAreaLeft" fmla="*/ 0 w 91440"/>
                <a:gd name="textAreaRight" fmla="*/ 91800 w 91440"/>
                <a:gd name="textAreaTop" fmla="*/ 0 h 126360"/>
                <a:gd name="textAreaBottom" fmla="*/ 126720 h 12636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108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9080" cy="129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9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6080" cy="129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10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6920" cy="1260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11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09800" cy="1278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00000" y="180000"/>
            <a:ext cx="2636280" cy="142092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just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u="none" strike="noStrike" spc="-11" dirty="0">
                <a:solidFill>
                  <a:srgbClr val="FFFFFF"/>
                </a:solidFill>
                <a:uFillTx/>
                <a:latin typeface="Calibri"/>
              </a:rPr>
              <a:t>    МЕРОПРИЯТИЯ</a:t>
            </a:r>
            <a:r>
              <a:rPr sz="1800" dirty="0"/>
              <a:t/>
            </a:r>
            <a:br>
              <a:rPr sz="1800" dirty="0"/>
            </a:br>
            <a:r>
              <a:rPr lang="ru-RU" sz="1800" b="0" u="none" strike="noStrike" dirty="0">
                <a:solidFill>
                  <a:srgbClr val="000000"/>
                </a:solidFill>
                <a:uFillTx/>
                <a:latin typeface="Calibri"/>
              </a:rPr>
              <a:t>           </a:t>
            </a:r>
            <a:r>
              <a:rPr lang="ru-RU" sz="2700" b="1" u="none" strike="noStrike" dirty="0" smtClean="0">
                <a:solidFill>
                  <a:srgbClr val="FFFFFF"/>
                </a:solidFill>
                <a:uFillTx/>
                <a:latin typeface="Calibri"/>
              </a:rPr>
              <a:t>НА</a:t>
            </a:r>
            <a:r>
              <a:rPr lang="ru-RU" sz="2700" b="1" u="none" strike="noStrike" spc="-6" dirty="0" smtClean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2700" b="1" spc="-6" dirty="0">
                <a:solidFill>
                  <a:srgbClr val="FFFFFF"/>
                </a:solidFill>
                <a:latin typeface="Calibri"/>
              </a:rPr>
              <a:t>А</a:t>
            </a:r>
            <a:r>
              <a:rPr lang="ru-RU" sz="2700" b="1" u="none" strike="noStrike" spc="-6" dirty="0" smtClean="0">
                <a:solidFill>
                  <a:srgbClr val="FFFFFF"/>
                </a:solidFill>
                <a:uFillTx/>
                <a:latin typeface="Calibri"/>
              </a:rPr>
              <a:t>ВГУСТ</a:t>
            </a:r>
            <a:endParaRPr lang="ru-RU" sz="2700" b="0" u="none" strike="noStrike" dirty="0">
              <a:solidFill>
                <a:schemeClr val="dk1"/>
              </a:solidFill>
              <a:uFillTx/>
              <a:latin typeface="Arial"/>
            </a:endParaRPr>
          </a:p>
          <a:p>
            <a:pPr marL="439560" indent="-42732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u="none" strike="noStrike" spc="-20" dirty="0">
                <a:solidFill>
                  <a:srgbClr val="FFFFFF"/>
                </a:solidFill>
                <a:uFillTx/>
                <a:latin typeface="Calibri"/>
              </a:rPr>
              <a:t>2026</a:t>
            </a:r>
            <a:endParaRPr lang="ru-RU" sz="2700" b="0" u="none" strike="noStrike" dirty="0">
              <a:solidFill>
                <a:schemeClr val="dk1"/>
              </a:solidFill>
              <a:uFillTx/>
              <a:latin typeface="Arial"/>
            </a:endParaRPr>
          </a:p>
        </p:txBody>
      </p:sp>
      <p:sp>
        <p:nvSpPr>
          <p:cNvPr id="113" name="object 43"/>
          <p:cNvSpPr/>
          <p:nvPr/>
        </p:nvSpPr>
        <p:spPr>
          <a:xfrm>
            <a:off x="628920" y="8441640"/>
            <a:ext cx="5110920" cy="218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lang="ru-RU" sz="4400" b="1" u="none" strike="noStrike" spc="-11">
                <a:solidFill>
                  <a:srgbClr val="FFFFFF"/>
                </a:solidFill>
                <a:uFillTx/>
                <a:latin typeface="Calibri"/>
                <a:ea typeface="DejaVu Sans"/>
              </a:rPr>
              <a:t>ПРИХОДИТЕ, </a:t>
            </a:r>
            <a:r>
              <a:rPr lang="ru-RU" sz="4400" b="1" u="none" strike="noStrike">
                <a:solidFill>
                  <a:srgbClr val="FFFFFF"/>
                </a:solidFill>
                <a:uFillTx/>
                <a:latin typeface="Calibri"/>
                <a:ea typeface="DejaVu Sans"/>
              </a:rPr>
              <a:t>МЫ</a:t>
            </a:r>
            <a:r>
              <a:rPr lang="ru-RU" sz="4400" b="1" u="none" strike="noStrike" spc="-136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lang="ru-RU" sz="4400" b="1" u="none" strike="noStrike">
                <a:solidFill>
                  <a:srgbClr val="FFFFFF"/>
                </a:solidFill>
                <a:uFillTx/>
                <a:latin typeface="Calibri"/>
                <a:ea typeface="DejaVu Sans"/>
              </a:rPr>
              <a:t>ВАС</a:t>
            </a:r>
            <a:r>
              <a:rPr lang="ru-RU" sz="4400" b="1" u="none" strike="noStrike" spc="-136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lang="ru-RU" sz="4400" b="1" u="none" strike="noStrike" spc="-11">
                <a:solidFill>
                  <a:srgbClr val="FFFFFF"/>
                </a:solidFill>
                <a:uFillTx/>
                <a:latin typeface="Calibri"/>
                <a:ea typeface="DejaVu Sans"/>
              </a:rPr>
              <a:t>ЖДЕМ!</a:t>
            </a: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  <a:ea typeface="DejaVu Sans"/>
              </a:rPr>
              <a:t>Наши</a:t>
            </a:r>
            <a:r>
              <a:rPr lang="ru-RU" sz="1300" b="0" u="none" strike="noStrike" spc="-34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lang="ru-RU" sz="1300" b="0" u="none" strike="noStrike" spc="-11">
                <a:solidFill>
                  <a:srgbClr val="FFFFFF"/>
                </a:solidFill>
                <a:uFillTx/>
                <a:latin typeface="Calibri"/>
                <a:ea typeface="DejaVu Sans"/>
              </a:rPr>
              <a:t>контакты:</a:t>
            </a: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  <a:ea typeface="DejaVu Sans"/>
              </a:rPr>
              <a:t>Адрес: г. Вытегра, ул. Комсомольская, д.9</a:t>
            </a:r>
            <a:r>
              <a:rPr sz="1800"/>
              <a:t/>
            </a:r>
            <a:br>
              <a:rPr sz="1800"/>
            </a:b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  <a:ea typeface="DejaVu Sans"/>
              </a:rPr>
              <a:t>Контактный номер 8-81746-22316</a:t>
            </a: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  <a:ea typeface="DejaVu Sans"/>
              </a:rPr>
              <a:t>Фоминский Виталий Васильевич</a:t>
            </a: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4" name="object 44"/>
          <p:cNvSpPr/>
          <p:nvPr/>
        </p:nvSpPr>
        <p:spPr>
          <a:xfrm>
            <a:off x="3806640" y="7399800"/>
            <a:ext cx="3294360" cy="558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 defTabSz="91440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  <a:ea typeface="DejaVu Sans"/>
              </a:rPr>
              <a:t>Время</a:t>
            </a:r>
            <a:r>
              <a:rPr lang="ru-RU" sz="1600" b="1" u="none" strike="noStrike" spc="-65">
                <a:solidFill>
                  <a:srgbClr val="58595B"/>
                </a:solidFill>
                <a:uFillTx/>
                <a:latin typeface="Calibri"/>
                <a:ea typeface="DejaVu Sans"/>
              </a:rPr>
              <a:t> </a:t>
            </a:r>
            <a:r>
              <a:rPr lang="ru-RU" sz="1600" b="1" u="none" strike="noStrike" spc="-11">
                <a:solidFill>
                  <a:srgbClr val="58595B"/>
                </a:solidFill>
                <a:uFillTx/>
                <a:latin typeface="Calibri"/>
                <a:ea typeface="DejaVu Sans"/>
              </a:rPr>
              <a:t>работы: понедельник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  <a:ea typeface="DejaVu Sans"/>
              </a:rPr>
              <a:t>–</a:t>
            </a:r>
            <a:r>
              <a:rPr lang="ru-RU" sz="1600" b="1" u="none" strike="noStrike" spc="-11">
                <a:solidFill>
                  <a:srgbClr val="58595B"/>
                </a:solidFill>
                <a:uFillTx/>
                <a:latin typeface="Calibri"/>
                <a:ea typeface="DejaVu Sans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  <a:ea typeface="DejaVu Sans"/>
              </a:rPr>
              <a:t>пятница</a:t>
            </a:r>
            <a:r>
              <a:rPr lang="ru-RU" sz="1600" b="1" u="none" strike="noStrike" spc="-11">
                <a:solidFill>
                  <a:srgbClr val="58595B"/>
                </a:solidFill>
                <a:uFillTx/>
                <a:latin typeface="Calibri"/>
                <a:ea typeface="DejaVu Sans"/>
              </a:rPr>
              <a:t> 08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  <a:ea typeface="DejaVu Sans"/>
              </a:rPr>
              <a:t>:00</a:t>
            </a:r>
            <a:r>
              <a:rPr lang="ru-RU" sz="1600" b="1" u="none" strike="noStrike" spc="-6">
                <a:solidFill>
                  <a:srgbClr val="58595B"/>
                </a:solidFill>
                <a:uFillTx/>
                <a:latin typeface="Calibri"/>
                <a:ea typeface="DejaVu Sans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  <a:ea typeface="DejaVu Sans"/>
              </a:rPr>
              <a:t>–</a:t>
            </a:r>
            <a:r>
              <a:rPr lang="ru-RU" sz="1600" b="1" u="none" strike="noStrike" spc="-14">
                <a:solidFill>
                  <a:srgbClr val="58595B"/>
                </a:solidFill>
                <a:uFillTx/>
                <a:latin typeface="Calibri"/>
                <a:ea typeface="DejaVu Sans"/>
              </a:rPr>
              <a:t> </a:t>
            </a:r>
            <a:r>
              <a:rPr lang="ru-RU" sz="1600" b="1" u="none" strike="noStrike" spc="-20">
                <a:solidFill>
                  <a:srgbClr val="58595B"/>
                </a:solidFill>
                <a:uFillTx/>
                <a:latin typeface="Calibri"/>
                <a:ea typeface="DejaVu Sans"/>
              </a:rPr>
              <a:t>17:00</a:t>
            </a:r>
            <a:endParaRPr lang="ru-RU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5" name="object 45"/>
          <p:cNvSpPr/>
          <p:nvPr/>
        </p:nvSpPr>
        <p:spPr>
          <a:xfrm>
            <a:off x="6123240" y="8786520"/>
            <a:ext cx="91440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  <a:ea typeface="DejaVu Sans"/>
              </a:rPr>
              <a:t>Отделение Фонда</a:t>
            </a:r>
            <a:r>
              <a:rPr lang="ru-RU" sz="800" b="0" u="none" strike="noStrike" spc="488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  <a:ea typeface="DejaVu Sans"/>
              </a:rPr>
              <a:t>пенсионного</a:t>
            </a: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lang="ru-RU" sz="800" b="0" u="none" strike="noStrike">
                <a:solidFill>
                  <a:srgbClr val="FFFFFF"/>
                </a:solidFill>
                <a:uFillTx/>
                <a:latin typeface="Calibri"/>
                <a:ea typeface="DejaVu Sans"/>
              </a:rPr>
              <a:t>и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  <a:ea typeface="DejaVu Sans"/>
              </a:rPr>
              <a:t> социального</a:t>
            </a:r>
            <a:r>
              <a:rPr lang="ru-RU" sz="800" b="0" u="none" strike="noStrike" spc="488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  <a:ea typeface="DejaVu Sans"/>
              </a:rPr>
              <a:t>страхования</a:t>
            </a:r>
            <a:r>
              <a:rPr lang="ru-RU" sz="800" b="0" u="none" strike="noStrik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lang="ru-RU" sz="800" b="0" u="none" strike="noStrike" spc="-26">
                <a:solidFill>
                  <a:srgbClr val="FFFFFF"/>
                </a:solidFill>
                <a:uFillTx/>
                <a:latin typeface="Calibri"/>
                <a:ea typeface="DejaVu Sans"/>
              </a:rPr>
              <a:t>РФ</a:t>
            </a: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lang="ru-RU" sz="800" b="0" u="none" strike="noStrike">
                <a:solidFill>
                  <a:srgbClr val="FFFFFF"/>
                </a:solidFill>
                <a:uFillTx/>
                <a:latin typeface="Calibri"/>
                <a:ea typeface="DejaVu Sans"/>
              </a:rPr>
              <a:t>по</a:t>
            </a:r>
            <a:r>
              <a:rPr lang="ru-RU" sz="800" b="0" u="none" strike="noStrike" spc="34">
                <a:solidFill>
                  <a:srgbClr val="FFFFFF"/>
                </a:solidFill>
                <a:uFillTx/>
                <a:latin typeface="Calibri"/>
                <a:ea typeface="DejaVu Sans"/>
              </a:rPr>
              <a:t> Вологодской области</a:t>
            </a: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16" name="Группа 103"/>
          <p:cNvGrpSpPr/>
          <p:nvPr/>
        </p:nvGrpSpPr>
        <p:grpSpPr>
          <a:xfrm>
            <a:off x="512280" y="489240"/>
            <a:ext cx="2514600" cy="979920"/>
            <a:chOff x="512280" y="489240"/>
            <a:chExt cx="2514600" cy="979920"/>
          </a:xfrm>
        </p:grpSpPr>
        <p:pic>
          <p:nvPicPr>
            <p:cNvPr id="117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6280" cy="9540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18" name="object 50"/>
            <p:cNvSpPr/>
            <p:nvPr/>
          </p:nvSpPr>
          <p:spPr>
            <a:xfrm>
              <a:off x="1577160" y="814680"/>
              <a:ext cx="291960" cy="182160"/>
            </a:xfrm>
            <a:custGeom>
              <a:avLst/>
              <a:gdLst>
                <a:gd name="textAreaLeft" fmla="*/ 0 w 291960"/>
                <a:gd name="textAreaRight" fmla="*/ 292320 w 291960"/>
                <a:gd name="textAreaTop" fmla="*/ 0 h 182160"/>
                <a:gd name="textAreaBottom" fmla="*/ 182520 h 18216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grpSp>
          <p:nvGrpSpPr>
            <p:cNvPr id="119" name="object 51"/>
            <p:cNvGrpSpPr/>
            <p:nvPr/>
          </p:nvGrpSpPr>
          <p:grpSpPr>
            <a:xfrm>
              <a:off x="1917720" y="814680"/>
              <a:ext cx="444600" cy="147960"/>
              <a:chOff x="1917720" y="814680"/>
              <a:chExt cx="444600" cy="147960"/>
            </a:xfrm>
          </p:grpSpPr>
          <p:sp>
            <p:nvSpPr>
              <p:cNvPr id="120" name="object 52"/>
              <p:cNvSpPr/>
              <p:nvPr/>
            </p:nvSpPr>
            <p:spPr>
              <a:xfrm>
                <a:off x="1917720" y="814680"/>
                <a:ext cx="287640" cy="147960"/>
              </a:xfrm>
              <a:custGeom>
                <a:avLst/>
                <a:gdLst>
                  <a:gd name="textAreaLeft" fmla="*/ 0 w 287640"/>
                  <a:gd name="textAreaRight" fmla="*/ 288000 w 287640"/>
                  <a:gd name="textAreaTop" fmla="*/ 0 h 147960"/>
                  <a:gd name="textAreaBottom" fmla="*/ 148320 h 14796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121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8080" cy="14688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122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6600" cy="15048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23" name="object 55"/>
            <p:cNvGrpSpPr/>
            <p:nvPr/>
          </p:nvGrpSpPr>
          <p:grpSpPr>
            <a:xfrm>
              <a:off x="1762920" y="1051200"/>
              <a:ext cx="674280" cy="180360"/>
              <a:chOff x="1762920" y="1051200"/>
              <a:chExt cx="674280" cy="180360"/>
            </a:xfrm>
          </p:grpSpPr>
          <p:pic>
            <p:nvPicPr>
              <p:cNvPr id="124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9520" cy="1468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25" name="object 57"/>
              <p:cNvSpPr/>
              <p:nvPr/>
            </p:nvSpPr>
            <p:spPr>
              <a:xfrm>
                <a:off x="1917720" y="1051200"/>
                <a:ext cx="519480" cy="180360"/>
              </a:xfrm>
              <a:custGeom>
                <a:avLst/>
                <a:gdLst>
                  <a:gd name="textAreaLeft" fmla="*/ 0 w 519480"/>
                  <a:gd name="textAreaRight" fmla="*/ 519840 w 519480"/>
                  <a:gd name="textAreaTop" fmla="*/ 0 h 180360"/>
                  <a:gd name="textAreaBottom" fmla="*/ 180720 h 18036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126" name="object 58"/>
            <p:cNvGrpSpPr/>
            <p:nvPr/>
          </p:nvGrpSpPr>
          <p:grpSpPr>
            <a:xfrm>
              <a:off x="2489040" y="1051560"/>
              <a:ext cx="287640" cy="146880"/>
              <a:chOff x="2489040" y="1051560"/>
              <a:chExt cx="287640" cy="146880"/>
            </a:xfrm>
          </p:grpSpPr>
          <p:pic>
            <p:nvPicPr>
              <p:cNvPr id="127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6720" cy="1468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28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7720" cy="14688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29" name="object 61"/>
            <p:cNvGrpSpPr/>
            <p:nvPr/>
          </p:nvGrpSpPr>
          <p:grpSpPr>
            <a:xfrm>
              <a:off x="1556640" y="1284480"/>
              <a:ext cx="1470240" cy="184680"/>
              <a:chOff x="1556640" y="1284480"/>
              <a:chExt cx="1470240" cy="184680"/>
            </a:xfrm>
          </p:grpSpPr>
          <p:pic>
            <p:nvPicPr>
              <p:cNvPr id="130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0040" cy="1522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31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1280" cy="1522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32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7120" cy="1846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33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1280" cy="1522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34" name="object 66"/>
              <p:cNvSpPr/>
              <p:nvPr/>
            </p:nvSpPr>
            <p:spPr>
              <a:xfrm>
                <a:off x="2494080" y="1290960"/>
                <a:ext cx="135360" cy="146520"/>
              </a:xfrm>
              <a:custGeom>
                <a:avLst/>
                <a:gdLst>
                  <a:gd name="textAreaLeft" fmla="*/ 0 w 135360"/>
                  <a:gd name="textAreaRight" fmla="*/ 135720 w 135360"/>
                  <a:gd name="textAreaTop" fmla="*/ 0 h 146520"/>
                  <a:gd name="textAreaBottom" fmla="*/ 146880 h 14652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135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7040" cy="178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36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5240" cy="14688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37" name="Прямоугольник: скругленные углы 2"/>
          <p:cNvSpPr/>
          <p:nvPr/>
        </p:nvSpPr>
        <p:spPr>
          <a:xfrm>
            <a:off x="6140520" y="9593640"/>
            <a:ext cx="871560" cy="8553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8" name="Овал 3"/>
          <p:cNvSpPr/>
          <p:nvPr/>
        </p:nvSpPr>
        <p:spPr>
          <a:xfrm>
            <a:off x="6047640" y="7937640"/>
            <a:ext cx="812160" cy="8121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39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598320" cy="513360"/>
          </a:xfrm>
          <a:prstGeom prst="rect">
            <a:avLst/>
          </a:prstGeom>
          <a:ln w="0">
            <a:noFill/>
          </a:ln>
        </p:spPr>
      </p:pic>
      <p:pic>
        <p:nvPicPr>
          <p:cNvPr id="140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58960" cy="8589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41" name="Таблица 4"/>
          <p:cNvGraphicFramePr/>
          <p:nvPr>
            <p:extLst>
              <p:ext uri="{D42A27DB-BD31-4B8C-83A1-F6EECF244321}">
                <p14:modId xmlns:p14="http://schemas.microsoft.com/office/powerpoint/2010/main" val="1715869148"/>
              </p:ext>
            </p:extLst>
          </p:nvPr>
        </p:nvGraphicFramePr>
        <p:xfrm>
          <a:off x="459000" y="2250360"/>
          <a:ext cx="6847200" cy="4290840"/>
        </p:xfrm>
        <a:graphic>
          <a:graphicData uri="http://schemas.openxmlformats.org/drawingml/2006/table">
            <a:tbl>
              <a:tblPr/>
              <a:tblGrid>
                <a:gridCol w="1230840"/>
                <a:gridCol w="4608360"/>
                <a:gridCol w="1008000"/>
              </a:tblGrid>
              <a:tr h="366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u="none" strike="noStrike" dirty="0">
                          <a:solidFill>
                            <a:srgbClr val="FFFFFF"/>
                          </a:solidFill>
                          <a:uFillTx/>
                          <a:latin typeface="Arial"/>
                        </a:rPr>
                        <a:t>Дата 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rgbClr val="FFFFFF"/>
                          </a:solidFill>
                          <a:uFillTx/>
                          <a:latin typeface="Arial"/>
                        </a:rPr>
                        <a:t>Мероприятие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rgbClr val="FFFFFF"/>
                          </a:solidFill>
                          <a:uFillTx/>
                          <a:latin typeface="Arial"/>
                        </a:rPr>
                        <a:t>Время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rgbClr val="FFFFFF"/>
                          </a:solidFill>
                          <a:uFillTx/>
                          <a:latin typeface="Arial"/>
                        </a:rPr>
                        <a:t>начала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5839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u="none" strike="noStrik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ежедневно</a:t>
                      </a:r>
                      <a:endParaRPr lang="ru-RU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uFillTx/>
                          <a:latin typeface="Calibri"/>
                          <a:ea typeface="DejaVu Sans"/>
                        </a:rPr>
                        <a:t>Настольные игры 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12:00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5335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u="none" strike="noStrik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ежедневно</a:t>
                      </a:r>
                      <a:endParaRPr lang="ru-RU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uFillTx/>
                          <a:latin typeface="Calibri"/>
                          <a:ea typeface="DejaVu Sans"/>
                        </a:rPr>
                        <a:t>Тренировки по дартсу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11:00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978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200" b="1" u="none" strike="noStrike" spc="-11" dirty="0" smtClean="0">
                        <a:solidFill>
                          <a:srgbClr val="231F20"/>
                        </a:solidFill>
                        <a:uFillTx/>
                        <a:latin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u="none" strike="noStrike" dirty="0" smtClean="0">
                          <a:solidFill>
                            <a:srgbClr val="000000"/>
                          </a:solidFill>
                          <a:uFillTx/>
                          <a:latin typeface="Calibri"/>
                          <a:ea typeface="DejaVu Sans"/>
                          <a:cs typeface="+mn-cs"/>
                        </a:rPr>
                        <a:t>07.08</a:t>
                      </a: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u="none" strike="noStrike" spc="-11" dirty="0" smtClean="0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по </a:t>
                      </a:r>
                      <a:r>
                        <a:rPr lang="ru-RU" sz="1200" b="1" u="none" strike="noStrike" spc="-11" dirty="0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необходимости</a:t>
                      </a:r>
                      <a:endParaRPr lang="ru-RU" sz="1200" b="0" u="none" strike="noStrike" dirty="0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uFillTx/>
                          <a:latin typeface="Calibri"/>
                          <a:ea typeface="DejaVu Sans"/>
                        </a:rPr>
                        <a:t>Индивидуальные консультации по вопросам применения пенсионного и социального законодательства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 smtClean="0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09:30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u="none" strike="noStrik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каждый вторник</a:t>
                      </a:r>
                      <a:endParaRPr lang="ru-RU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uFillTx/>
                          <a:latin typeface="Calibri"/>
                          <a:ea typeface="DejaVu Sans"/>
                        </a:rPr>
                        <a:t>Скандинавская ходьба, площадь у речного вокзала (разминка, ходьба, заминка)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10:00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763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u="none" strike="noStrik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вторник четверг</a:t>
                      </a:r>
                      <a:endParaRPr lang="ru-RU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uFillTx/>
                          <a:latin typeface="Calibri"/>
                          <a:ea typeface="DejaVu Sans"/>
                        </a:rPr>
                        <a:t>Скандинавская ходьба, площадь у речного вокзала (разминка, ходьба, заминка)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18:00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</TotalTime>
  <Words>222</Words>
  <Application>Microsoft Office PowerPoint</Application>
  <PresentationFormat>Произвольный</PresentationFormat>
  <Paragraphs>66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12</vt:i4>
      </vt:variant>
      <vt:variant>
        <vt:lpstr>Заголовки слайдов</vt:lpstr>
      </vt:variant>
      <vt:variant>
        <vt:i4>2</vt:i4>
      </vt:variant>
    </vt:vector>
  </HeadingPairs>
  <TitlesOfParts>
    <vt:vector size="14" baseType="lpstr"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    МЕРОПРИЯТИЯ            НА АВГУСТ 2026</vt:lpstr>
      <vt:lpstr>    МЕРОПРИЯТИЯ           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045LavrentievaVV</cp:lastModifiedBy>
  <cp:revision>54</cp:revision>
  <dcterms:created xsi:type="dcterms:W3CDTF">2025-11-06T11:20:25Z</dcterms:created>
  <dcterms:modified xsi:type="dcterms:W3CDTF">2026-07-24T07:57:36Z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2</vt:i4>
  </property>
</Properties>
</file>