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E9EC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868" y="-72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6640" cy="1654920"/>
          </a:xfrm>
          <a:prstGeom prst="rect">
            <a:avLst/>
          </a:prstGeom>
          <a:ln w="0">
            <a:noFill/>
          </a:ln>
        </p:spPr>
      </p:pic>
      <p:sp>
        <p:nvSpPr>
          <p:cNvPr id="37" name="object 35"/>
          <p:cNvSpPr/>
          <p:nvPr/>
        </p:nvSpPr>
        <p:spPr>
          <a:xfrm>
            <a:off x="151920" y="6972840"/>
            <a:ext cx="7342200" cy="35802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38" name="Группа 1"/>
          <p:cNvGrpSpPr/>
          <p:nvPr/>
        </p:nvGrpSpPr>
        <p:grpSpPr>
          <a:xfrm>
            <a:off x="644400" y="8176320"/>
            <a:ext cx="1144440" cy="129240"/>
            <a:chOff x="644400" y="8176320"/>
            <a:chExt cx="1144440" cy="129240"/>
          </a:xfrm>
        </p:grpSpPr>
        <p:pic>
          <p:nvPicPr>
            <p:cNvPr id="39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99720" cy="129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0" name="object 37"/>
            <p:cNvSpPr/>
            <p:nvPr/>
          </p:nvSpPr>
          <p:spPr>
            <a:xfrm>
              <a:off x="771480" y="8178120"/>
              <a:ext cx="91080" cy="1260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1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8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5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6560" cy="125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09440" cy="127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000" cy="18637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ФЕВРАЛЬ</a:t>
            </a:r>
            <a:endParaRPr lang="ru-RU" sz="2700" b="0" strike="noStrike" spc="-1">
              <a:latin typeface="Arial"/>
            </a:endParaRPr>
          </a:p>
          <a:p>
            <a:pPr marL="439560" indent="-427320" algn="r">
              <a:lnSpc>
                <a:spcPts val="2701"/>
              </a:lnSpc>
              <a:tabLst>
                <a:tab pos="0" algn="l"/>
              </a:tabLst>
            </a:pPr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6" name="object 43"/>
          <p:cNvSpPr/>
          <p:nvPr/>
        </p:nvSpPr>
        <p:spPr>
          <a:xfrm>
            <a:off x="628920" y="8441640"/>
            <a:ext cx="511056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162250, г.Харовск, ул. Ленинградская, 41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88173222577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Майская Наталья Рудольфовна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404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1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Петербургу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Ленинградской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4240" cy="979560"/>
            <a:chOff x="512280" y="489240"/>
            <a:chExt cx="2514240" cy="979560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5920" cy="953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1600" cy="1818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4240" cy="147600"/>
              <a:chOff x="1917720" y="814680"/>
              <a:chExt cx="444240" cy="14760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7280" cy="1476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772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6240" cy="1501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3920" cy="180000"/>
              <a:chOff x="1762920" y="1051200"/>
              <a:chExt cx="673920" cy="18000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9160" cy="1465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9120" cy="1800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7280" cy="146520"/>
              <a:chOff x="2489040" y="1051560"/>
              <a:chExt cx="287280" cy="14652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6360" cy="1465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736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69880" cy="184320"/>
              <a:chOff x="1556640" y="1284480"/>
              <a:chExt cx="1469880" cy="18432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3968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6760" cy="184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5000" cy="1461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6680" cy="177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4880" cy="1465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0" name="Овал 3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1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7960" cy="51300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/>
        </p:nvGraphicFramePr>
        <p:xfrm>
          <a:off x="284400" y="1918080"/>
          <a:ext cx="6950234" cy="4606440"/>
        </p:xfrm>
        <a:graphic>
          <a:graphicData uri="http://schemas.openxmlformats.org/drawingml/2006/table">
            <a:tbl>
              <a:tblPr/>
              <a:tblGrid>
                <a:gridCol w="901562"/>
                <a:gridCol w="4752528"/>
                <a:gridCol w="1296144"/>
              </a:tblGrid>
              <a:tr h="6566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5659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10.02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Интеллектуально-патриотическая игра, посвященная Дню защитника 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Отечества</a:t>
                      </a:r>
                      <a:endParaRPr lang="ru-RU" sz="1800" b="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8060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12.02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Трансляция проекта Знание. Лекторий . «Живые символы России: история, ремесла, народы»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27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21.02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Проведение лыжных соревнований 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627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26.02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Прием управляющего отделением Королевой Г.В., вопросы пенсионного законодательства </a:t>
                      </a:r>
                      <a:r>
                        <a:rPr lang="ru-RU" sz="1600" b="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(ВКС, ответственный </a:t>
                      </a: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начальник </a:t>
                      </a:r>
                      <a:r>
                        <a:rPr lang="ru-RU" sz="1600" b="0" dirty="0" err="1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УдиОР</a:t>
                      </a:r>
                      <a:r>
                        <a:rPr lang="ru-RU" sz="1600" b="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Лаврентьева В.В.)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627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28.02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Участие в межокружном фестивале творчества 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6640" cy="1654920"/>
          </a:xfrm>
          <a:prstGeom prst="rect">
            <a:avLst/>
          </a:prstGeom>
          <a:ln w="0">
            <a:noFill/>
          </a:ln>
        </p:spPr>
      </p:pic>
      <p:sp>
        <p:nvSpPr>
          <p:cNvPr id="37" name="object 35"/>
          <p:cNvSpPr/>
          <p:nvPr/>
        </p:nvSpPr>
        <p:spPr>
          <a:xfrm>
            <a:off x="151920" y="6972840"/>
            <a:ext cx="7342200" cy="35802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" name="Группа 1"/>
          <p:cNvGrpSpPr/>
          <p:nvPr/>
        </p:nvGrpSpPr>
        <p:grpSpPr>
          <a:xfrm>
            <a:off x="644400" y="8176320"/>
            <a:ext cx="1144440" cy="129240"/>
            <a:chOff x="644400" y="8176320"/>
            <a:chExt cx="1144440" cy="129240"/>
          </a:xfrm>
        </p:grpSpPr>
        <p:pic>
          <p:nvPicPr>
            <p:cNvPr id="39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99720" cy="129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0" name="object 37"/>
            <p:cNvSpPr/>
            <p:nvPr/>
          </p:nvSpPr>
          <p:spPr>
            <a:xfrm>
              <a:off x="771480" y="8178120"/>
              <a:ext cx="91080" cy="1260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1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8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5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6560" cy="125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09440" cy="127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PlaceHolder 1"/>
          <p:cNvSpPr>
            <a:spLocks noGrp="1"/>
          </p:cNvSpPr>
          <p:nvPr>
            <p:ph type="title" idx="4294967295"/>
          </p:nvPr>
        </p:nvSpPr>
        <p:spPr>
          <a:xfrm>
            <a:off x="4822920" y="316800"/>
            <a:ext cx="2313000" cy="18637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ФЕВРАЛЬ</a:t>
            </a:r>
            <a:endParaRPr lang="ru-RU" sz="2700" b="0" strike="noStrike" spc="-1">
              <a:latin typeface="Arial"/>
            </a:endParaRPr>
          </a:p>
          <a:p>
            <a:pPr marL="439560" indent="-427320" algn="r">
              <a:lnSpc>
                <a:spcPts val="2701"/>
              </a:lnSpc>
              <a:tabLst>
                <a:tab pos="0" algn="l"/>
              </a:tabLst>
            </a:pPr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6" name="object 43"/>
          <p:cNvSpPr/>
          <p:nvPr/>
        </p:nvSpPr>
        <p:spPr>
          <a:xfrm>
            <a:off x="628920" y="8441640"/>
            <a:ext cx="511056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162250, г.Харовск, ул. Ленинградская, 41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88173222577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Майская Наталья Рудольфовна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404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1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Петербургу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Ленинградской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3" name="Группа 103"/>
          <p:cNvGrpSpPr/>
          <p:nvPr/>
        </p:nvGrpSpPr>
        <p:grpSpPr>
          <a:xfrm>
            <a:off x="512280" y="489240"/>
            <a:ext cx="2514240" cy="979560"/>
            <a:chOff x="512280" y="489240"/>
            <a:chExt cx="2514240" cy="979560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5920" cy="953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1600" cy="1818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4" name="object 51"/>
            <p:cNvGrpSpPr/>
            <p:nvPr/>
          </p:nvGrpSpPr>
          <p:grpSpPr>
            <a:xfrm>
              <a:off x="1917720" y="814680"/>
              <a:ext cx="444240" cy="147600"/>
              <a:chOff x="1917720" y="814680"/>
              <a:chExt cx="444240" cy="14760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7280" cy="1476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772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6240" cy="1501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" name="object 55"/>
            <p:cNvGrpSpPr/>
            <p:nvPr/>
          </p:nvGrpSpPr>
          <p:grpSpPr>
            <a:xfrm>
              <a:off x="1762920" y="1051200"/>
              <a:ext cx="673920" cy="180000"/>
              <a:chOff x="1762920" y="1051200"/>
              <a:chExt cx="673920" cy="18000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9160" cy="1465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9120" cy="1800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" name="object 58"/>
            <p:cNvGrpSpPr/>
            <p:nvPr/>
          </p:nvGrpSpPr>
          <p:grpSpPr>
            <a:xfrm>
              <a:off x="2489040" y="1051560"/>
              <a:ext cx="287280" cy="146520"/>
              <a:chOff x="2489040" y="1051560"/>
              <a:chExt cx="287280" cy="14652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6360" cy="1465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736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" name="object 61"/>
            <p:cNvGrpSpPr/>
            <p:nvPr/>
          </p:nvGrpSpPr>
          <p:grpSpPr>
            <a:xfrm>
              <a:off x="1556640" y="1284480"/>
              <a:ext cx="1469880" cy="184320"/>
              <a:chOff x="1556640" y="1284480"/>
              <a:chExt cx="1469880" cy="18432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3968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6760" cy="184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5000" cy="1461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6680" cy="177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4880" cy="1465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0" name="Овал 3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1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7960" cy="51300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/>
        </p:nvGraphicFramePr>
        <p:xfrm>
          <a:off x="284400" y="1918080"/>
          <a:ext cx="6648480" cy="3639480"/>
        </p:xfrm>
        <a:graphic>
          <a:graphicData uri="http://schemas.openxmlformats.org/drawingml/2006/table">
            <a:tbl>
              <a:tblPr/>
              <a:tblGrid>
                <a:gridCol w="1333610"/>
                <a:gridCol w="4320480"/>
                <a:gridCol w="994390"/>
              </a:tblGrid>
              <a:tr h="6566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806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п</a:t>
                      </a:r>
                      <a:r>
                        <a:rPr lang="ru-RU" sz="12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о </a:t>
                      </a: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необходимости</a:t>
                      </a:r>
                      <a:endParaRPr lang="ru-RU" sz="12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ea typeface="Microsoft YaHei"/>
                          <a:cs typeface="Calibri" pitchFamily="34" charset="0"/>
                        </a:rPr>
                        <a:t>(ответственный - руководитель клиентской службы Майская Н.Р.)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659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к</a:t>
                      </a:r>
                      <a:r>
                        <a:rPr lang="ru-RU" sz="12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аждый </a:t>
                      </a: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вторник </a:t>
                      </a:r>
                      <a:endParaRPr lang="ru-RU" sz="12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Кружок «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Декупаж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»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10: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00</a:t>
                      </a: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659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к</a:t>
                      </a:r>
                      <a:r>
                        <a:rPr lang="ru-RU" sz="12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аждую </a:t>
                      </a: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среду</a:t>
                      </a:r>
                      <a:endParaRPr lang="ru-RU" sz="12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ea typeface="Microsoft YaHei"/>
                          <a:cs typeface="Calibri" pitchFamily="34" charset="0"/>
                        </a:rPr>
                        <a:t>Клуб «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Microsoft YaHei"/>
                          <a:cs typeface="Calibri" pitchFamily="34" charset="0"/>
                        </a:rPr>
                        <a:t>Хозяюшка»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12:0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</a:t>
                      </a: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489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к</a:t>
                      </a:r>
                      <a:r>
                        <a:rPr lang="ru-RU" sz="12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аждый </a:t>
                      </a: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четверг</a:t>
                      </a:r>
                      <a:endParaRPr lang="ru-RU" sz="12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ea typeface="Microsoft YaHei"/>
                          <a:cs typeface="Calibri" pitchFamily="34" charset="0"/>
                        </a:rPr>
                        <a:t>Клуб любителей игры в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Microsoft YaHei"/>
                          <a:cs typeface="Calibri" pitchFamily="34" charset="0"/>
                        </a:rPr>
                        <a:t>шашки</a:t>
                      </a:r>
                      <a:endParaRPr lang="ru-RU" sz="1800" b="0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11:3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</a:t>
                      </a: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</TotalTime>
  <Words>183</Words>
  <Application>Microsoft Office PowerPoint</Application>
  <PresentationFormat>Произвольный</PresentationFormat>
  <Paragraphs>52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ФЕВРАЛЬ 2026</vt:lpstr>
      <vt:lpstr>МЕРОПРИЯТИЯ НА ФЕВРАЛЬ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045MoninaOA</cp:lastModifiedBy>
  <cp:revision>31</cp:revision>
  <dcterms:created xsi:type="dcterms:W3CDTF">2025-11-06T11:20:25Z</dcterms:created>
  <dcterms:modified xsi:type="dcterms:W3CDTF">2026-01-29T07:22:24Z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