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</p:sldIdLst>
  <p:sldSz cx="7556500" cy="10693400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0D8E7"/>
    <a:srgbClr val="E9ECF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2622" y="606"/>
      </p:cViewPr>
      <p:guideLst>
        <p:guide orient="horz" pos="3368"/>
        <p:guide pos="23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377640" y="381600"/>
            <a:ext cx="6800400" cy="1875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 type="body"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377640" y="381600"/>
            <a:ext cx="6800400" cy="1875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 type="body"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8" name="PlaceHolder 5"/>
          <p:cNvSpPr>
            <a:spLocks noGrp="1"/>
          </p:cNvSpPr>
          <p:nvPr>
            <p:ph type="body"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377640" y="381600"/>
            <a:ext cx="6800400" cy="1875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218952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2676960" y="2502000"/>
            <a:ext cx="218952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4976280" y="2502000"/>
            <a:ext cx="218952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4976280" y="5741640"/>
            <a:ext cx="218952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4" name="PlaceHolder 6"/>
          <p:cNvSpPr>
            <a:spLocks noGrp="1"/>
          </p:cNvSpPr>
          <p:nvPr>
            <p:ph type="body"/>
          </p:nvPr>
        </p:nvSpPr>
        <p:spPr>
          <a:xfrm>
            <a:off x="2676960" y="5741640"/>
            <a:ext cx="218952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5" name="PlaceHolder 7"/>
          <p:cNvSpPr>
            <a:spLocks noGrp="1"/>
          </p:cNvSpPr>
          <p:nvPr>
            <p:ph type="body"/>
          </p:nvPr>
        </p:nvSpPr>
        <p:spPr>
          <a:xfrm>
            <a:off x="377640" y="5741640"/>
            <a:ext cx="218952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377640" y="381600"/>
            <a:ext cx="6800400" cy="1875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377640" y="381600"/>
            <a:ext cx="6800400" cy="1875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377640" y="381600"/>
            <a:ext cx="6800400" cy="1875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377640" y="381600"/>
            <a:ext cx="6800400" cy="1875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subTitle"/>
          </p:nvPr>
        </p:nvSpPr>
        <p:spPr>
          <a:xfrm>
            <a:off x="377640" y="426600"/>
            <a:ext cx="6800400" cy="82767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377640" y="381600"/>
            <a:ext cx="6800400" cy="1875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377640" y="381600"/>
            <a:ext cx="6800400" cy="1875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6" name="PlaceHolder 4"/>
          <p:cNvSpPr>
            <a:spLocks noGrp="1"/>
          </p:cNvSpPr>
          <p:nvPr>
            <p:ph type="body"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377640" y="381600"/>
            <a:ext cx="6800400" cy="1875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 type="body"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object 33"/>
          <p:cNvPicPr/>
          <p:nvPr/>
        </p:nvPicPr>
        <p:blipFill>
          <a:blip r:embed="rId2" cstate="print"/>
          <a:stretch/>
        </p:blipFill>
        <p:spPr>
          <a:xfrm>
            <a:off x="3731760" y="108000"/>
            <a:ext cx="3718440" cy="1656720"/>
          </a:xfrm>
          <a:prstGeom prst="rect">
            <a:avLst/>
          </a:prstGeom>
          <a:ln>
            <a:noFill/>
          </a:ln>
        </p:spPr>
      </p:pic>
      <p:sp>
        <p:nvSpPr>
          <p:cNvPr id="37" name="CustomShape 1"/>
          <p:cNvSpPr/>
          <p:nvPr/>
        </p:nvSpPr>
        <p:spPr>
          <a:xfrm>
            <a:off x="111240" y="7000200"/>
            <a:ext cx="7344000" cy="358200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38" name="object 36"/>
          <p:cNvPicPr/>
          <p:nvPr/>
        </p:nvPicPr>
        <p:blipFill>
          <a:blip r:embed="rId3" cstate="print"/>
          <a:stretch/>
        </p:blipFill>
        <p:spPr>
          <a:xfrm>
            <a:off x="644400" y="8176320"/>
            <a:ext cx="101520" cy="131040"/>
          </a:xfrm>
          <a:prstGeom prst="rect">
            <a:avLst/>
          </a:prstGeom>
          <a:ln>
            <a:noFill/>
          </a:ln>
        </p:spPr>
      </p:pic>
      <p:sp>
        <p:nvSpPr>
          <p:cNvPr id="39" name="CustomShape 2"/>
          <p:cNvSpPr/>
          <p:nvPr/>
        </p:nvSpPr>
        <p:spPr>
          <a:xfrm>
            <a:off x="771480" y="8178120"/>
            <a:ext cx="92880" cy="127800"/>
          </a:xfrm>
          <a:custGeom>
            <a:avLst/>
            <a:gdLst/>
            <a:ahLst/>
            <a:cxnLst/>
            <a:rect l="l" t="t" r="r" b="b"/>
            <a:pathLst>
              <a:path w="94615" h="129540">
                <a:moveTo>
                  <a:pt x="94272" y="0"/>
                </a:moveTo>
                <a:lnTo>
                  <a:pt x="0" y="0"/>
                </a:lnTo>
                <a:lnTo>
                  <a:pt x="0" y="20320"/>
                </a:lnTo>
                <a:lnTo>
                  <a:pt x="0" y="59690"/>
                </a:lnTo>
                <a:lnTo>
                  <a:pt x="0" y="80010"/>
                </a:lnTo>
                <a:lnTo>
                  <a:pt x="0" y="129540"/>
                </a:lnTo>
                <a:lnTo>
                  <a:pt x="23952" y="129540"/>
                </a:lnTo>
                <a:lnTo>
                  <a:pt x="23952" y="80010"/>
                </a:lnTo>
                <a:lnTo>
                  <a:pt x="86321" y="80010"/>
                </a:lnTo>
                <a:lnTo>
                  <a:pt x="86321" y="59690"/>
                </a:lnTo>
                <a:lnTo>
                  <a:pt x="23952" y="59690"/>
                </a:lnTo>
                <a:lnTo>
                  <a:pt x="23952" y="20320"/>
                </a:lnTo>
                <a:lnTo>
                  <a:pt x="94272" y="20320"/>
                </a:lnTo>
                <a:lnTo>
                  <a:pt x="94272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40" name="object 38"/>
          <p:cNvPicPr/>
          <p:nvPr/>
        </p:nvPicPr>
        <p:blipFill>
          <a:blip r:embed="rId4" cstate="print"/>
          <a:stretch/>
        </p:blipFill>
        <p:spPr>
          <a:xfrm>
            <a:off x="888840" y="8176320"/>
            <a:ext cx="290520" cy="131040"/>
          </a:xfrm>
          <a:prstGeom prst="rect">
            <a:avLst/>
          </a:prstGeom>
          <a:ln>
            <a:noFill/>
          </a:ln>
        </p:spPr>
      </p:pic>
      <p:pic>
        <p:nvPicPr>
          <p:cNvPr id="41" name="object 39"/>
          <p:cNvPicPr/>
          <p:nvPr/>
        </p:nvPicPr>
        <p:blipFill>
          <a:blip r:embed="rId5" cstate="print"/>
          <a:stretch/>
        </p:blipFill>
        <p:spPr>
          <a:xfrm>
            <a:off x="1201680" y="8176320"/>
            <a:ext cx="317520" cy="131040"/>
          </a:xfrm>
          <a:prstGeom prst="rect">
            <a:avLst/>
          </a:prstGeom>
          <a:ln>
            <a:noFill/>
          </a:ln>
        </p:spPr>
      </p:pic>
      <p:pic>
        <p:nvPicPr>
          <p:cNvPr id="42" name="object 40"/>
          <p:cNvPicPr/>
          <p:nvPr/>
        </p:nvPicPr>
        <p:blipFill>
          <a:blip r:embed="rId6" cstate="print"/>
          <a:stretch/>
        </p:blipFill>
        <p:spPr>
          <a:xfrm>
            <a:off x="1545480" y="8178120"/>
            <a:ext cx="108360" cy="127440"/>
          </a:xfrm>
          <a:prstGeom prst="rect">
            <a:avLst/>
          </a:prstGeom>
          <a:ln>
            <a:noFill/>
          </a:ln>
        </p:spPr>
      </p:pic>
      <p:pic>
        <p:nvPicPr>
          <p:cNvPr id="43" name="object 41"/>
          <p:cNvPicPr/>
          <p:nvPr/>
        </p:nvPicPr>
        <p:blipFill>
          <a:blip r:embed="rId7" cstate="print"/>
          <a:stretch/>
        </p:blipFill>
        <p:spPr>
          <a:xfrm>
            <a:off x="1679400" y="8178120"/>
            <a:ext cx="111240" cy="129240"/>
          </a:xfrm>
          <a:prstGeom prst="rect">
            <a:avLst/>
          </a:prstGeom>
          <a:ln>
            <a:noFill/>
          </a:ln>
        </p:spPr>
      </p:pic>
      <p:sp>
        <p:nvSpPr>
          <p:cNvPr id="44" name="CustomShape 3"/>
          <p:cNvSpPr/>
          <p:nvPr/>
        </p:nvSpPr>
        <p:spPr>
          <a:xfrm rot="15600">
            <a:off x="4756320" y="143640"/>
            <a:ext cx="2314800" cy="18655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81360" rIns="0" bIns="0"/>
          <a:lstStyle/>
          <a:p>
            <a:pPr marL="439560" indent="-425520" algn="r">
              <a:lnSpc>
                <a:spcPts val="2701"/>
              </a:lnSpc>
              <a:spcBef>
                <a:spcPts val="641"/>
              </a:spcBef>
            </a:pPr>
            <a:r>
              <a:rPr lang="ru-RU" sz="2700" b="1" strike="noStrike" spc="-1">
                <a:solidFill>
                  <a:srgbClr val="FFFFFF"/>
                </a:solidFill>
                <a:latin typeface="Calibri"/>
                <a:ea typeface="DejaVu Sans"/>
              </a:rPr>
              <a:t>МЕРОПРИЯТИЯ ФЕВРАЛЬ</a:t>
            </a:r>
            <a:r>
              <a:t/>
            </a:r>
            <a:br/>
            <a:r>
              <a:rPr lang="ru-RU" sz="2700" b="1" strike="noStrike" spc="-7">
                <a:solidFill>
                  <a:srgbClr val="FFFFFF"/>
                </a:solidFill>
                <a:latin typeface="Calibri"/>
                <a:ea typeface="DejaVu Sans"/>
              </a:rPr>
              <a:t>2026</a:t>
            </a:r>
            <a:endParaRPr lang="ru-RU" sz="2700" b="0" strike="noStrike" spc="-1">
              <a:latin typeface="Arial"/>
            </a:endParaRPr>
          </a:p>
        </p:txBody>
      </p:sp>
      <p:sp>
        <p:nvSpPr>
          <p:cNvPr id="45" name="CustomShape 4"/>
          <p:cNvSpPr/>
          <p:nvPr/>
        </p:nvSpPr>
        <p:spPr>
          <a:xfrm>
            <a:off x="628920" y="8441640"/>
            <a:ext cx="5112360" cy="20210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/>
          <a:lstStyle/>
          <a:p>
            <a:pPr marL="12600">
              <a:lnSpc>
                <a:spcPct val="75000"/>
              </a:lnSpc>
              <a:spcBef>
                <a:spcPts val="1375"/>
              </a:spcBef>
            </a:pPr>
            <a:r>
              <a:rPr lang="ru-RU" sz="4400" b="1" strike="noStrike" spc="-1">
                <a:solidFill>
                  <a:srgbClr val="FFFFFF"/>
                </a:solidFill>
                <a:latin typeface="Calibri"/>
                <a:ea typeface="DejaVu Sans"/>
              </a:rPr>
              <a:t>ПРИХОДИТЕ, МЫ</a:t>
            </a:r>
            <a:r>
              <a:rPr lang="ru-RU" sz="4400" b="1" strike="noStrike" spc="-123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4400" b="1" strike="noStrike" spc="-1">
                <a:solidFill>
                  <a:srgbClr val="FFFFFF"/>
                </a:solidFill>
                <a:latin typeface="Calibri"/>
                <a:ea typeface="DejaVu Sans"/>
              </a:rPr>
              <a:t>ВАС</a:t>
            </a:r>
            <a:r>
              <a:rPr lang="ru-RU" sz="4400" b="1" strike="noStrike" spc="-123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4400" b="1" strike="noStrike" spc="-1">
                <a:solidFill>
                  <a:srgbClr val="FFFFFF"/>
                </a:solidFill>
                <a:latin typeface="Calibri"/>
                <a:ea typeface="DejaVu Sans"/>
              </a:rPr>
              <a:t>ЖДЕМ!</a:t>
            </a:r>
            <a:endParaRPr lang="ru-RU" sz="4400" b="0" strike="noStrike" spc="-1">
              <a:latin typeface="Arial"/>
            </a:endParaRPr>
          </a:p>
          <a:p>
            <a:pPr marL="15120">
              <a:lnSpc>
                <a:spcPts val="1429"/>
              </a:lnSpc>
              <a:spcBef>
                <a:spcPts val="1040"/>
              </a:spcBef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Наши</a:t>
            </a:r>
            <a:r>
              <a:rPr lang="ru-RU" sz="1300" b="0" strike="noStrike" spc="-21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контакты:</a:t>
            </a:r>
            <a:endParaRPr lang="ru-RU" sz="1300" b="0" strike="noStrike" spc="-1"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Адрес:г. Никольск, ул. Советская, 86</a:t>
            </a:r>
            <a:r>
              <a:t/>
            </a:r>
            <a:br/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Контактный номер 2-17-92</a:t>
            </a:r>
            <a:endParaRPr lang="ru-RU" sz="1300" b="0" strike="noStrike" spc="-1"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Джабарова Елена Александровна</a:t>
            </a:r>
            <a:endParaRPr lang="ru-RU" sz="1300" b="0" strike="noStrike" spc="-1">
              <a:latin typeface="Arial"/>
            </a:endParaRPr>
          </a:p>
        </p:txBody>
      </p:sp>
      <p:sp>
        <p:nvSpPr>
          <p:cNvPr id="46" name="CustomShape 5"/>
          <p:cNvSpPr/>
          <p:nvPr/>
        </p:nvSpPr>
        <p:spPr>
          <a:xfrm>
            <a:off x="3819240" y="7361640"/>
            <a:ext cx="3295800" cy="5565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/>
          <a:lstStyle/>
          <a:p>
            <a:pPr marL="12600" indent="1948680">
              <a:lnSpc>
                <a:spcPct val="112000"/>
              </a:lnSpc>
              <a:spcBef>
                <a:spcPts val="99"/>
              </a:spcBef>
            </a:pPr>
            <a:r>
              <a:rPr lang="ru-RU" sz="1600" b="1" strike="noStrike" spc="-1">
                <a:solidFill>
                  <a:srgbClr val="58595B"/>
                </a:solidFill>
                <a:latin typeface="Calibri"/>
                <a:ea typeface="DejaVu Sans"/>
              </a:rPr>
              <a:t>Время</a:t>
            </a:r>
            <a:r>
              <a:rPr lang="ru-RU" sz="1600" b="1" strike="noStrike" spc="-52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  <a:ea typeface="DejaVu Sans"/>
              </a:rPr>
              <a:t>работы: понедельник – пятница 09:30 – </a:t>
            </a:r>
            <a:r>
              <a:rPr lang="ru-RU" sz="1600" b="1" strike="noStrike" spc="-7">
                <a:solidFill>
                  <a:srgbClr val="58595B"/>
                </a:solidFill>
                <a:latin typeface="Calibri"/>
                <a:ea typeface="DejaVu Sans"/>
              </a:rPr>
              <a:t>17:30</a:t>
            </a:r>
            <a:endParaRPr lang="ru-RU" sz="1600" b="0" strike="noStrike" spc="-1">
              <a:latin typeface="Arial"/>
            </a:endParaRPr>
          </a:p>
        </p:txBody>
      </p:sp>
      <p:sp>
        <p:nvSpPr>
          <p:cNvPr id="47" name="CustomShape 6"/>
          <p:cNvSpPr/>
          <p:nvPr/>
        </p:nvSpPr>
        <p:spPr>
          <a:xfrm>
            <a:off x="6123240" y="8786520"/>
            <a:ext cx="915840" cy="7426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/>
          <a:lstStyle/>
          <a:p>
            <a:pPr marL="12600">
              <a:lnSpc>
                <a:spcPts val="799"/>
              </a:lnSpc>
              <a:spcBef>
                <a:spcPts val="258"/>
              </a:spcBef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Отделение Фонда</a:t>
            </a:r>
            <a:r>
              <a:rPr lang="ru-RU" sz="800" b="0" strike="noStrike" spc="486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пенсионного</a:t>
            </a:r>
            <a:endParaRPr lang="ru-RU" sz="800" b="0" strike="noStrike" spc="-1"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и социального</a:t>
            </a:r>
            <a:r>
              <a:rPr lang="ru-RU" sz="800" b="0" strike="noStrike" spc="486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страхования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РФ</a:t>
            </a:r>
            <a:endParaRPr lang="ru-RU" sz="800" b="0" strike="noStrike" spc="-1"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по</a:t>
            </a:r>
            <a:r>
              <a:rPr lang="ru-RU" sz="800" b="0" strike="noStrike" spc="32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7">
                <a:solidFill>
                  <a:srgbClr val="FFFFFF"/>
                </a:solidFill>
                <a:latin typeface="Calibri"/>
                <a:ea typeface="DejaVu Sans"/>
              </a:rPr>
              <a:t>Санкт-</a:t>
            </a: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Петербургу</a:t>
            </a:r>
            <a:r>
              <a:rPr lang="ru-RU" sz="800" b="0" strike="noStrike" spc="486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и Ленинградской</a:t>
            </a:r>
            <a:r>
              <a:rPr lang="ru-RU" sz="800" b="0" strike="noStrike" spc="486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области</a:t>
            </a:r>
            <a:endParaRPr lang="ru-RU" sz="800" b="0" strike="noStrike" spc="-1">
              <a:latin typeface="Arial"/>
            </a:endParaRPr>
          </a:p>
        </p:txBody>
      </p:sp>
      <p:pic>
        <p:nvPicPr>
          <p:cNvPr id="48" name="object 49"/>
          <p:cNvPicPr/>
          <p:nvPr/>
        </p:nvPicPr>
        <p:blipFill>
          <a:blip r:embed="rId8" cstate="print"/>
          <a:stretch/>
        </p:blipFill>
        <p:spPr>
          <a:xfrm>
            <a:off x="216000" y="128880"/>
            <a:ext cx="1023120" cy="1167120"/>
          </a:xfrm>
          <a:prstGeom prst="rect">
            <a:avLst/>
          </a:prstGeom>
          <a:ln>
            <a:noFill/>
          </a:ln>
        </p:spPr>
      </p:pic>
      <p:sp>
        <p:nvSpPr>
          <p:cNvPr id="49" name="CustomShape 7"/>
          <p:cNvSpPr/>
          <p:nvPr/>
        </p:nvSpPr>
        <p:spPr>
          <a:xfrm>
            <a:off x="1577160" y="814680"/>
            <a:ext cx="293400" cy="183600"/>
          </a:xfrm>
          <a:custGeom>
            <a:avLst/>
            <a:gdLst/>
            <a:ahLst/>
            <a:cxnLst/>
            <a:rect l="l" t="t" r="r" b="b"/>
            <a:pathLst>
              <a:path w="295275" h="185419">
                <a:moveTo>
                  <a:pt x="149402" y="132080"/>
                </a:moveTo>
                <a:lnTo>
                  <a:pt x="126225" y="132080"/>
                </a:lnTo>
                <a:lnTo>
                  <a:pt x="126225" y="0"/>
                </a:lnTo>
                <a:lnTo>
                  <a:pt x="104965" y="0"/>
                </a:lnTo>
                <a:lnTo>
                  <a:pt x="104965" y="132080"/>
                </a:lnTo>
                <a:lnTo>
                  <a:pt x="21259" y="132080"/>
                </a:lnTo>
                <a:lnTo>
                  <a:pt x="21259" y="0"/>
                </a:lnTo>
                <a:lnTo>
                  <a:pt x="0" y="0"/>
                </a:lnTo>
                <a:lnTo>
                  <a:pt x="0" y="132080"/>
                </a:lnTo>
                <a:lnTo>
                  <a:pt x="0" y="151130"/>
                </a:lnTo>
                <a:lnTo>
                  <a:pt x="129438" y="151130"/>
                </a:lnTo>
                <a:lnTo>
                  <a:pt x="129438" y="185420"/>
                </a:lnTo>
                <a:lnTo>
                  <a:pt x="149402" y="185420"/>
                </a:lnTo>
                <a:lnTo>
                  <a:pt x="149402" y="151130"/>
                </a:lnTo>
                <a:lnTo>
                  <a:pt x="149402" y="132080"/>
                </a:lnTo>
                <a:close/>
                <a:moveTo>
                  <a:pt x="295008" y="132080"/>
                </a:moveTo>
                <a:lnTo>
                  <a:pt x="207429" y="132080"/>
                </a:lnTo>
                <a:lnTo>
                  <a:pt x="207429" y="83820"/>
                </a:lnTo>
                <a:lnTo>
                  <a:pt x="282778" y="83820"/>
                </a:lnTo>
                <a:lnTo>
                  <a:pt x="282778" y="64770"/>
                </a:lnTo>
                <a:lnTo>
                  <a:pt x="207429" y="64770"/>
                </a:lnTo>
                <a:lnTo>
                  <a:pt x="207429" y="19050"/>
                </a:lnTo>
                <a:lnTo>
                  <a:pt x="291998" y="19050"/>
                </a:lnTo>
                <a:lnTo>
                  <a:pt x="291998" y="0"/>
                </a:lnTo>
                <a:lnTo>
                  <a:pt x="185966" y="0"/>
                </a:lnTo>
                <a:lnTo>
                  <a:pt x="185966" y="19050"/>
                </a:lnTo>
                <a:lnTo>
                  <a:pt x="185966" y="64770"/>
                </a:lnTo>
                <a:lnTo>
                  <a:pt x="185966" y="83820"/>
                </a:lnTo>
                <a:lnTo>
                  <a:pt x="185966" y="132080"/>
                </a:lnTo>
                <a:lnTo>
                  <a:pt x="185966" y="151130"/>
                </a:lnTo>
                <a:lnTo>
                  <a:pt x="295008" y="151130"/>
                </a:lnTo>
                <a:lnTo>
                  <a:pt x="295008" y="132080"/>
                </a:lnTo>
                <a:close/>
              </a:path>
            </a:pathLst>
          </a:custGeom>
          <a:solidFill>
            <a:srgbClr val="58595B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50" name="CustomShape 8"/>
          <p:cNvSpPr/>
          <p:nvPr/>
        </p:nvSpPr>
        <p:spPr>
          <a:xfrm>
            <a:off x="1917720" y="814680"/>
            <a:ext cx="289080" cy="149400"/>
          </a:xfrm>
          <a:custGeom>
            <a:avLst/>
            <a:gdLst/>
            <a:ahLst/>
            <a:cxnLst/>
            <a:rect l="l" t="t" r="r" b="b"/>
            <a:pathLst>
              <a:path w="290830" h="151130">
                <a:moveTo>
                  <a:pt x="129222" y="381"/>
                </a:moveTo>
                <a:lnTo>
                  <a:pt x="107759" y="381"/>
                </a:lnTo>
                <a:lnTo>
                  <a:pt x="107759" y="65151"/>
                </a:lnTo>
                <a:lnTo>
                  <a:pt x="21463" y="65151"/>
                </a:lnTo>
                <a:lnTo>
                  <a:pt x="21463" y="381"/>
                </a:lnTo>
                <a:lnTo>
                  <a:pt x="0" y="381"/>
                </a:lnTo>
                <a:lnTo>
                  <a:pt x="0" y="65151"/>
                </a:lnTo>
                <a:lnTo>
                  <a:pt x="0" y="84201"/>
                </a:lnTo>
                <a:lnTo>
                  <a:pt x="0" y="150241"/>
                </a:lnTo>
                <a:lnTo>
                  <a:pt x="21463" y="150241"/>
                </a:lnTo>
                <a:lnTo>
                  <a:pt x="21463" y="84201"/>
                </a:lnTo>
                <a:lnTo>
                  <a:pt x="107759" y="84201"/>
                </a:lnTo>
                <a:lnTo>
                  <a:pt x="107759" y="150241"/>
                </a:lnTo>
                <a:lnTo>
                  <a:pt x="129222" y="150241"/>
                </a:lnTo>
                <a:lnTo>
                  <a:pt x="129222" y="84201"/>
                </a:lnTo>
                <a:lnTo>
                  <a:pt x="129222" y="65151"/>
                </a:lnTo>
                <a:lnTo>
                  <a:pt x="129222" y="381"/>
                </a:lnTo>
                <a:close/>
                <a:moveTo>
                  <a:pt x="290398" y="0"/>
                </a:moveTo>
                <a:lnTo>
                  <a:pt x="166535" y="0"/>
                </a:lnTo>
                <a:lnTo>
                  <a:pt x="166535" y="19050"/>
                </a:lnTo>
                <a:lnTo>
                  <a:pt x="217843" y="19050"/>
                </a:lnTo>
                <a:lnTo>
                  <a:pt x="217843" y="151130"/>
                </a:lnTo>
                <a:lnTo>
                  <a:pt x="238874" y="151130"/>
                </a:lnTo>
                <a:lnTo>
                  <a:pt x="238874" y="19050"/>
                </a:lnTo>
                <a:lnTo>
                  <a:pt x="290398" y="19050"/>
                </a:lnTo>
                <a:lnTo>
                  <a:pt x="290398" y="0"/>
                </a:lnTo>
                <a:close/>
              </a:path>
            </a:pathLst>
          </a:custGeom>
          <a:solidFill>
            <a:srgbClr val="58595B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51" name="object 53"/>
          <p:cNvPicPr/>
          <p:nvPr/>
        </p:nvPicPr>
        <p:blipFill>
          <a:blip r:embed="rId9" cstate="print"/>
          <a:stretch/>
        </p:blipFill>
        <p:spPr>
          <a:xfrm>
            <a:off x="2244240" y="815040"/>
            <a:ext cx="119520" cy="148320"/>
          </a:xfrm>
          <a:prstGeom prst="rect">
            <a:avLst/>
          </a:prstGeom>
          <a:ln>
            <a:noFill/>
          </a:ln>
        </p:spPr>
      </p:pic>
      <p:pic>
        <p:nvPicPr>
          <p:cNvPr id="52" name="object 54"/>
          <p:cNvPicPr/>
          <p:nvPr/>
        </p:nvPicPr>
        <p:blipFill>
          <a:blip r:embed="rId10" cstate="print"/>
          <a:stretch/>
        </p:blipFill>
        <p:spPr>
          <a:xfrm>
            <a:off x="1556640" y="1049760"/>
            <a:ext cx="158040" cy="151920"/>
          </a:xfrm>
          <a:prstGeom prst="rect">
            <a:avLst/>
          </a:prstGeom>
          <a:ln>
            <a:noFill/>
          </a:ln>
        </p:spPr>
      </p:pic>
      <p:pic>
        <p:nvPicPr>
          <p:cNvPr id="53" name="object 56"/>
          <p:cNvPicPr/>
          <p:nvPr/>
        </p:nvPicPr>
        <p:blipFill>
          <a:blip r:embed="rId11" cstate="print"/>
          <a:stretch/>
        </p:blipFill>
        <p:spPr>
          <a:xfrm>
            <a:off x="1762920" y="1051560"/>
            <a:ext cx="120960" cy="148320"/>
          </a:xfrm>
          <a:prstGeom prst="rect">
            <a:avLst/>
          </a:prstGeom>
          <a:ln>
            <a:noFill/>
          </a:ln>
        </p:spPr>
      </p:pic>
      <p:sp>
        <p:nvSpPr>
          <p:cNvPr id="54" name="CustomShape 9"/>
          <p:cNvSpPr/>
          <p:nvPr/>
        </p:nvSpPr>
        <p:spPr>
          <a:xfrm>
            <a:off x="1917720" y="1051200"/>
            <a:ext cx="520920" cy="181800"/>
          </a:xfrm>
          <a:custGeom>
            <a:avLst/>
            <a:gdLst/>
            <a:ahLst/>
            <a:cxnLst/>
            <a:rect l="l" t="t" r="r" b="b"/>
            <a:pathLst>
              <a:path w="522605" h="183515">
                <a:moveTo>
                  <a:pt x="104749" y="495"/>
                </a:moveTo>
                <a:lnTo>
                  <a:pt x="83718" y="495"/>
                </a:lnTo>
                <a:lnTo>
                  <a:pt x="83718" y="132080"/>
                </a:lnTo>
                <a:lnTo>
                  <a:pt x="104749" y="132080"/>
                </a:lnTo>
                <a:lnTo>
                  <a:pt x="104749" y="495"/>
                </a:lnTo>
                <a:close/>
                <a:moveTo>
                  <a:pt x="210794" y="132575"/>
                </a:moveTo>
                <a:lnTo>
                  <a:pt x="188252" y="132575"/>
                </a:lnTo>
                <a:lnTo>
                  <a:pt x="188252" y="495"/>
                </a:lnTo>
                <a:lnTo>
                  <a:pt x="167220" y="495"/>
                </a:lnTo>
                <a:lnTo>
                  <a:pt x="167220" y="132575"/>
                </a:lnTo>
                <a:lnTo>
                  <a:pt x="166789" y="132575"/>
                </a:lnTo>
                <a:lnTo>
                  <a:pt x="21247" y="132575"/>
                </a:lnTo>
                <a:lnTo>
                  <a:pt x="21247" y="495"/>
                </a:lnTo>
                <a:lnTo>
                  <a:pt x="0" y="495"/>
                </a:lnTo>
                <a:lnTo>
                  <a:pt x="0" y="132575"/>
                </a:lnTo>
                <a:lnTo>
                  <a:pt x="0" y="150355"/>
                </a:lnTo>
                <a:lnTo>
                  <a:pt x="166789" y="150355"/>
                </a:lnTo>
                <a:lnTo>
                  <a:pt x="188252" y="150355"/>
                </a:lnTo>
                <a:lnTo>
                  <a:pt x="191046" y="150355"/>
                </a:lnTo>
                <a:lnTo>
                  <a:pt x="191046" y="183375"/>
                </a:lnTo>
                <a:lnTo>
                  <a:pt x="210794" y="183375"/>
                </a:lnTo>
                <a:lnTo>
                  <a:pt x="210794" y="150355"/>
                </a:lnTo>
                <a:lnTo>
                  <a:pt x="210794" y="132575"/>
                </a:lnTo>
                <a:close/>
                <a:moveTo>
                  <a:pt x="352691" y="132080"/>
                </a:moveTo>
                <a:lnTo>
                  <a:pt x="265112" y="132080"/>
                </a:lnTo>
                <a:lnTo>
                  <a:pt x="265112" y="83820"/>
                </a:lnTo>
                <a:lnTo>
                  <a:pt x="340461" y="83820"/>
                </a:lnTo>
                <a:lnTo>
                  <a:pt x="340461" y="64770"/>
                </a:lnTo>
                <a:lnTo>
                  <a:pt x="265112" y="64770"/>
                </a:lnTo>
                <a:lnTo>
                  <a:pt x="265112" y="19050"/>
                </a:lnTo>
                <a:lnTo>
                  <a:pt x="349681" y="19050"/>
                </a:lnTo>
                <a:lnTo>
                  <a:pt x="349681" y="0"/>
                </a:lnTo>
                <a:lnTo>
                  <a:pt x="243649" y="0"/>
                </a:lnTo>
                <a:lnTo>
                  <a:pt x="243649" y="19050"/>
                </a:lnTo>
                <a:lnTo>
                  <a:pt x="243649" y="64770"/>
                </a:lnTo>
                <a:lnTo>
                  <a:pt x="243649" y="83820"/>
                </a:lnTo>
                <a:lnTo>
                  <a:pt x="243649" y="132080"/>
                </a:lnTo>
                <a:lnTo>
                  <a:pt x="243649" y="151130"/>
                </a:lnTo>
                <a:lnTo>
                  <a:pt x="352691" y="151130"/>
                </a:lnTo>
                <a:lnTo>
                  <a:pt x="352691" y="132080"/>
                </a:lnTo>
                <a:close/>
                <a:moveTo>
                  <a:pt x="522490" y="495"/>
                </a:moveTo>
                <a:lnTo>
                  <a:pt x="501027" y="495"/>
                </a:lnTo>
                <a:lnTo>
                  <a:pt x="501027" y="65265"/>
                </a:lnTo>
                <a:lnTo>
                  <a:pt x="414731" y="65265"/>
                </a:lnTo>
                <a:lnTo>
                  <a:pt x="414731" y="495"/>
                </a:lnTo>
                <a:lnTo>
                  <a:pt x="393268" y="495"/>
                </a:lnTo>
                <a:lnTo>
                  <a:pt x="393268" y="65265"/>
                </a:lnTo>
                <a:lnTo>
                  <a:pt x="393268" y="84315"/>
                </a:lnTo>
                <a:lnTo>
                  <a:pt x="393268" y="150355"/>
                </a:lnTo>
                <a:lnTo>
                  <a:pt x="414731" y="150355"/>
                </a:lnTo>
                <a:lnTo>
                  <a:pt x="414731" y="84315"/>
                </a:lnTo>
                <a:lnTo>
                  <a:pt x="501027" y="84315"/>
                </a:lnTo>
                <a:lnTo>
                  <a:pt x="501027" y="150355"/>
                </a:lnTo>
                <a:lnTo>
                  <a:pt x="522490" y="150355"/>
                </a:lnTo>
                <a:lnTo>
                  <a:pt x="522490" y="84315"/>
                </a:lnTo>
                <a:lnTo>
                  <a:pt x="522490" y="65265"/>
                </a:lnTo>
                <a:lnTo>
                  <a:pt x="522490" y="495"/>
                </a:lnTo>
                <a:close/>
              </a:path>
            </a:pathLst>
          </a:custGeom>
          <a:solidFill>
            <a:srgbClr val="58595B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55" name="object 59"/>
          <p:cNvPicPr/>
          <p:nvPr/>
        </p:nvPicPr>
        <p:blipFill>
          <a:blip r:embed="rId12" cstate="print"/>
          <a:stretch/>
        </p:blipFill>
        <p:spPr>
          <a:xfrm>
            <a:off x="2489040" y="1051560"/>
            <a:ext cx="128160" cy="148320"/>
          </a:xfrm>
          <a:prstGeom prst="rect">
            <a:avLst/>
          </a:prstGeom>
          <a:ln>
            <a:noFill/>
          </a:ln>
        </p:spPr>
      </p:pic>
      <p:pic>
        <p:nvPicPr>
          <p:cNvPr id="56" name="object 60"/>
          <p:cNvPicPr/>
          <p:nvPr/>
        </p:nvPicPr>
        <p:blipFill>
          <a:blip r:embed="rId13" cstate="print"/>
          <a:stretch/>
        </p:blipFill>
        <p:spPr>
          <a:xfrm>
            <a:off x="2658960" y="1051560"/>
            <a:ext cx="119160" cy="148320"/>
          </a:xfrm>
          <a:prstGeom prst="rect">
            <a:avLst/>
          </a:prstGeom>
          <a:ln>
            <a:noFill/>
          </a:ln>
        </p:spPr>
      </p:pic>
      <p:pic>
        <p:nvPicPr>
          <p:cNvPr id="57" name="object 62"/>
          <p:cNvPicPr/>
          <p:nvPr/>
        </p:nvPicPr>
        <p:blipFill>
          <a:blip r:embed="rId14" cstate="print"/>
          <a:stretch/>
        </p:blipFill>
        <p:spPr>
          <a:xfrm>
            <a:off x="1556640" y="1292040"/>
            <a:ext cx="141480" cy="153720"/>
          </a:xfrm>
          <a:prstGeom prst="rect">
            <a:avLst/>
          </a:prstGeom>
          <a:ln>
            <a:noFill/>
          </a:ln>
        </p:spPr>
      </p:pic>
      <p:pic>
        <p:nvPicPr>
          <p:cNvPr id="58" name="object 63"/>
          <p:cNvPicPr/>
          <p:nvPr/>
        </p:nvPicPr>
        <p:blipFill>
          <a:blip r:embed="rId15" cstate="print"/>
          <a:stretch/>
        </p:blipFill>
        <p:spPr>
          <a:xfrm>
            <a:off x="1725840" y="1292040"/>
            <a:ext cx="162720" cy="153720"/>
          </a:xfrm>
          <a:prstGeom prst="rect">
            <a:avLst/>
          </a:prstGeom>
          <a:ln>
            <a:noFill/>
          </a:ln>
        </p:spPr>
      </p:pic>
      <p:pic>
        <p:nvPicPr>
          <p:cNvPr id="59" name="object 64"/>
          <p:cNvPicPr/>
          <p:nvPr/>
        </p:nvPicPr>
        <p:blipFill>
          <a:blip r:embed="rId16" cstate="print"/>
          <a:stretch/>
        </p:blipFill>
        <p:spPr>
          <a:xfrm>
            <a:off x="1917720" y="1284480"/>
            <a:ext cx="358560" cy="186120"/>
          </a:xfrm>
          <a:prstGeom prst="rect">
            <a:avLst/>
          </a:prstGeom>
          <a:ln>
            <a:noFill/>
          </a:ln>
        </p:spPr>
      </p:pic>
      <p:pic>
        <p:nvPicPr>
          <p:cNvPr id="60" name="object 65"/>
          <p:cNvPicPr/>
          <p:nvPr/>
        </p:nvPicPr>
        <p:blipFill>
          <a:blip r:embed="rId17" cstate="print"/>
          <a:stretch/>
        </p:blipFill>
        <p:spPr>
          <a:xfrm>
            <a:off x="2300040" y="1292040"/>
            <a:ext cx="162720" cy="153720"/>
          </a:xfrm>
          <a:prstGeom prst="rect">
            <a:avLst/>
          </a:prstGeom>
          <a:ln>
            <a:noFill/>
          </a:ln>
        </p:spPr>
      </p:pic>
      <p:sp>
        <p:nvSpPr>
          <p:cNvPr id="61" name="CustomShape 10"/>
          <p:cNvSpPr/>
          <p:nvPr/>
        </p:nvSpPr>
        <p:spPr>
          <a:xfrm>
            <a:off x="2494080" y="1290960"/>
            <a:ext cx="136800" cy="147960"/>
          </a:xfrm>
          <a:custGeom>
            <a:avLst/>
            <a:gdLst/>
            <a:ahLst/>
            <a:cxnLst/>
            <a:rect l="l" t="t" r="r" b="b"/>
            <a:pathLst>
              <a:path w="138430" h="149859">
                <a:moveTo>
                  <a:pt x="137807" y="0"/>
                </a:moveTo>
                <a:lnTo>
                  <a:pt x="103035" y="0"/>
                </a:lnTo>
                <a:lnTo>
                  <a:pt x="103035" y="59690"/>
                </a:lnTo>
                <a:lnTo>
                  <a:pt x="34772" y="59690"/>
                </a:lnTo>
                <a:lnTo>
                  <a:pt x="34772" y="0"/>
                </a:lnTo>
                <a:lnTo>
                  <a:pt x="0" y="0"/>
                </a:lnTo>
                <a:lnTo>
                  <a:pt x="0" y="59690"/>
                </a:lnTo>
                <a:lnTo>
                  <a:pt x="0" y="88900"/>
                </a:lnTo>
                <a:lnTo>
                  <a:pt x="0" y="149860"/>
                </a:lnTo>
                <a:lnTo>
                  <a:pt x="34772" y="149860"/>
                </a:lnTo>
                <a:lnTo>
                  <a:pt x="34772" y="88900"/>
                </a:lnTo>
                <a:lnTo>
                  <a:pt x="103035" y="88900"/>
                </a:lnTo>
                <a:lnTo>
                  <a:pt x="103035" y="149860"/>
                </a:lnTo>
                <a:lnTo>
                  <a:pt x="137807" y="149860"/>
                </a:lnTo>
                <a:lnTo>
                  <a:pt x="137807" y="88900"/>
                </a:lnTo>
                <a:lnTo>
                  <a:pt x="137807" y="59690"/>
                </a:lnTo>
                <a:lnTo>
                  <a:pt x="137807" y="0"/>
                </a:lnTo>
                <a:close/>
              </a:path>
            </a:pathLst>
          </a:custGeom>
          <a:solidFill>
            <a:srgbClr val="58595B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62" name="object 67"/>
          <p:cNvPicPr/>
          <p:nvPr/>
        </p:nvPicPr>
        <p:blipFill>
          <a:blip r:embed="rId18" cstate="print"/>
          <a:stretch/>
        </p:blipFill>
        <p:spPr>
          <a:xfrm>
            <a:off x="2661480" y="1290960"/>
            <a:ext cx="168480" cy="179640"/>
          </a:xfrm>
          <a:prstGeom prst="rect">
            <a:avLst/>
          </a:prstGeom>
          <a:ln>
            <a:noFill/>
          </a:ln>
        </p:spPr>
      </p:pic>
      <p:pic>
        <p:nvPicPr>
          <p:cNvPr id="63" name="object 68"/>
          <p:cNvPicPr/>
          <p:nvPr/>
        </p:nvPicPr>
        <p:blipFill>
          <a:blip r:embed="rId19" cstate="print"/>
          <a:stretch/>
        </p:blipFill>
        <p:spPr>
          <a:xfrm>
            <a:off x="2861640" y="1290960"/>
            <a:ext cx="166680" cy="148320"/>
          </a:xfrm>
          <a:prstGeom prst="rect">
            <a:avLst/>
          </a:prstGeom>
          <a:ln>
            <a:noFill/>
          </a:ln>
        </p:spPr>
      </p:pic>
      <p:sp>
        <p:nvSpPr>
          <p:cNvPr id="64" name="CustomShape 11"/>
          <p:cNvSpPr/>
          <p:nvPr/>
        </p:nvSpPr>
        <p:spPr>
          <a:xfrm>
            <a:off x="6140520" y="9593640"/>
            <a:ext cx="873000" cy="85680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65" name="CustomShape 12"/>
          <p:cNvSpPr/>
          <p:nvPr/>
        </p:nvSpPr>
        <p:spPr>
          <a:xfrm>
            <a:off x="6047640" y="7937640"/>
            <a:ext cx="813600" cy="8136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66" name="object 48"/>
          <p:cNvPicPr/>
          <p:nvPr/>
        </p:nvPicPr>
        <p:blipFill>
          <a:blip r:embed="rId20" cstate="print"/>
          <a:stretch/>
        </p:blipFill>
        <p:spPr>
          <a:xfrm>
            <a:off x="6162120" y="8141760"/>
            <a:ext cx="599760" cy="514800"/>
          </a:xfrm>
          <a:prstGeom prst="rect">
            <a:avLst/>
          </a:prstGeom>
          <a:ln>
            <a:noFill/>
          </a:ln>
        </p:spPr>
      </p:pic>
      <p:pic>
        <p:nvPicPr>
          <p:cNvPr id="67" name="Рисунок 7"/>
          <p:cNvPicPr/>
          <p:nvPr/>
        </p:nvPicPr>
        <p:blipFill>
          <a:blip r:embed="rId21" cstate="print"/>
          <a:stretch/>
        </p:blipFill>
        <p:spPr>
          <a:xfrm>
            <a:off x="6153120" y="9577080"/>
            <a:ext cx="860400" cy="860400"/>
          </a:xfrm>
          <a:prstGeom prst="rect">
            <a:avLst/>
          </a:prstGeom>
          <a:ln>
            <a:noFill/>
          </a:ln>
        </p:spPr>
      </p:pic>
      <p:graphicFrame>
        <p:nvGraphicFramePr>
          <p:cNvPr id="68" name="Table 13"/>
          <p:cNvGraphicFramePr/>
          <p:nvPr/>
        </p:nvGraphicFramePr>
        <p:xfrm>
          <a:off x="249858" y="2106340"/>
          <a:ext cx="6984000" cy="4937760"/>
        </p:xfrm>
        <a:graphic>
          <a:graphicData uri="http://schemas.openxmlformats.org/drawingml/2006/table">
            <a:tbl>
              <a:tblPr/>
              <a:tblGrid>
                <a:gridCol w="906226"/>
                <a:gridCol w="4891934"/>
                <a:gridCol w="1185840"/>
              </a:tblGrid>
              <a:tr h="3769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rgbClr val="FFFFFF"/>
                          </a:solidFill>
                          <a:latin typeface="Calibri"/>
                        </a:rPr>
                        <a:t>Дата 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rgbClr val="FFFFFF"/>
                          </a:solidFill>
                          <a:latin typeface="Calibri"/>
                        </a:rPr>
                        <a:t>Мероприятие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Время</a:t>
                      </a:r>
                      <a:endParaRPr lang="ru-RU" sz="1800" b="0" strike="noStrike" spc="-1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начала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</a:tr>
              <a:tr h="580680">
                <a:tc>
                  <a:txBody>
                    <a:bodyPr/>
                    <a:lstStyle/>
                    <a:p>
                      <a:pPr algn="ctr"/>
                      <a:r>
                        <a:rPr lang="ru-RU" sz="1800" b="1" strike="noStrike" spc="-1" dirty="0" smtClean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03.02</a:t>
                      </a:r>
                      <a:endParaRPr lang="ru-RU" sz="1800" b="1" strike="noStrike" spc="-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latin typeface="Calibri" pitchFamily="34" charset="0"/>
                          <a:cs typeface="Calibri" pitchFamily="34" charset="0"/>
                        </a:rPr>
                        <a:t>Урок по </a:t>
                      </a:r>
                      <a:r>
                        <a:rPr lang="ru-RU" sz="1800" b="0" strike="noStrike" spc="-1" dirty="0" err="1">
                          <a:solidFill>
                            <a:srgbClr val="231F20"/>
                          </a:solidFill>
                          <a:latin typeface="Calibri" pitchFamily="34" charset="0"/>
                          <a:cs typeface="Calibri" pitchFamily="34" charset="0"/>
                        </a:rPr>
                        <a:t>нейрогимнастике</a:t>
                      </a: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latin typeface="Calibri" pitchFamily="34" charset="0"/>
                          <a:cs typeface="Calibri" pitchFamily="34" charset="0"/>
                        </a:rPr>
                        <a:t> и китайской гимнастике (</a:t>
                      </a:r>
                      <a:r>
                        <a:rPr lang="ru-RU" sz="1800" b="0" strike="noStrike" spc="-1" dirty="0" err="1">
                          <a:solidFill>
                            <a:srgbClr val="231F20"/>
                          </a:solidFill>
                          <a:latin typeface="Calibri" pitchFamily="34" charset="0"/>
                          <a:cs typeface="Calibri" pitchFamily="34" charset="0"/>
                        </a:rPr>
                        <a:t>Ирдановский</a:t>
                      </a: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latin typeface="Calibri" pitchFamily="34" charset="0"/>
                          <a:cs typeface="Calibri" pitchFamily="34" charset="0"/>
                        </a:rPr>
                        <a:t> дом культуры)</a:t>
                      </a:r>
                      <a:endParaRPr lang="ru-RU" sz="1800" b="0" strike="noStrike" spc="-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strike="noStrike" spc="-1" dirty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11-00</a:t>
                      </a:r>
                      <a:endParaRPr lang="ru-RU" sz="1800" b="1" strike="noStrike" spc="-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80028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 dirty="0" smtClean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12.02</a:t>
                      </a:r>
                      <a:endParaRPr lang="ru-RU" sz="1800" b="1" strike="noStrike" spc="-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latin typeface="Calibri" pitchFamily="34" charset="0"/>
                          <a:cs typeface="Calibri" pitchFamily="34" charset="0"/>
                        </a:rPr>
                        <a:t>«Живые символы России: история, ремесла, народы» </a:t>
                      </a:r>
                      <a:r>
                        <a:rPr lang="ru-RU" sz="1800" b="0" strike="noStrike" spc="-1" dirty="0" err="1">
                          <a:solidFill>
                            <a:srgbClr val="231F20"/>
                          </a:solidFill>
                          <a:latin typeface="Calibri" pitchFamily="34" charset="0"/>
                          <a:cs typeface="Calibri" pitchFamily="34" charset="0"/>
                        </a:rPr>
                        <a:t>видиолекция</a:t>
                      </a: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latin typeface="Calibri" pitchFamily="34" charset="0"/>
                          <a:cs typeface="Calibri" pitchFamily="34" charset="0"/>
                        </a:rPr>
                        <a:t> общества Знание</a:t>
                      </a:r>
                      <a:endParaRPr lang="ru-RU" sz="1800" b="0" strike="noStrike" spc="-1" dirty="0">
                        <a:latin typeface="Calibri" pitchFamily="34" charset="0"/>
                        <a:cs typeface="Calibri" pitchFamily="34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</a:pPr>
                      <a:endParaRPr lang="ru-RU" sz="1800" b="0" strike="noStrike" spc="-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strike="noStrike" spc="-1" dirty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10-00</a:t>
                      </a:r>
                      <a:endParaRPr lang="ru-RU" sz="1800" b="1" strike="noStrike" spc="-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82296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 dirty="0" smtClean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13.02</a:t>
                      </a:r>
                      <a:endParaRPr lang="ru-RU" sz="1800" b="1" strike="noStrike" spc="-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latin typeface="Calibri" pitchFamily="34" charset="0"/>
                          <a:cs typeface="Calibri" pitchFamily="34" charset="0"/>
                        </a:rPr>
                        <a:t>Концертная программа «Огонек» независимая творческая  группа из г. Великий Устюг (библиотека)</a:t>
                      </a:r>
                      <a:endParaRPr lang="ru-RU" sz="1800" b="0" strike="noStrike" spc="-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strike="noStrike" spc="-1" dirty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11-00</a:t>
                      </a:r>
                      <a:endParaRPr lang="ru-RU" sz="1800" b="1" strike="noStrike" spc="-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82296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 dirty="0" smtClean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17.02</a:t>
                      </a:r>
                      <a:endParaRPr lang="ru-RU" sz="1800" b="1" strike="noStrike" spc="-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latin typeface="Calibri" pitchFamily="34" charset="0"/>
                          <a:cs typeface="Calibri" pitchFamily="34" charset="0"/>
                        </a:rPr>
                        <a:t>Клуб «Российское долголетие»</a:t>
                      </a:r>
                      <a:endParaRPr lang="ru-RU" sz="1800" b="0" strike="noStrike" spc="-1" dirty="0">
                        <a:latin typeface="Calibri" pitchFamily="34" charset="0"/>
                        <a:cs typeface="Calibri" pitchFamily="34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latin typeface="Calibri" pitchFamily="34" charset="0"/>
                          <a:cs typeface="Calibri" pitchFamily="34" charset="0"/>
                        </a:rPr>
                        <a:t>Методы психологического контроля и </a:t>
                      </a:r>
                      <a:r>
                        <a:rPr lang="ru-RU" sz="1800" b="0" strike="noStrike" spc="-1" dirty="0" err="1">
                          <a:solidFill>
                            <a:srgbClr val="231F20"/>
                          </a:solidFill>
                          <a:latin typeface="Calibri" pitchFamily="34" charset="0"/>
                          <a:cs typeface="Calibri" pitchFamily="34" charset="0"/>
                        </a:rPr>
                        <a:t>саморегуляции</a:t>
                      </a: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latin typeface="Calibri" pitchFamily="34" charset="0"/>
                          <a:cs typeface="Calibri" pitchFamily="34" charset="0"/>
                        </a:rPr>
                        <a:t> (Никольская ЦРБ)</a:t>
                      </a:r>
                      <a:endParaRPr lang="ru-RU" sz="1800" b="0" strike="noStrike" spc="-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strike="noStrike" spc="-1" dirty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11-00</a:t>
                      </a:r>
                      <a:endParaRPr lang="ru-RU" sz="1800" b="1" strike="noStrike" spc="-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82296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20.02</a:t>
                      </a:r>
                      <a:endParaRPr lang="ru-RU" sz="1800" b="1" strike="noStrike" spc="-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ru-RU" sz="1800" b="0" strike="noStrike" spc="-1" dirty="0" err="1">
                          <a:solidFill>
                            <a:srgbClr val="231F20"/>
                          </a:solidFill>
                          <a:latin typeface="Calibri" pitchFamily="34" charset="0"/>
                          <a:cs typeface="Calibri" pitchFamily="34" charset="0"/>
                        </a:rPr>
                        <a:t>Игра-бродилка</a:t>
                      </a: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latin typeface="Calibri" pitchFamily="34" charset="0"/>
                          <a:cs typeface="Calibri" pitchFamily="34" charset="0"/>
                        </a:rPr>
                        <a:t> «Страницы истории города N»</a:t>
                      </a:r>
                      <a:endParaRPr lang="ru-RU" sz="1800" b="0" strike="noStrike" spc="-1" dirty="0">
                        <a:latin typeface="Calibri" pitchFamily="34" charset="0"/>
                        <a:cs typeface="Calibri" pitchFamily="34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latin typeface="Calibri" pitchFamily="34" charset="0"/>
                          <a:cs typeface="Calibri" pitchFamily="34" charset="0"/>
                        </a:rPr>
                        <a:t>(историко-мемориальный музей им. А.Я. Яшина»</a:t>
                      </a:r>
                      <a:endParaRPr lang="ru-RU" sz="1800" b="0" strike="noStrike" spc="-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strike="noStrike" spc="-1" dirty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11-00</a:t>
                      </a:r>
                      <a:endParaRPr lang="ru-RU" sz="1800" b="1" strike="noStrike" spc="-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object 33"/>
          <p:cNvPicPr/>
          <p:nvPr/>
        </p:nvPicPr>
        <p:blipFill>
          <a:blip r:embed="rId2" cstate="print"/>
          <a:stretch/>
        </p:blipFill>
        <p:spPr>
          <a:xfrm>
            <a:off x="3731760" y="108000"/>
            <a:ext cx="3718440" cy="1656720"/>
          </a:xfrm>
          <a:prstGeom prst="rect">
            <a:avLst/>
          </a:prstGeom>
          <a:ln>
            <a:noFill/>
          </a:ln>
        </p:spPr>
      </p:pic>
      <p:sp>
        <p:nvSpPr>
          <p:cNvPr id="37" name="CustomShape 1"/>
          <p:cNvSpPr/>
          <p:nvPr/>
        </p:nvSpPr>
        <p:spPr>
          <a:xfrm>
            <a:off x="111240" y="7000200"/>
            <a:ext cx="7344000" cy="358200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38" name="object 36"/>
          <p:cNvPicPr/>
          <p:nvPr/>
        </p:nvPicPr>
        <p:blipFill>
          <a:blip r:embed="rId3" cstate="print"/>
          <a:stretch/>
        </p:blipFill>
        <p:spPr>
          <a:xfrm>
            <a:off x="644400" y="8176320"/>
            <a:ext cx="101520" cy="131040"/>
          </a:xfrm>
          <a:prstGeom prst="rect">
            <a:avLst/>
          </a:prstGeom>
          <a:ln>
            <a:noFill/>
          </a:ln>
        </p:spPr>
      </p:pic>
      <p:sp>
        <p:nvSpPr>
          <p:cNvPr id="39" name="CustomShape 2"/>
          <p:cNvSpPr/>
          <p:nvPr/>
        </p:nvSpPr>
        <p:spPr>
          <a:xfrm>
            <a:off x="771480" y="8178120"/>
            <a:ext cx="92880" cy="127800"/>
          </a:xfrm>
          <a:custGeom>
            <a:avLst/>
            <a:gdLst/>
            <a:ahLst/>
            <a:cxnLst/>
            <a:rect l="l" t="t" r="r" b="b"/>
            <a:pathLst>
              <a:path w="94615" h="129540">
                <a:moveTo>
                  <a:pt x="94272" y="0"/>
                </a:moveTo>
                <a:lnTo>
                  <a:pt x="0" y="0"/>
                </a:lnTo>
                <a:lnTo>
                  <a:pt x="0" y="20320"/>
                </a:lnTo>
                <a:lnTo>
                  <a:pt x="0" y="59690"/>
                </a:lnTo>
                <a:lnTo>
                  <a:pt x="0" y="80010"/>
                </a:lnTo>
                <a:lnTo>
                  <a:pt x="0" y="129540"/>
                </a:lnTo>
                <a:lnTo>
                  <a:pt x="23952" y="129540"/>
                </a:lnTo>
                <a:lnTo>
                  <a:pt x="23952" y="80010"/>
                </a:lnTo>
                <a:lnTo>
                  <a:pt x="86321" y="80010"/>
                </a:lnTo>
                <a:lnTo>
                  <a:pt x="86321" y="59690"/>
                </a:lnTo>
                <a:lnTo>
                  <a:pt x="23952" y="59690"/>
                </a:lnTo>
                <a:lnTo>
                  <a:pt x="23952" y="20320"/>
                </a:lnTo>
                <a:lnTo>
                  <a:pt x="94272" y="20320"/>
                </a:lnTo>
                <a:lnTo>
                  <a:pt x="94272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40" name="object 38"/>
          <p:cNvPicPr/>
          <p:nvPr/>
        </p:nvPicPr>
        <p:blipFill>
          <a:blip r:embed="rId4" cstate="print"/>
          <a:stretch/>
        </p:blipFill>
        <p:spPr>
          <a:xfrm>
            <a:off x="888840" y="8176320"/>
            <a:ext cx="290520" cy="131040"/>
          </a:xfrm>
          <a:prstGeom prst="rect">
            <a:avLst/>
          </a:prstGeom>
          <a:ln>
            <a:noFill/>
          </a:ln>
        </p:spPr>
      </p:pic>
      <p:pic>
        <p:nvPicPr>
          <p:cNvPr id="41" name="object 39"/>
          <p:cNvPicPr/>
          <p:nvPr/>
        </p:nvPicPr>
        <p:blipFill>
          <a:blip r:embed="rId5" cstate="print"/>
          <a:stretch/>
        </p:blipFill>
        <p:spPr>
          <a:xfrm>
            <a:off x="1201680" y="8176320"/>
            <a:ext cx="317520" cy="131040"/>
          </a:xfrm>
          <a:prstGeom prst="rect">
            <a:avLst/>
          </a:prstGeom>
          <a:ln>
            <a:noFill/>
          </a:ln>
        </p:spPr>
      </p:pic>
      <p:pic>
        <p:nvPicPr>
          <p:cNvPr id="42" name="object 40"/>
          <p:cNvPicPr/>
          <p:nvPr/>
        </p:nvPicPr>
        <p:blipFill>
          <a:blip r:embed="rId6" cstate="print"/>
          <a:stretch/>
        </p:blipFill>
        <p:spPr>
          <a:xfrm>
            <a:off x="1545480" y="8178120"/>
            <a:ext cx="108360" cy="127440"/>
          </a:xfrm>
          <a:prstGeom prst="rect">
            <a:avLst/>
          </a:prstGeom>
          <a:ln>
            <a:noFill/>
          </a:ln>
        </p:spPr>
      </p:pic>
      <p:pic>
        <p:nvPicPr>
          <p:cNvPr id="43" name="object 41"/>
          <p:cNvPicPr/>
          <p:nvPr/>
        </p:nvPicPr>
        <p:blipFill>
          <a:blip r:embed="rId7" cstate="print"/>
          <a:stretch/>
        </p:blipFill>
        <p:spPr>
          <a:xfrm>
            <a:off x="1679400" y="8178120"/>
            <a:ext cx="111240" cy="129240"/>
          </a:xfrm>
          <a:prstGeom prst="rect">
            <a:avLst/>
          </a:prstGeom>
          <a:ln>
            <a:noFill/>
          </a:ln>
        </p:spPr>
      </p:pic>
      <p:sp>
        <p:nvSpPr>
          <p:cNvPr id="44" name="CustomShape 3"/>
          <p:cNvSpPr/>
          <p:nvPr/>
        </p:nvSpPr>
        <p:spPr>
          <a:xfrm rot="15600">
            <a:off x="4756320" y="143640"/>
            <a:ext cx="2314800" cy="18655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81360" rIns="0" bIns="0"/>
          <a:lstStyle/>
          <a:p>
            <a:pPr marL="439560" indent="-425520" algn="r">
              <a:lnSpc>
                <a:spcPts val="2701"/>
              </a:lnSpc>
              <a:spcBef>
                <a:spcPts val="641"/>
              </a:spcBef>
            </a:pPr>
            <a:r>
              <a:rPr lang="ru-RU" sz="2700" b="1" strike="noStrike" spc="-1">
                <a:solidFill>
                  <a:srgbClr val="FFFFFF"/>
                </a:solidFill>
                <a:latin typeface="Calibri"/>
                <a:ea typeface="DejaVu Sans"/>
              </a:rPr>
              <a:t>МЕРОПРИЯТИЯ ФЕВРАЛЬ</a:t>
            </a:r>
            <a:r>
              <a:t/>
            </a:r>
            <a:br/>
            <a:r>
              <a:rPr lang="ru-RU" sz="2700" b="1" strike="noStrike" spc="-7">
                <a:solidFill>
                  <a:srgbClr val="FFFFFF"/>
                </a:solidFill>
                <a:latin typeface="Calibri"/>
                <a:ea typeface="DejaVu Sans"/>
              </a:rPr>
              <a:t>2026</a:t>
            </a:r>
            <a:endParaRPr lang="ru-RU" sz="2700" b="0" strike="noStrike" spc="-1">
              <a:latin typeface="Arial"/>
            </a:endParaRPr>
          </a:p>
        </p:txBody>
      </p:sp>
      <p:sp>
        <p:nvSpPr>
          <p:cNvPr id="45" name="CustomShape 4"/>
          <p:cNvSpPr/>
          <p:nvPr/>
        </p:nvSpPr>
        <p:spPr>
          <a:xfrm>
            <a:off x="628920" y="8441640"/>
            <a:ext cx="5112360" cy="20210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/>
          <a:lstStyle/>
          <a:p>
            <a:pPr marL="12600">
              <a:lnSpc>
                <a:spcPct val="75000"/>
              </a:lnSpc>
              <a:spcBef>
                <a:spcPts val="1375"/>
              </a:spcBef>
            </a:pPr>
            <a:r>
              <a:rPr lang="ru-RU" sz="4400" b="1" strike="noStrike" spc="-1">
                <a:solidFill>
                  <a:srgbClr val="FFFFFF"/>
                </a:solidFill>
                <a:latin typeface="Calibri"/>
                <a:ea typeface="DejaVu Sans"/>
              </a:rPr>
              <a:t>ПРИХОДИТЕ, МЫ</a:t>
            </a:r>
            <a:r>
              <a:rPr lang="ru-RU" sz="4400" b="1" strike="noStrike" spc="-123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4400" b="1" strike="noStrike" spc="-1">
                <a:solidFill>
                  <a:srgbClr val="FFFFFF"/>
                </a:solidFill>
                <a:latin typeface="Calibri"/>
                <a:ea typeface="DejaVu Sans"/>
              </a:rPr>
              <a:t>ВАС</a:t>
            </a:r>
            <a:r>
              <a:rPr lang="ru-RU" sz="4400" b="1" strike="noStrike" spc="-123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4400" b="1" strike="noStrike" spc="-1">
                <a:solidFill>
                  <a:srgbClr val="FFFFFF"/>
                </a:solidFill>
                <a:latin typeface="Calibri"/>
                <a:ea typeface="DejaVu Sans"/>
              </a:rPr>
              <a:t>ЖДЕМ!</a:t>
            </a:r>
            <a:endParaRPr lang="ru-RU" sz="4400" b="0" strike="noStrike" spc="-1">
              <a:latin typeface="Arial"/>
            </a:endParaRPr>
          </a:p>
          <a:p>
            <a:pPr marL="15120">
              <a:lnSpc>
                <a:spcPts val="1429"/>
              </a:lnSpc>
              <a:spcBef>
                <a:spcPts val="1040"/>
              </a:spcBef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Наши</a:t>
            </a:r>
            <a:r>
              <a:rPr lang="ru-RU" sz="1300" b="0" strike="noStrike" spc="-21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контакты:</a:t>
            </a:r>
            <a:endParaRPr lang="ru-RU" sz="1300" b="0" strike="noStrike" spc="-1"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Адрес:г. Никольск, ул. Советская, 86</a:t>
            </a:r>
            <a:r>
              <a:t/>
            </a:r>
            <a:br/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Контактный номер 2-17-92</a:t>
            </a:r>
            <a:endParaRPr lang="ru-RU" sz="1300" b="0" strike="noStrike" spc="-1"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Джабарова Елена Александровна</a:t>
            </a:r>
            <a:endParaRPr lang="ru-RU" sz="1300" b="0" strike="noStrike" spc="-1">
              <a:latin typeface="Arial"/>
            </a:endParaRPr>
          </a:p>
        </p:txBody>
      </p:sp>
      <p:sp>
        <p:nvSpPr>
          <p:cNvPr id="46" name="CustomShape 5"/>
          <p:cNvSpPr/>
          <p:nvPr/>
        </p:nvSpPr>
        <p:spPr>
          <a:xfrm>
            <a:off x="3819240" y="7361640"/>
            <a:ext cx="3295800" cy="5565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/>
          <a:lstStyle/>
          <a:p>
            <a:pPr marL="12600" indent="1948680">
              <a:lnSpc>
                <a:spcPct val="112000"/>
              </a:lnSpc>
              <a:spcBef>
                <a:spcPts val="99"/>
              </a:spcBef>
            </a:pPr>
            <a:r>
              <a:rPr lang="ru-RU" sz="1600" b="1" strike="noStrike" spc="-1" dirty="0">
                <a:solidFill>
                  <a:srgbClr val="58595B"/>
                </a:solidFill>
                <a:latin typeface="Calibri"/>
                <a:ea typeface="DejaVu Sans"/>
              </a:rPr>
              <a:t>Время</a:t>
            </a:r>
            <a:r>
              <a:rPr lang="ru-RU" sz="1600" b="1" strike="noStrike" spc="-52" dirty="0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1" dirty="0">
                <a:solidFill>
                  <a:srgbClr val="58595B"/>
                </a:solidFill>
                <a:latin typeface="Calibri"/>
                <a:ea typeface="DejaVu Sans"/>
              </a:rPr>
              <a:t>работы: понедельник – пятница 09:30 – </a:t>
            </a:r>
            <a:r>
              <a:rPr lang="ru-RU" sz="1600" b="1" strike="noStrike" spc="-7" dirty="0">
                <a:solidFill>
                  <a:srgbClr val="58595B"/>
                </a:solidFill>
                <a:latin typeface="Calibri"/>
                <a:ea typeface="DejaVu Sans"/>
              </a:rPr>
              <a:t>17:30</a:t>
            </a:r>
            <a:endParaRPr lang="ru-RU" sz="1600" b="0" strike="noStrike" spc="-1" dirty="0">
              <a:latin typeface="Arial"/>
            </a:endParaRPr>
          </a:p>
        </p:txBody>
      </p:sp>
      <p:sp>
        <p:nvSpPr>
          <p:cNvPr id="47" name="CustomShape 6"/>
          <p:cNvSpPr/>
          <p:nvPr/>
        </p:nvSpPr>
        <p:spPr>
          <a:xfrm>
            <a:off x="6123240" y="8786520"/>
            <a:ext cx="915840" cy="7426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/>
          <a:lstStyle/>
          <a:p>
            <a:pPr marL="12600">
              <a:lnSpc>
                <a:spcPts val="799"/>
              </a:lnSpc>
              <a:spcBef>
                <a:spcPts val="258"/>
              </a:spcBef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Отделение Фонда</a:t>
            </a:r>
            <a:r>
              <a:rPr lang="ru-RU" sz="800" b="0" strike="noStrike" spc="486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пенсионного</a:t>
            </a:r>
            <a:endParaRPr lang="ru-RU" sz="800" b="0" strike="noStrike" spc="-1"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и социального</a:t>
            </a:r>
            <a:r>
              <a:rPr lang="ru-RU" sz="800" b="0" strike="noStrike" spc="486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страхования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РФ</a:t>
            </a:r>
            <a:endParaRPr lang="ru-RU" sz="800" b="0" strike="noStrike" spc="-1"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по</a:t>
            </a:r>
            <a:r>
              <a:rPr lang="ru-RU" sz="800" b="0" strike="noStrike" spc="32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7">
                <a:solidFill>
                  <a:srgbClr val="FFFFFF"/>
                </a:solidFill>
                <a:latin typeface="Calibri"/>
                <a:ea typeface="DejaVu Sans"/>
              </a:rPr>
              <a:t>Санкт-</a:t>
            </a: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Петербургу</a:t>
            </a:r>
            <a:r>
              <a:rPr lang="ru-RU" sz="800" b="0" strike="noStrike" spc="486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и Ленинградской</a:t>
            </a:r>
            <a:r>
              <a:rPr lang="ru-RU" sz="800" b="0" strike="noStrike" spc="486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области</a:t>
            </a:r>
            <a:endParaRPr lang="ru-RU" sz="800" b="0" strike="noStrike" spc="-1">
              <a:latin typeface="Arial"/>
            </a:endParaRPr>
          </a:p>
        </p:txBody>
      </p:sp>
      <p:pic>
        <p:nvPicPr>
          <p:cNvPr id="48" name="object 49"/>
          <p:cNvPicPr/>
          <p:nvPr/>
        </p:nvPicPr>
        <p:blipFill>
          <a:blip r:embed="rId8" cstate="print"/>
          <a:stretch/>
        </p:blipFill>
        <p:spPr>
          <a:xfrm>
            <a:off x="216000" y="128880"/>
            <a:ext cx="1023120" cy="1167120"/>
          </a:xfrm>
          <a:prstGeom prst="rect">
            <a:avLst/>
          </a:prstGeom>
          <a:ln>
            <a:noFill/>
          </a:ln>
        </p:spPr>
      </p:pic>
      <p:sp>
        <p:nvSpPr>
          <p:cNvPr id="49" name="CustomShape 7"/>
          <p:cNvSpPr/>
          <p:nvPr/>
        </p:nvSpPr>
        <p:spPr>
          <a:xfrm>
            <a:off x="1577160" y="814680"/>
            <a:ext cx="293400" cy="183600"/>
          </a:xfrm>
          <a:custGeom>
            <a:avLst/>
            <a:gdLst/>
            <a:ahLst/>
            <a:cxnLst/>
            <a:rect l="l" t="t" r="r" b="b"/>
            <a:pathLst>
              <a:path w="295275" h="185419">
                <a:moveTo>
                  <a:pt x="149402" y="132080"/>
                </a:moveTo>
                <a:lnTo>
                  <a:pt x="126225" y="132080"/>
                </a:lnTo>
                <a:lnTo>
                  <a:pt x="126225" y="0"/>
                </a:lnTo>
                <a:lnTo>
                  <a:pt x="104965" y="0"/>
                </a:lnTo>
                <a:lnTo>
                  <a:pt x="104965" y="132080"/>
                </a:lnTo>
                <a:lnTo>
                  <a:pt x="21259" y="132080"/>
                </a:lnTo>
                <a:lnTo>
                  <a:pt x="21259" y="0"/>
                </a:lnTo>
                <a:lnTo>
                  <a:pt x="0" y="0"/>
                </a:lnTo>
                <a:lnTo>
                  <a:pt x="0" y="132080"/>
                </a:lnTo>
                <a:lnTo>
                  <a:pt x="0" y="151130"/>
                </a:lnTo>
                <a:lnTo>
                  <a:pt x="129438" y="151130"/>
                </a:lnTo>
                <a:lnTo>
                  <a:pt x="129438" y="185420"/>
                </a:lnTo>
                <a:lnTo>
                  <a:pt x="149402" y="185420"/>
                </a:lnTo>
                <a:lnTo>
                  <a:pt x="149402" y="151130"/>
                </a:lnTo>
                <a:lnTo>
                  <a:pt x="149402" y="132080"/>
                </a:lnTo>
                <a:close/>
                <a:moveTo>
                  <a:pt x="295008" y="132080"/>
                </a:moveTo>
                <a:lnTo>
                  <a:pt x="207429" y="132080"/>
                </a:lnTo>
                <a:lnTo>
                  <a:pt x="207429" y="83820"/>
                </a:lnTo>
                <a:lnTo>
                  <a:pt x="282778" y="83820"/>
                </a:lnTo>
                <a:lnTo>
                  <a:pt x="282778" y="64770"/>
                </a:lnTo>
                <a:lnTo>
                  <a:pt x="207429" y="64770"/>
                </a:lnTo>
                <a:lnTo>
                  <a:pt x="207429" y="19050"/>
                </a:lnTo>
                <a:lnTo>
                  <a:pt x="291998" y="19050"/>
                </a:lnTo>
                <a:lnTo>
                  <a:pt x="291998" y="0"/>
                </a:lnTo>
                <a:lnTo>
                  <a:pt x="185966" y="0"/>
                </a:lnTo>
                <a:lnTo>
                  <a:pt x="185966" y="19050"/>
                </a:lnTo>
                <a:lnTo>
                  <a:pt x="185966" y="64770"/>
                </a:lnTo>
                <a:lnTo>
                  <a:pt x="185966" y="83820"/>
                </a:lnTo>
                <a:lnTo>
                  <a:pt x="185966" y="132080"/>
                </a:lnTo>
                <a:lnTo>
                  <a:pt x="185966" y="151130"/>
                </a:lnTo>
                <a:lnTo>
                  <a:pt x="295008" y="151130"/>
                </a:lnTo>
                <a:lnTo>
                  <a:pt x="295008" y="132080"/>
                </a:lnTo>
                <a:close/>
              </a:path>
            </a:pathLst>
          </a:custGeom>
          <a:solidFill>
            <a:srgbClr val="58595B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50" name="CustomShape 8"/>
          <p:cNvSpPr/>
          <p:nvPr/>
        </p:nvSpPr>
        <p:spPr>
          <a:xfrm>
            <a:off x="1917720" y="814680"/>
            <a:ext cx="289080" cy="149400"/>
          </a:xfrm>
          <a:custGeom>
            <a:avLst/>
            <a:gdLst/>
            <a:ahLst/>
            <a:cxnLst/>
            <a:rect l="l" t="t" r="r" b="b"/>
            <a:pathLst>
              <a:path w="290830" h="151130">
                <a:moveTo>
                  <a:pt x="129222" y="381"/>
                </a:moveTo>
                <a:lnTo>
                  <a:pt x="107759" y="381"/>
                </a:lnTo>
                <a:lnTo>
                  <a:pt x="107759" y="65151"/>
                </a:lnTo>
                <a:lnTo>
                  <a:pt x="21463" y="65151"/>
                </a:lnTo>
                <a:lnTo>
                  <a:pt x="21463" y="381"/>
                </a:lnTo>
                <a:lnTo>
                  <a:pt x="0" y="381"/>
                </a:lnTo>
                <a:lnTo>
                  <a:pt x="0" y="65151"/>
                </a:lnTo>
                <a:lnTo>
                  <a:pt x="0" y="84201"/>
                </a:lnTo>
                <a:lnTo>
                  <a:pt x="0" y="150241"/>
                </a:lnTo>
                <a:lnTo>
                  <a:pt x="21463" y="150241"/>
                </a:lnTo>
                <a:lnTo>
                  <a:pt x="21463" y="84201"/>
                </a:lnTo>
                <a:lnTo>
                  <a:pt x="107759" y="84201"/>
                </a:lnTo>
                <a:lnTo>
                  <a:pt x="107759" y="150241"/>
                </a:lnTo>
                <a:lnTo>
                  <a:pt x="129222" y="150241"/>
                </a:lnTo>
                <a:lnTo>
                  <a:pt x="129222" y="84201"/>
                </a:lnTo>
                <a:lnTo>
                  <a:pt x="129222" y="65151"/>
                </a:lnTo>
                <a:lnTo>
                  <a:pt x="129222" y="381"/>
                </a:lnTo>
                <a:close/>
                <a:moveTo>
                  <a:pt x="290398" y="0"/>
                </a:moveTo>
                <a:lnTo>
                  <a:pt x="166535" y="0"/>
                </a:lnTo>
                <a:lnTo>
                  <a:pt x="166535" y="19050"/>
                </a:lnTo>
                <a:lnTo>
                  <a:pt x="217843" y="19050"/>
                </a:lnTo>
                <a:lnTo>
                  <a:pt x="217843" y="151130"/>
                </a:lnTo>
                <a:lnTo>
                  <a:pt x="238874" y="151130"/>
                </a:lnTo>
                <a:lnTo>
                  <a:pt x="238874" y="19050"/>
                </a:lnTo>
                <a:lnTo>
                  <a:pt x="290398" y="19050"/>
                </a:lnTo>
                <a:lnTo>
                  <a:pt x="290398" y="0"/>
                </a:lnTo>
                <a:close/>
              </a:path>
            </a:pathLst>
          </a:custGeom>
          <a:solidFill>
            <a:srgbClr val="58595B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51" name="object 53"/>
          <p:cNvPicPr/>
          <p:nvPr/>
        </p:nvPicPr>
        <p:blipFill>
          <a:blip r:embed="rId9" cstate="print"/>
          <a:stretch/>
        </p:blipFill>
        <p:spPr>
          <a:xfrm>
            <a:off x="2244240" y="815040"/>
            <a:ext cx="119520" cy="148320"/>
          </a:xfrm>
          <a:prstGeom prst="rect">
            <a:avLst/>
          </a:prstGeom>
          <a:ln>
            <a:noFill/>
          </a:ln>
        </p:spPr>
      </p:pic>
      <p:pic>
        <p:nvPicPr>
          <p:cNvPr id="52" name="object 54"/>
          <p:cNvPicPr/>
          <p:nvPr/>
        </p:nvPicPr>
        <p:blipFill>
          <a:blip r:embed="rId10" cstate="print"/>
          <a:stretch/>
        </p:blipFill>
        <p:spPr>
          <a:xfrm>
            <a:off x="1556640" y="1049760"/>
            <a:ext cx="158040" cy="151920"/>
          </a:xfrm>
          <a:prstGeom prst="rect">
            <a:avLst/>
          </a:prstGeom>
          <a:ln>
            <a:noFill/>
          </a:ln>
        </p:spPr>
      </p:pic>
      <p:pic>
        <p:nvPicPr>
          <p:cNvPr id="53" name="object 56"/>
          <p:cNvPicPr/>
          <p:nvPr/>
        </p:nvPicPr>
        <p:blipFill>
          <a:blip r:embed="rId11" cstate="print"/>
          <a:stretch/>
        </p:blipFill>
        <p:spPr>
          <a:xfrm>
            <a:off x="1762920" y="1051560"/>
            <a:ext cx="120960" cy="148320"/>
          </a:xfrm>
          <a:prstGeom prst="rect">
            <a:avLst/>
          </a:prstGeom>
          <a:ln>
            <a:noFill/>
          </a:ln>
        </p:spPr>
      </p:pic>
      <p:sp>
        <p:nvSpPr>
          <p:cNvPr id="54" name="CustomShape 9"/>
          <p:cNvSpPr/>
          <p:nvPr/>
        </p:nvSpPr>
        <p:spPr>
          <a:xfrm>
            <a:off x="1917720" y="1051200"/>
            <a:ext cx="520920" cy="181800"/>
          </a:xfrm>
          <a:custGeom>
            <a:avLst/>
            <a:gdLst/>
            <a:ahLst/>
            <a:cxnLst/>
            <a:rect l="l" t="t" r="r" b="b"/>
            <a:pathLst>
              <a:path w="522605" h="183515">
                <a:moveTo>
                  <a:pt x="104749" y="495"/>
                </a:moveTo>
                <a:lnTo>
                  <a:pt x="83718" y="495"/>
                </a:lnTo>
                <a:lnTo>
                  <a:pt x="83718" y="132080"/>
                </a:lnTo>
                <a:lnTo>
                  <a:pt x="104749" y="132080"/>
                </a:lnTo>
                <a:lnTo>
                  <a:pt x="104749" y="495"/>
                </a:lnTo>
                <a:close/>
                <a:moveTo>
                  <a:pt x="210794" y="132575"/>
                </a:moveTo>
                <a:lnTo>
                  <a:pt x="188252" y="132575"/>
                </a:lnTo>
                <a:lnTo>
                  <a:pt x="188252" y="495"/>
                </a:lnTo>
                <a:lnTo>
                  <a:pt x="167220" y="495"/>
                </a:lnTo>
                <a:lnTo>
                  <a:pt x="167220" y="132575"/>
                </a:lnTo>
                <a:lnTo>
                  <a:pt x="166789" y="132575"/>
                </a:lnTo>
                <a:lnTo>
                  <a:pt x="21247" y="132575"/>
                </a:lnTo>
                <a:lnTo>
                  <a:pt x="21247" y="495"/>
                </a:lnTo>
                <a:lnTo>
                  <a:pt x="0" y="495"/>
                </a:lnTo>
                <a:lnTo>
                  <a:pt x="0" y="132575"/>
                </a:lnTo>
                <a:lnTo>
                  <a:pt x="0" y="150355"/>
                </a:lnTo>
                <a:lnTo>
                  <a:pt x="166789" y="150355"/>
                </a:lnTo>
                <a:lnTo>
                  <a:pt x="188252" y="150355"/>
                </a:lnTo>
                <a:lnTo>
                  <a:pt x="191046" y="150355"/>
                </a:lnTo>
                <a:lnTo>
                  <a:pt x="191046" y="183375"/>
                </a:lnTo>
                <a:lnTo>
                  <a:pt x="210794" y="183375"/>
                </a:lnTo>
                <a:lnTo>
                  <a:pt x="210794" y="150355"/>
                </a:lnTo>
                <a:lnTo>
                  <a:pt x="210794" y="132575"/>
                </a:lnTo>
                <a:close/>
                <a:moveTo>
                  <a:pt x="352691" y="132080"/>
                </a:moveTo>
                <a:lnTo>
                  <a:pt x="265112" y="132080"/>
                </a:lnTo>
                <a:lnTo>
                  <a:pt x="265112" y="83820"/>
                </a:lnTo>
                <a:lnTo>
                  <a:pt x="340461" y="83820"/>
                </a:lnTo>
                <a:lnTo>
                  <a:pt x="340461" y="64770"/>
                </a:lnTo>
                <a:lnTo>
                  <a:pt x="265112" y="64770"/>
                </a:lnTo>
                <a:lnTo>
                  <a:pt x="265112" y="19050"/>
                </a:lnTo>
                <a:lnTo>
                  <a:pt x="349681" y="19050"/>
                </a:lnTo>
                <a:lnTo>
                  <a:pt x="349681" y="0"/>
                </a:lnTo>
                <a:lnTo>
                  <a:pt x="243649" y="0"/>
                </a:lnTo>
                <a:lnTo>
                  <a:pt x="243649" y="19050"/>
                </a:lnTo>
                <a:lnTo>
                  <a:pt x="243649" y="64770"/>
                </a:lnTo>
                <a:lnTo>
                  <a:pt x="243649" y="83820"/>
                </a:lnTo>
                <a:lnTo>
                  <a:pt x="243649" y="132080"/>
                </a:lnTo>
                <a:lnTo>
                  <a:pt x="243649" y="151130"/>
                </a:lnTo>
                <a:lnTo>
                  <a:pt x="352691" y="151130"/>
                </a:lnTo>
                <a:lnTo>
                  <a:pt x="352691" y="132080"/>
                </a:lnTo>
                <a:close/>
                <a:moveTo>
                  <a:pt x="522490" y="495"/>
                </a:moveTo>
                <a:lnTo>
                  <a:pt x="501027" y="495"/>
                </a:lnTo>
                <a:lnTo>
                  <a:pt x="501027" y="65265"/>
                </a:lnTo>
                <a:lnTo>
                  <a:pt x="414731" y="65265"/>
                </a:lnTo>
                <a:lnTo>
                  <a:pt x="414731" y="495"/>
                </a:lnTo>
                <a:lnTo>
                  <a:pt x="393268" y="495"/>
                </a:lnTo>
                <a:lnTo>
                  <a:pt x="393268" y="65265"/>
                </a:lnTo>
                <a:lnTo>
                  <a:pt x="393268" y="84315"/>
                </a:lnTo>
                <a:lnTo>
                  <a:pt x="393268" y="150355"/>
                </a:lnTo>
                <a:lnTo>
                  <a:pt x="414731" y="150355"/>
                </a:lnTo>
                <a:lnTo>
                  <a:pt x="414731" y="84315"/>
                </a:lnTo>
                <a:lnTo>
                  <a:pt x="501027" y="84315"/>
                </a:lnTo>
                <a:lnTo>
                  <a:pt x="501027" y="150355"/>
                </a:lnTo>
                <a:lnTo>
                  <a:pt x="522490" y="150355"/>
                </a:lnTo>
                <a:lnTo>
                  <a:pt x="522490" y="84315"/>
                </a:lnTo>
                <a:lnTo>
                  <a:pt x="522490" y="65265"/>
                </a:lnTo>
                <a:lnTo>
                  <a:pt x="522490" y="495"/>
                </a:lnTo>
                <a:close/>
              </a:path>
            </a:pathLst>
          </a:custGeom>
          <a:solidFill>
            <a:srgbClr val="58595B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55" name="object 59"/>
          <p:cNvPicPr/>
          <p:nvPr/>
        </p:nvPicPr>
        <p:blipFill>
          <a:blip r:embed="rId12" cstate="print"/>
          <a:stretch/>
        </p:blipFill>
        <p:spPr>
          <a:xfrm>
            <a:off x="2489040" y="1051560"/>
            <a:ext cx="128160" cy="148320"/>
          </a:xfrm>
          <a:prstGeom prst="rect">
            <a:avLst/>
          </a:prstGeom>
          <a:ln>
            <a:noFill/>
          </a:ln>
        </p:spPr>
      </p:pic>
      <p:pic>
        <p:nvPicPr>
          <p:cNvPr id="56" name="object 60"/>
          <p:cNvPicPr/>
          <p:nvPr/>
        </p:nvPicPr>
        <p:blipFill>
          <a:blip r:embed="rId13" cstate="print"/>
          <a:stretch/>
        </p:blipFill>
        <p:spPr>
          <a:xfrm>
            <a:off x="2658960" y="1051560"/>
            <a:ext cx="119160" cy="148320"/>
          </a:xfrm>
          <a:prstGeom prst="rect">
            <a:avLst/>
          </a:prstGeom>
          <a:ln>
            <a:noFill/>
          </a:ln>
        </p:spPr>
      </p:pic>
      <p:pic>
        <p:nvPicPr>
          <p:cNvPr id="57" name="object 62"/>
          <p:cNvPicPr/>
          <p:nvPr/>
        </p:nvPicPr>
        <p:blipFill>
          <a:blip r:embed="rId14" cstate="print"/>
          <a:stretch/>
        </p:blipFill>
        <p:spPr>
          <a:xfrm>
            <a:off x="1556640" y="1292040"/>
            <a:ext cx="141480" cy="153720"/>
          </a:xfrm>
          <a:prstGeom prst="rect">
            <a:avLst/>
          </a:prstGeom>
          <a:ln>
            <a:noFill/>
          </a:ln>
        </p:spPr>
      </p:pic>
      <p:pic>
        <p:nvPicPr>
          <p:cNvPr id="58" name="object 63"/>
          <p:cNvPicPr/>
          <p:nvPr/>
        </p:nvPicPr>
        <p:blipFill>
          <a:blip r:embed="rId15" cstate="print"/>
          <a:stretch/>
        </p:blipFill>
        <p:spPr>
          <a:xfrm>
            <a:off x="1725840" y="1292040"/>
            <a:ext cx="162720" cy="153720"/>
          </a:xfrm>
          <a:prstGeom prst="rect">
            <a:avLst/>
          </a:prstGeom>
          <a:ln>
            <a:noFill/>
          </a:ln>
        </p:spPr>
      </p:pic>
      <p:pic>
        <p:nvPicPr>
          <p:cNvPr id="59" name="object 64"/>
          <p:cNvPicPr/>
          <p:nvPr/>
        </p:nvPicPr>
        <p:blipFill>
          <a:blip r:embed="rId16" cstate="print"/>
          <a:stretch/>
        </p:blipFill>
        <p:spPr>
          <a:xfrm>
            <a:off x="1917720" y="1284480"/>
            <a:ext cx="358560" cy="186120"/>
          </a:xfrm>
          <a:prstGeom prst="rect">
            <a:avLst/>
          </a:prstGeom>
          <a:ln>
            <a:noFill/>
          </a:ln>
        </p:spPr>
      </p:pic>
      <p:pic>
        <p:nvPicPr>
          <p:cNvPr id="60" name="object 65"/>
          <p:cNvPicPr/>
          <p:nvPr/>
        </p:nvPicPr>
        <p:blipFill>
          <a:blip r:embed="rId17" cstate="print"/>
          <a:stretch/>
        </p:blipFill>
        <p:spPr>
          <a:xfrm>
            <a:off x="2300040" y="1292040"/>
            <a:ext cx="162720" cy="153720"/>
          </a:xfrm>
          <a:prstGeom prst="rect">
            <a:avLst/>
          </a:prstGeom>
          <a:ln>
            <a:noFill/>
          </a:ln>
        </p:spPr>
      </p:pic>
      <p:sp>
        <p:nvSpPr>
          <p:cNvPr id="61" name="CustomShape 10"/>
          <p:cNvSpPr/>
          <p:nvPr/>
        </p:nvSpPr>
        <p:spPr>
          <a:xfrm>
            <a:off x="2494080" y="1290960"/>
            <a:ext cx="136800" cy="147960"/>
          </a:xfrm>
          <a:custGeom>
            <a:avLst/>
            <a:gdLst/>
            <a:ahLst/>
            <a:cxnLst/>
            <a:rect l="l" t="t" r="r" b="b"/>
            <a:pathLst>
              <a:path w="138430" h="149859">
                <a:moveTo>
                  <a:pt x="137807" y="0"/>
                </a:moveTo>
                <a:lnTo>
                  <a:pt x="103035" y="0"/>
                </a:lnTo>
                <a:lnTo>
                  <a:pt x="103035" y="59690"/>
                </a:lnTo>
                <a:lnTo>
                  <a:pt x="34772" y="59690"/>
                </a:lnTo>
                <a:lnTo>
                  <a:pt x="34772" y="0"/>
                </a:lnTo>
                <a:lnTo>
                  <a:pt x="0" y="0"/>
                </a:lnTo>
                <a:lnTo>
                  <a:pt x="0" y="59690"/>
                </a:lnTo>
                <a:lnTo>
                  <a:pt x="0" y="88900"/>
                </a:lnTo>
                <a:lnTo>
                  <a:pt x="0" y="149860"/>
                </a:lnTo>
                <a:lnTo>
                  <a:pt x="34772" y="149860"/>
                </a:lnTo>
                <a:lnTo>
                  <a:pt x="34772" y="88900"/>
                </a:lnTo>
                <a:lnTo>
                  <a:pt x="103035" y="88900"/>
                </a:lnTo>
                <a:lnTo>
                  <a:pt x="103035" y="149860"/>
                </a:lnTo>
                <a:lnTo>
                  <a:pt x="137807" y="149860"/>
                </a:lnTo>
                <a:lnTo>
                  <a:pt x="137807" y="88900"/>
                </a:lnTo>
                <a:lnTo>
                  <a:pt x="137807" y="59690"/>
                </a:lnTo>
                <a:lnTo>
                  <a:pt x="137807" y="0"/>
                </a:lnTo>
                <a:close/>
              </a:path>
            </a:pathLst>
          </a:custGeom>
          <a:solidFill>
            <a:srgbClr val="58595B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62" name="object 67"/>
          <p:cNvPicPr/>
          <p:nvPr/>
        </p:nvPicPr>
        <p:blipFill>
          <a:blip r:embed="rId18" cstate="print"/>
          <a:stretch/>
        </p:blipFill>
        <p:spPr>
          <a:xfrm>
            <a:off x="2661480" y="1290960"/>
            <a:ext cx="168480" cy="179640"/>
          </a:xfrm>
          <a:prstGeom prst="rect">
            <a:avLst/>
          </a:prstGeom>
          <a:ln>
            <a:noFill/>
          </a:ln>
        </p:spPr>
      </p:pic>
      <p:pic>
        <p:nvPicPr>
          <p:cNvPr id="63" name="object 68"/>
          <p:cNvPicPr/>
          <p:nvPr/>
        </p:nvPicPr>
        <p:blipFill>
          <a:blip r:embed="rId19" cstate="print"/>
          <a:stretch/>
        </p:blipFill>
        <p:spPr>
          <a:xfrm>
            <a:off x="2861640" y="1290960"/>
            <a:ext cx="166680" cy="148320"/>
          </a:xfrm>
          <a:prstGeom prst="rect">
            <a:avLst/>
          </a:prstGeom>
          <a:ln>
            <a:noFill/>
          </a:ln>
        </p:spPr>
      </p:pic>
      <p:sp>
        <p:nvSpPr>
          <p:cNvPr id="64" name="CustomShape 11"/>
          <p:cNvSpPr/>
          <p:nvPr/>
        </p:nvSpPr>
        <p:spPr>
          <a:xfrm>
            <a:off x="6140520" y="9593640"/>
            <a:ext cx="873000" cy="85680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65" name="CustomShape 12"/>
          <p:cNvSpPr/>
          <p:nvPr/>
        </p:nvSpPr>
        <p:spPr>
          <a:xfrm>
            <a:off x="6047640" y="7937640"/>
            <a:ext cx="813600" cy="8136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66" name="object 48"/>
          <p:cNvPicPr/>
          <p:nvPr/>
        </p:nvPicPr>
        <p:blipFill>
          <a:blip r:embed="rId20" cstate="print"/>
          <a:stretch/>
        </p:blipFill>
        <p:spPr>
          <a:xfrm>
            <a:off x="6162120" y="8141760"/>
            <a:ext cx="599760" cy="514800"/>
          </a:xfrm>
          <a:prstGeom prst="rect">
            <a:avLst/>
          </a:prstGeom>
          <a:ln>
            <a:noFill/>
          </a:ln>
        </p:spPr>
      </p:pic>
      <p:pic>
        <p:nvPicPr>
          <p:cNvPr id="67" name="Рисунок 7"/>
          <p:cNvPicPr/>
          <p:nvPr/>
        </p:nvPicPr>
        <p:blipFill>
          <a:blip r:embed="rId21" cstate="print"/>
          <a:stretch/>
        </p:blipFill>
        <p:spPr>
          <a:xfrm>
            <a:off x="6153120" y="9577080"/>
            <a:ext cx="860400" cy="860400"/>
          </a:xfrm>
          <a:prstGeom prst="rect">
            <a:avLst/>
          </a:prstGeom>
          <a:ln>
            <a:noFill/>
          </a:ln>
        </p:spPr>
      </p:pic>
      <p:graphicFrame>
        <p:nvGraphicFramePr>
          <p:cNvPr id="68" name="Table 13"/>
          <p:cNvGraphicFramePr/>
          <p:nvPr/>
        </p:nvGraphicFramePr>
        <p:xfrm>
          <a:off x="321866" y="2106340"/>
          <a:ext cx="6984000" cy="4779240"/>
        </p:xfrm>
        <a:graphic>
          <a:graphicData uri="http://schemas.openxmlformats.org/drawingml/2006/table">
            <a:tbl>
              <a:tblPr/>
              <a:tblGrid>
                <a:gridCol w="1296144"/>
                <a:gridCol w="4608512"/>
                <a:gridCol w="1079344"/>
              </a:tblGrid>
              <a:tr h="3769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rgbClr val="FFFFFF"/>
                          </a:solidFill>
                          <a:latin typeface="Calibri"/>
                        </a:rPr>
                        <a:t>Дата 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Мероприятие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Время</a:t>
                      </a:r>
                      <a:endParaRPr lang="ru-RU" sz="1800" b="0" strike="noStrike" spc="-1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начала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</a:tr>
              <a:tr h="822960">
                <a:tc>
                  <a:txBody>
                    <a:bodyPr/>
                    <a:lstStyle/>
                    <a:p>
                      <a:pPr algn="ctr"/>
                      <a:r>
                        <a:rPr lang="ru-RU" sz="1800" b="1" strike="noStrike" spc="-1" dirty="0" smtClean="0">
                          <a:latin typeface="Calibri" pitchFamily="34" charset="0"/>
                          <a:cs typeface="Calibri" pitchFamily="34" charset="0"/>
                        </a:rPr>
                        <a:t>25.02</a:t>
                      </a:r>
                      <a:endParaRPr lang="ru-RU" sz="1800" b="1" strike="noStrike" spc="-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latin typeface="Calibri" pitchFamily="34" charset="0"/>
                          <a:cs typeface="Calibri" pitchFamily="34" charset="0"/>
                        </a:rPr>
                        <a:t>«Клуб путешественников»</a:t>
                      </a:r>
                      <a:endParaRPr lang="ru-RU" sz="1800" b="0" strike="noStrike" spc="-1" dirty="0">
                        <a:latin typeface="Calibri" pitchFamily="34" charset="0"/>
                        <a:cs typeface="Calibri" pitchFamily="34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latin typeface="Calibri" pitchFamily="34" charset="0"/>
                          <a:cs typeface="Calibri" pitchFamily="34" charset="0"/>
                        </a:rPr>
                        <a:t>Экскурсия в г. Тотьму</a:t>
                      </a:r>
                      <a:endParaRPr lang="ru-RU" sz="1800" b="0" strike="noStrike" spc="-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latin typeface="Calibri" pitchFamily="34" charset="0"/>
                          <a:cs typeface="Calibri" pitchFamily="34" charset="0"/>
                        </a:rPr>
                        <a:t>12:00</a:t>
                      </a:r>
                      <a:endParaRPr lang="ru-RU" sz="1800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</a:tr>
              <a:tr h="822960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26.02</a:t>
                      </a:r>
                      <a:endParaRPr lang="ru-RU" sz="1800" b="1" spc="-10" dirty="0">
                        <a:solidFill>
                          <a:srgbClr val="231F20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Прием управляющего отделением Королевой Г.В., вопросы пенсионного </a:t>
                      </a:r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законодательства</a:t>
                      </a:r>
                      <a:r>
                        <a:rPr lang="ru-RU" sz="1800" baseline="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</a:t>
                      </a:r>
                      <a:r>
                        <a:rPr lang="ru-RU" sz="16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(ВКС</a:t>
                      </a:r>
                      <a:r>
                        <a:rPr lang="ru-RU" sz="1600" dirty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, ответственный </a:t>
                      </a:r>
                      <a:r>
                        <a:rPr lang="ru-RU" sz="16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- начальник </a:t>
                      </a:r>
                      <a:r>
                        <a:rPr lang="ru-RU" sz="1600" dirty="0" err="1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УдиОР</a:t>
                      </a:r>
                      <a:r>
                        <a:rPr lang="ru-RU" sz="1600" dirty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</a:t>
                      </a:r>
                      <a:r>
                        <a:rPr lang="ru-RU" sz="16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Лаврентьева</a:t>
                      </a:r>
                      <a:r>
                        <a:rPr lang="ru-RU" sz="1600" baseline="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</a:t>
                      </a:r>
                      <a:r>
                        <a:rPr lang="ru-RU" sz="16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В.В</a:t>
                      </a:r>
                      <a:r>
                        <a:rPr lang="ru-RU" sz="1600" dirty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.)</a:t>
                      </a: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</a:pPr>
                      <a:r>
                        <a:rPr lang="ru-RU" sz="1800" b="1" dirty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15:00</a:t>
                      </a: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</a:tr>
              <a:tr h="822960"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strike="noStrike" spc="-1" dirty="0" smtClean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по </a:t>
                      </a:r>
                      <a:r>
                        <a:rPr lang="ru-RU" sz="1200" b="1" strike="noStrike" spc="-1" dirty="0" err="1" smtClean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неодходимости</a:t>
                      </a:r>
                      <a:endParaRPr lang="ru-RU" sz="1200" b="1" strike="noStrike" spc="-1" dirty="0" smtClean="0">
                        <a:latin typeface="Calibri" pitchFamily="34" charset="0"/>
                        <a:cs typeface="Calibri" pitchFamily="34" charset="0"/>
                      </a:endParaRPr>
                    </a:p>
                    <a:p>
                      <a:pPr algn="ctr"/>
                      <a:endParaRPr lang="ru-RU" sz="1200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latin typeface="Calibri" pitchFamily="34" charset="0"/>
                          <a:cs typeface="Calibri" pitchFamily="34" charset="0"/>
                        </a:rPr>
                        <a:t>Индивидуальные консультации по вопросам применения пенсионного и социального законодательства </a:t>
                      </a:r>
                      <a:r>
                        <a:rPr lang="ru-RU" sz="1600" b="0" strike="noStrike" spc="-1" dirty="0">
                          <a:solidFill>
                            <a:srgbClr val="231F20"/>
                          </a:solidFill>
                          <a:latin typeface="Calibri" pitchFamily="34" charset="0"/>
                          <a:cs typeface="Calibri" pitchFamily="34" charset="0"/>
                        </a:rPr>
                        <a:t>(руководитель клиентской службы - </a:t>
                      </a:r>
                      <a:r>
                        <a:rPr lang="ru-RU" sz="1600" b="0" strike="noStrike" spc="-1" dirty="0" err="1">
                          <a:solidFill>
                            <a:srgbClr val="231F20"/>
                          </a:solidFill>
                          <a:latin typeface="Calibri" pitchFamily="34" charset="0"/>
                          <a:cs typeface="Calibri" pitchFamily="34" charset="0"/>
                        </a:rPr>
                        <a:t>Джабарова</a:t>
                      </a:r>
                      <a:r>
                        <a:rPr lang="ru-RU" sz="1600" b="0" strike="noStrike" spc="-1" dirty="0">
                          <a:solidFill>
                            <a:srgbClr val="231F20"/>
                          </a:solidFill>
                          <a:latin typeface="Calibri" pitchFamily="34" charset="0"/>
                          <a:cs typeface="Calibri" pitchFamily="34" charset="0"/>
                        </a:rPr>
                        <a:t> Е.А.)</a:t>
                      </a:r>
                      <a:endParaRPr lang="ru-RU" sz="1600" b="0" strike="noStrike" spc="-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ru-RU" sz="1800" b="1" strike="noStrike" spc="-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451080">
                <a:tc>
                  <a:txBody>
                    <a:bodyPr/>
                    <a:lstStyle/>
                    <a:p>
                      <a:pPr algn="ctr"/>
                      <a:r>
                        <a:rPr lang="ru-RU" sz="1200" b="1" strike="noStrike" spc="-1" dirty="0">
                          <a:latin typeface="Calibri" pitchFamily="34" charset="0"/>
                          <a:cs typeface="Calibri" pitchFamily="34" charset="0"/>
                        </a:rPr>
                        <a:t>п</a:t>
                      </a:r>
                      <a:r>
                        <a:rPr lang="ru-RU" sz="1200" b="1" strike="noStrike" spc="-1" dirty="0" smtClean="0">
                          <a:latin typeface="Calibri" pitchFamily="34" charset="0"/>
                          <a:cs typeface="Calibri" pitchFamily="34" charset="0"/>
                        </a:rPr>
                        <a:t>о </a:t>
                      </a:r>
                      <a:r>
                        <a:rPr lang="ru-RU" sz="1200" b="1" strike="noStrike" spc="-1" dirty="0">
                          <a:latin typeface="Calibri" pitchFamily="34" charset="0"/>
                          <a:cs typeface="Calibri" pitchFamily="34" charset="0"/>
                        </a:rPr>
                        <a:t>средам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latin typeface="Calibri" pitchFamily="34" charset="0"/>
                          <a:cs typeface="Calibri" pitchFamily="34" charset="0"/>
                        </a:rPr>
                        <a:t>Скандинавская </a:t>
                      </a: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latin typeface="Calibri" pitchFamily="34" charset="0"/>
                          <a:cs typeface="Calibri" pitchFamily="34" charset="0"/>
                        </a:rPr>
                        <a:t>ходьба</a:t>
                      </a:r>
                      <a:endParaRPr lang="ru-RU" sz="1800" b="0" strike="noStrike" spc="-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strike="noStrike" spc="-1" dirty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13-00</a:t>
                      </a:r>
                      <a:endParaRPr lang="ru-RU" sz="1800" b="1" strike="noStrike" spc="-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algn="ctr"/>
                      <a:r>
                        <a:rPr lang="ru-RU" sz="1200" b="1" strike="noStrike" spc="-1" dirty="0">
                          <a:latin typeface="Calibri" pitchFamily="34" charset="0"/>
                          <a:cs typeface="Calibri" pitchFamily="34" charset="0"/>
                        </a:rPr>
                        <a:t>п</a:t>
                      </a:r>
                      <a:r>
                        <a:rPr lang="ru-RU" sz="1200" b="1" strike="noStrike" spc="-1" dirty="0" smtClean="0">
                          <a:latin typeface="Calibri" pitchFamily="34" charset="0"/>
                          <a:cs typeface="Calibri" pitchFamily="34" charset="0"/>
                        </a:rPr>
                        <a:t>о </a:t>
                      </a:r>
                      <a:r>
                        <a:rPr lang="ru-RU" sz="1200" b="1" strike="noStrike" spc="-1" dirty="0">
                          <a:latin typeface="Calibri" pitchFamily="34" charset="0"/>
                          <a:cs typeface="Calibri" pitchFamily="34" charset="0"/>
                        </a:rPr>
                        <a:t>понедельникам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latin typeface="Calibri" pitchFamily="34" charset="0"/>
                          <a:cs typeface="Calibri" pitchFamily="34" charset="0"/>
                        </a:rPr>
                        <a:t>Плетение из ротанга</a:t>
                      </a:r>
                      <a:endParaRPr lang="ru-RU" sz="1800" b="0" strike="noStrike" spc="-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strike="noStrike" spc="-1" dirty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14-00</a:t>
                      </a:r>
                      <a:endParaRPr lang="ru-RU" sz="1800" b="1" strike="noStrike" spc="-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185</TotalTime>
  <Words>233</Words>
  <Application>Microsoft Office PowerPoint</Application>
  <PresentationFormat>Произвольный</PresentationFormat>
  <Paragraphs>58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Office Theme</vt:lpstr>
      <vt:lpstr>Слайд 1</vt:lpstr>
      <vt:lpstr>Слайд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subject/>
  <dc:creator>Пользователь</dc:creator>
  <dc:description/>
  <cp:lastModifiedBy>045MoninaOA</cp:lastModifiedBy>
  <cp:revision>23</cp:revision>
  <dcterms:created xsi:type="dcterms:W3CDTF">2025-11-06T11:20:25Z</dcterms:created>
  <dcterms:modified xsi:type="dcterms:W3CDTF">2026-01-29T07:16:46Z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3" name="Created">
    <vt:filetime>2025-11-06T00:00:00Z</vt:filetime>
  </property>
  <property fmtid="{D5CDD505-2E9C-101B-9397-08002B2CF9AE}" pid="4" name="Creator">
    <vt:lpwstr>Adobe InDesign 18.4 (Windows)</vt:lpwstr>
  </property>
  <property fmtid="{D5CDD505-2E9C-101B-9397-08002B2CF9AE}" pid="5" name="HiddenSlides">
    <vt:i4>0</vt:i4>
  </property>
  <property fmtid="{D5CDD505-2E9C-101B-9397-08002B2CF9AE}" pid="6" name="HyperlinksChanged">
    <vt:bool>false</vt:bool>
  </property>
  <property fmtid="{D5CDD505-2E9C-101B-9397-08002B2CF9AE}" pid="7" name="LastSaved">
    <vt:filetime>2025-11-06T00:00:00Z</vt:filetime>
  </property>
  <property fmtid="{D5CDD505-2E9C-101B-9397-08002B2CF9AE}" pid="8" name="LinksUpToDate">
    <vt:bool>false</vt:bool>
  </property>
  <property fmtid="{D5CDD505-2E9C-101B-9397-08002B2CF9AE}" pid="9" name="MMClips">
    <vt:i4>0</vt:i4>
  </property>
  <property fmtid="{D5CDD505-2E9C-101B-9397-08002B2CF9AE}" pid="10" name="Notes">
    <vt:i4>0</vt:i4>
  </property>
  <property fmtid="{D5CDD505-2E9C-101B-9397-08002B2CF9AE}" pid="11" name="PresentationFormat">
    <vt:lpwstr>Произвольный</vt:lpwstr>
  </property>
  <property fmtid="{D5CDD505-2E9C-101B-9397-08002B2CF9AE}" pid="12" name="Producer">
    <vt:lpwstr>Adobe PDF Library 17.0</vt:lpwstr>
  </property>
  <property fmtid="{D5CDD505-2E9C-101B-9397-08002B2CF9AE}" pid="13" name="ScaleCrop">
    <vt:bool>false</vt:bool>
  </property>
  <property fmtid="{D5CDD505-2E9C-101B-9397-08002B2CF9AE}" pid="14" name="ShareDoc">
    <vt:bool>false</vt:bool>
  </property>
  <property fmtid="{D5CDD505-2E9C-101B-9397-08002B2CF9AE}" pid="15" name="Slides">
    <vt:i4>1</vt:i4>
  </property>
</Properties>
</file>