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7"/>
    <a:srgbClr val="E9EC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50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Овал 3"/>
          <p:cNvSpPr/>
          <p:nvPr/>
        </p:nvSpPr>
        <p:spPr>
          <a:xfrm>
            <a:off x="6047640" y="8100000"/>
            <a:ext cx="813240" cy="650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39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8080" cy="1494284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3640" cy="35816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1" name="Группа 1"/>
          <p:cNvGrpSpPr/>
          <p:nvPr/>
        </p:nvGrpSpPr>
        <p:grpSpPr>
          <a:xfrm>
            <a:off x="644400" y="8176320"/>
            <a:ext cx="1145880" cy="130680"/>
            <a:chOff x="644400" y="8176320"/>
            <a:chExt cx="1145880" cy="130680"/>
          </a:xfrm>
        </p:grpSpPr>
        <p:pic>
          <p:nvPicPr>
            <p:cNvPr id="42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1160" cy="1306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92520" cy="12744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4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0160" cy="130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7160" cy="130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800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0880" cy="1288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680000" y="214200"/>
            <a:ext cx="2457360" cy="14043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ИЮНЬ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441640"/>
            <a:ext cx="511200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г. Бабаево, ул. Карла Маркса, д. 41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(881743) 2-33-73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ФИО: Черепанова Елена Евгеньевна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4083120" y="7611480"/>
            <a:ext cx="3295440" cy="83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–17:00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пятница с 08:00 — 16:00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23240" y="8786520"/>
            <a:ext cx="9154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latin typeface="Calibri"/>
                <a:ea typeface="DejaVu Sans"/>
              </a:rPr>
              <a:t> Волого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дской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280" y="180000"/>
            <a:ext cx="2515680" cy="981000"/>
            <a:chOff x="512280" y="180000"/>
            <a:chExt cx="2515680" cy="981000"/>
          </a:xfrm>
        </p:grpSpPr>
        <p:pic>
          <p:nvPicPr>
            <p:cNvPr id="53" name="object 49"/>
            <p:cNvPicPr/>
            <p:nvPr/>
          </p:nvPicPr>
          <p:blipFill>
            <a:blip r:embed="rId8"/>
            <a:stretch/>
          </p:blipFill>
          <p:spPr>
            <a:xfrm>
              <a:off x="512280" y="180000"/>
              <a:ext cx="837360" cy="9550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505440"/>
              <a:ext cx="293040" cy="18324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5" name="object 51"/>
            <p:cNvGrpSpPr/>
            <p:nvPr/>
          </p:nvGrpSpPr>
          <p:grpSpPr>
            <a:xfrm>
              <a:off x="1917720" y="505440"/>
              <a:ext cx="445680" cy="149040"/>
              <a:chOff x="1917720" y="505440"/>
              <a:chExt cx="445680" cy="14904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505440"/>
                <a:ext cx="288720" cy="14904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7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505800"/>
                <a:ext cx="119160" cy="1479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/>
            <p:cNvPicPr/>
            <p:nvPr/>
          </p:nvPicPr>
          <p:blipFill>
            <a:blip r:embed="rId10"/>
            <a:stretch/>
          </p:blipFill>
          <p:spPr>
            <a:xfrm>
              <a:off x="1556640" y="740520"/>
              <a:ext cx="157680" cy="1515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2920" y="741960"/>
              <a:ext cx="675360" cy="181440"/>
              <a:chOff x="1762920" y="741960"/>
              <a:chExt cx="675360" cy="181440"/>
            </a:xfrm>
          </p:grpSpPr>
          <p:pic>
            <p:nvPicPr>
              <p:cNvPr id="60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742320"/>
                <a:ext cx="120600" cy="1479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741960"/>
                <a:ext cx="520560" cy="1814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742320"/>
              <a:ext cx="288720" cy="147960"/>
              <a:chOff x="2489040" y="742320"/>
              <a:chExt cx="288720" cy="147960"/>
            </a:xfrm>
          </p:grpSpPr>
          <p:pic>
            <p:nvPicPr>
              <p:cNvPr id="63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742320"/>
                <a:ext cx="127800" cy="147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742320"/>
                <a:ext cx="118800" cy="1479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6640" y="975240"/>
              <a:ext cx="1471320" cy="185760"/>
              <a:chOff x="1556640" y="975240"/>
              <a:chExt cx="1471320" cy="185760"/>
            </a:xfrm>
          </p:grpSpPr>
          <p:pic>
            <p:nvPicPr>
              <p:cNvPr id="66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982800"/>
                <a:ext cx="141120" cy="153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982800"/>
                <a:ext cx="162360" cy="153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975240"/>
                <a:ext cx="358200" cy="185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982800"/>
                <a:ext cx="162360" cy="1533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981720"/>
                <a:ext cx="136440" cy="14760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1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981720"/>
                <a:ext cx="168120" cy="1792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981720"/>
                <a:ext cx="166320" cy="1479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640"/>
            <a:ext cx="872640" cy="8564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4" name="object 48"/>
          <p:cNvPicPr/>
          <p:nvPr/>
        </p:nvPicPr>
        <p:blipFill>
          <a:blip r:embed="rId20"/>
          <a:stretch/>
        </p:blipFill>
        <p:spPr>
          <a:xfrm>
            <a:off x="6162120" y="8236440"/>
            <a:ext cx="599400" cy="514440"/>
          </a:xfrm>
          <a:prstGeom prst="rect">
            <a:avLst/>
          </a:prstGeom>
          <a:ln w="0">
            <a:noFill/>
          </a:ln>
        </p:spPr>
      </p:pic>
      <p:pic>
        <p:nvPicPr>
          <p:cNvPr id="75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60040" cy="8600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4"/>
          <p:cNvGraphicFramePr/>
          <p:nvPr>
            <p:extLst>
              <p:ext uri="{D42A27DB-BD31-4B8C-83A1-F6EECF244321}">
                <p14:modId xmlns:p14="http://schemas.microsoft.com/office/powerpoint/2010/main" val="1497543482"/>
              </p:ext>
            </p:extLst>
          </p:nvPr>
        </p:nvGraphicFramePr>
        <p:xfrm>
          <a:off x="439588" y="1602336"/>
          <a:ext cx="6922080" cy="5578200"/>
        </p:xfrm>
        <a:graphic>
          <a:graphicData uri="http://schemas.openxmlformats.org/drawingml/2006/table">
            <a:tbl>
              <a:tblPr/>
              <a:tblGrid>
                <a:gridCol w="984960"/>
                <a:gridCol w="4788720"/>
                <a:gridCol w="114840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5836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01.06</a:t>
                      </a:r>
                      <a:endParaRPr lang="ru-RU" sz="17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03.06</a:t>
                      </a:r>
                      <a:endParaRPr lang="ru-RU" sz="17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«Помогаем делом» Плетение сетей на СВО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12:</a:t>
                      </a:r>
                      <a:r>
                        <a:rPr lang="ru-RU" sz="1800" b="1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501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02.06</a:t>
                      </a:r>
                      <a:endParaRPr lang="ru-RU" sz="17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04.06</a:t>
                      </a:r>
                      <a:endParaRPr lang="ru-RU" sz="17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Проведение занятия по гимнастике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10:</a:t>
                      </a:r>
                      <a:r>
                        <a:rPr lang="ru-RU" sz="1800" b="1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165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08.06</a:t>
                      </a:r>
                      <a:endParaRPr lang="ru-RU" sz="17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10.06</a:t>
                      </a:r>
                      <a:endParaRPr lang="ru-RU" sz="17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«Помогаем делом» Плетение сетей на СВО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12:</a:t>
                      </a:r>
                      <a:r>
                        <a:rPr lang="ru-RU" sz="1800" b="1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550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09.06</a:t>
                      </a:r>
                      <a:endParaRPr lang="ru-RU" sz="17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11.06</a:t>
                      </a:r>
                      <a:endParaRPr lang="ru-RU" sz="17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Проведение занятия по гимнастике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935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11.06</a:t>
                      </a:r>
                      <a:endParaRPr lang="ru-RU" sz="1700" b="1" strike="noStrike" spc="-12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Участие в мероприятии посвященном Дню России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15:00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015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11.06</a:t>
                      </a:r>
                      <a:endParaRPr lang="ru-RU" sz="1700" b="1" strike="noStrike" spc="-12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ФП "Здоровое долголетие"  Тема: «Как сохранить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здоровье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летом?»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 smtClean="0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3749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15.06</a:t>
                      </a:r>
                      <a:endParaRPr lang="ru-RU" sz="17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17.06</a:t>
                      </a:r>
                      <a:endParaRPr lang="ru-RU" sz="17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«Помогаем делом» Плетение сетей на СВО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359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16.06</a:t>
                      </a:r>
                      <a:endParaRPr lang="ru-RU" sz="17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18.06</a:t>
                      </a:r>
                      <a:endParaRPr lang="ru-RU" sz="17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Проведение занятия по гимнастике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Овал 3"/>
          <p:cNvSpPr/>
          <p:nvPr/>
        </p:nvSpPr>
        <p:spPr>
          <a:xfrm>
            <a:off x="6047640" y="8100000"/>
            <a:ext cx="813240" cy="650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8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8080" cy="1656360"/>
          </a:xfrm>
          <a:prstGeom prst="rect">
            <a:avLst/>
          </a:prstGeom>
          <a:ln w="0">
            <a:noFill/>
          </a:ln>
        </p:spPr>
      </p:pic>
      <p:sp>
        <p:nvSpPr>
          <p:cNvPr id="79" name="object 35"/>
          <p:cNvSpPr/>
          <p:nvPr/>
        </p:nvSpPr>
        <p:spPr>
          <a:xfrm>
            <a:off x="111240" y="7000200"/>
            <a:ext cx="7343640" cy="35816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80" name="Группа 1"/>
          <p:cNvGrpSpPr/>
          <p:nvPr/>
        </p:nvGrpSpPr>
        <p:grpSpPr>
          <a:xfrm>
            <a:off x="644400" y="8176320"/>
            <a:ext cx="1145880" cy="130680"/>
            <a:chOff x="644400" y="8176320"/>
            <a:chExt cx="1145880" cy="130680"/>
          </a:xfrm>
        </p:grpSpPr>
        <p:pic>
          <p:nvPicPr>
            <p:cNvPr id="81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1160" cy="1306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2" name="object 37"/>
            <p:cNvSpPr/>
            <p:nvPr/>
          </p:nvSpPr>
          <p:spPr>
            <a:xfrm>
              <a:off x="771480" y="8178120"/>
              <a:ext cx="92520" cy="12744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83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0160" cy="130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4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7160" cy="130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5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800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6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0880" cy="1288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680000" y="214200"/>
            <a:ext cx="2457360" cy="14043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ИЮНЬ</a:t>
            </a:r>
            <a:r>
              <a:t/>
            </a:r>
            <a:br/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object 43"/>
          <p:cNvSpPr/>
          <p:nvPr/>
        </p:nvSpPr>
        <p:spPr>
          <a:xfrm>
            <a:off x="628920" y="8441640"/>
            <a:ext cx="511200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г. Бабаево, ул. Карла Маркса, д. 41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(881743) 2-33-73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ФИО: Черепанова Елена Евгеньевна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89" name="object 44"/>
          <p:cNvSpPr/>
          <p:nvPr/>
        </p:nvSpPr>
        <p:spPr>
          <a:xfrm>
            <a:off x="4083120" y="7611480"/>
            <a:ext cx="3295440" cy="83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–17:00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пятница с 08:00 — 16:00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90" name="object 45"/>
          <p:cNvSpPr/>
          <p:nvPr/>
        </p:nvSpPr>
        <p:spPr>
          <a:xfrm>
            <a:off x="6123240" y="8786520"/>
            <a:ext cx="9154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latin typeface="Calibri"/>
                <a:ea typeface="DejaVu Sans"/>
              </a:rPr>
              <a:t> Волого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дской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91" name="Группа 103"/>
          <p:cNvGrpSpPr/>
          <p:nvPr/>
        </p:nvGrpSpPr>
        <p:grpSpPr>
          <a:xfrm>
            <a:off x="512280" y="180000"/>
            <a:ext cx="2515680" cy="981000"/>
            <a:chOff x="512280" y="180000"/>
            <a:chExt cx="2515680" cy="981000"/>
          </a:xfrm>
        </p:grpSpPr>
        <p:pic>
          <p:nvPicPr>
            <p:cNvPr id="92" name="object 49"/>
            <p:cNvPicPr/>
            <p:nvPr/>
          </p:nvPicPr>
          <p:blipFill>
            <a:blip r:embed="rId8"/>
            <a:stretch/>
          </p:blipFill>
          <p:spPr>
            <a:xfrm>
              <a:off x="512280" y="180000"/>
              <a:ext cx="837360" cy="9550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3" name="object 50"/>
            <p:cNvSpPr/>
            <p:nvPr/>
          </p:nvSpPr>
          <p:spPr>
            <a:xfrm>
              <a:off x="1577160" y="505440"/>
              <a:ext cx="293040" cy="18324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94" name="object 51"/>
            <p:cNvGrpSpPr/>
            <p:nvPr/>
          </p:nvGrpSpPr>
          <p:grpSpPr>
            <a:xfrm>
              <a:off x="1917720" y="505440"/>
              <a:ext cx="445680" cy="149040"/>
              <a:chOff x="1917720" y="505440"/>
              <a:chExt cx="445680" cy="149040"/>
            </a:xfrm>
          </p:grpSpPr>
          <p:sp>
            <p:nvSpPr>
              <p:cNvPr id="95" name="object 52"/>
              <p:cNvSpPr/>
              <p:nvPr/>
            </p:nvSpPr>
            <p:spPr>
              <a:xfrm>
                <a:off x="1917720" y="505440"/>
                <a:ext cx="288720" cy="14904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96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505800"/>
                <a:ext cx="119160" cy="1479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7" name="object 54"/>
            <p:cNvPicPr/>
            <p:nvPr/>
          </p:nvPicPr>
          <p:blipFill>
            <a:blip r:embed="rId10"/>
            <a:stretch/>
          </p:blipFill>
          <p:spPr>
            <a:xfrm>
              <a:off x="1556640" y="740520"/>
              <a:ext cx="157680" cy="1515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8" name="object 55"/>
            <p:cNvGrpSpPr/>
            <p:nvPr/>
          </p:nvGrpSpPr>
          <p:grpSpPr>
            <a:xfrm>
              <a:off x="1762920" y="741960"/>
              <a:ext cx="675360" cy="181440"/>
              <a:chOff x="1762920" y="741960"/>
              <a:chExt cx="675360" cy="181440"/>
            </a:xfrm>
          </p:grpSpPr>
          <p:pic>
            <p:nvPicPr>
              <p:cNvPr id="99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742320"/>
                <a:ext cx="120600" cy="1479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0" name="object 57"/>
              <p:cNvSpPr/>
              <p:nvPr/>
            </p:nvSpPr>
            <p:spPr>
              <a:xfrm>
                <a:off x="1917720" y="741960"/>
                <a:ext cx="520560" cy="1814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01" name="object 58"/>
            <p:cNvGrpSpPr/>
            <p:nvPr/>
          </p:nvGrpSpPr>
          <p:grpSpPr>
            <a:xfrm>
              <a:off x="2489040" y="742320"/>
              <a:ext cx="288720" cy="147960"/>
              <a:chOff x="2489040" y="742320"/>
              <a:chExt cx="288720" cy="147960"/>
            </a:xfrm>
          </p:grpSpPr>
          <p:pic>
            <p:nvPicPr>
              <p:cNvPr id="102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742320"/>
                <a:ext cx="127800" cy="147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3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742320"/>
                <a:ext cx="118800" cy="1479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4" name="object 61"/>
            <p:cNvGrpSpPr/>
            <p:nvPr/>
          </p:nvGrpSpPr>
          <p:grpSpPr>
            <a:xfrm>
              <a:off x="1556640" y="975240"/>
              <a:ext cx="1471320" cy="185760"/>
              <a:chOff x="1556640" y="975240"/>
              <a:chExt cx="1471320" cy="185760"/>
            </a:xfrm>
          </p:grpSpPr>
          <p:pic>
            <p:nvPicPr>
              <p:cNvPr id="105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982800"/>
                <a:ext cx="141120" cy="153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982800"/>
                <a:ext cx="162360" cy="153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975240"/>
                <a:ext cx="358200" cy="185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8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982800"/>
                <a:ext cx="162360" cy="1533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9" name="object 66"/>
              <p:cNvSpPr/>
              <p:nvPr/>
            </p:nvSpPr>
            <p:spPr>
              <a:xfrm>
                <a:off x="2494080" y="981720"/>
                <a:ext cx="136440" cy="14760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10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981720"/>
                <a:ext cx="168120" cy="1792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1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981720"/>
                <a:ext cx="166320" cy="1479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2" name="Прямоугольник: скругленные углы 2"/>
          <p:cNvSpPr/>
          <p:nvPr/>
        </p:nvSpPr>
        <p:spPr>
          <a:xfrm>
            <a:off x="6140520" y="9593640"/>
            <a:ext cx="872640" cy="8564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3" name="object 48"/>
          <p:cNvPicPr/>
          <p:nvPr/>
        </p:nvPicPr>
        <p:blipFill>
          <a:blip r:embed="rId20"/>
          <a:stretch/>
        </p:blipFill>
        <p:spPr>
          <a:xfrm>
            <a:off x="6162120" y="8236440"/>
            <a:ext cx="599400" cy="514440"/>
          </a:xfrm>
          <a:prstGeom prst="rect">
            <a:avLst/>
          </a:prstGeom>
          <a:ln w="0">
            <a:noFill/>
          </a:ln>
        </p:spPr>
      </p:pic>
      <p:pic>
        <p:nvPicPr>
          <p:cNvPr id="114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60040" cy="8600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5" name="Таблица 4"/>
          <p:cNvGraphicFramePr/>
          <p:nvPr>
            <p:extLst>
              <p:ext uri="{D42A27DB-BD31-4B8C-83A1-F6EECF244321}">
                <p14:modId xmlns:p14="http://schemas.microsoft.com/office/powerpoint/2010/main" val="3178535035"/>
              </p:ext>
            </p:extLst>
          </p:nvPr>
        </p:nvGraphicFramePr>
        <p:xfrm>
          <a:off x="466920" y="1890360"/>
          <a:ext cx="6911640" cy="5299572"/>
        </p:xfrm>
        <a:graphic>
          <a:graphicData uri="http://schemas.openxmlformats.org/drawingml/2006/table">
            <a:tbl>
              <a:tblPr/>
              <a:tblGrid>
                <a:gridCol w="1223098"/>
                <a:gridCol w="4464542"/>
                <a:gridCol w="122400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22.06</a:t>
                      </a:r>
                      <a:endParaRPr lang="ru-RU" sz="17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24.06</a:t>
                      </a:r>
                      <a:endParaRPr lang="ru-RU" sz="17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«Помогаем делом» Плетение сетей на СВО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12: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22.06</a:t>
                      </a:r>
                      <a:endParaRPr lang="ru-RU" sz="1800" b="1" strike="noStrike" spc="-12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Трансляция проекта Знание. Лекторий.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«Память пылающих лет: Путь к Победе»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66329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23.06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25.06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Проведение занятия по гимнастике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10: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27.06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Участие в мероприятии, посвященное Дню молодёжи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12:</a:t>
                      </a:r>
                      <a:r>
                        <a:rPr lang="ru-RU" sz="1800" b="1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39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29.06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«Помогаем делом» Плетение сетей на СВО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12: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19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30.06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Занятия по гимнастике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914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strike="noStrike" spc="-12">
                          <a:solidFill>
                            <a:srgbClr val="000000"/>
                          </a:solidFill>
                          <a:latin typeface="Calibri"/>
                        </a:rPr>
                        <a:t>по необходимости</a:t>
                      </a:r>
                      <a:endParaRPr lang="ru-RU" sz="15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Индивидуальные консультации по вопросам применения пенсионного и социального законодательства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</TotalTime>
  <Words>254</Words>
  <Application>Microsoft Office PowerPoint</Application>
  <PresentationFormat>Произвольный</PresentationFormat>
  <Paragraphs>79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МЕРОПРИЯТИЯНА ИЮНЬ 2026</vt:lpstr>
      <vt:lpstr>МЕРОПРИЯТИЯНА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045MoninaOA</cp:lastModifiedBy>
  <cp:revision>40</cp:revision>
  <dcterms:created xsi:type="dcterms:W3CDTF">2025-11-06T11:20:25Z</dcterms:created>
  <dcterms:modified xsi:type="dcterms:W3CDTF">2026-05-22T06:35:10Z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2</vt:i4>
  </property>
</Properties>
</file>