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622" y="1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464050" y="316976"/>
            <a:ext cx="26752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 smtClean="0"/>
              <a:t>НА</a:t>
            </a:r>
            <a:r>
              <a:rPr lang="ru-RU" spc="-5" dirty="0" smtClean="0"/>
              <a:t> ИЮНЬ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165978" y="8345204"/>
            <a:ext cx="5751472" cy="2062937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lang="ru-RU" sz="4400" b="1" spc="-10" dirty="0" smtClean="0">
              <a:solidFill>
                <a:srgbClr val="FFFFFF"/>
              </a:solidFill>
              <a:latin typeface="Calibri"/>
              <a:cs typeface="Calibri"/>
            </a:endParaRPr>
          </a:p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endParaRPr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г. Белозерск, ул. Дзержинского, д.24/64</a:t>
            </a:r>
            <a:b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(81756) 2-14-59</a:t>
            </a:r>
            <a:endParaRPr lang="ru-RU"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Пузакова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Ирина Николаевна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784083" y="7152970"/>
            <a:ext cx="3297554" cy="113851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8:0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17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                              пятница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8:00</a:t>
            </a:r>
            <a:r>
              <a:rPr lang="ru-RU"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 16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:00</a:t>
            </a: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    </a:t>
            </a: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Вологодской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6471074"/>
              </p:ext>
            </p:extLst>
          </p:nvPr>
        </p:nvGraphicFramePr>
        <p:xfrm>
          <a:off x="349250" y="1917700"/>
          <a:ext cx="7010400" cy="518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780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49580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066800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48768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5052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01-30.06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itchFamily="34" charset="0"/>
                        </a:rPr>
                        <a:t>Кружок  "</a:t>
                      </a:r>
                      <a:r>
                        <a:rPr lang="ru-RU" sz="18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itchFamily="34" charset="0"/>
                        </a:rPr>
                        <a:t>Досуговый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itchFamily="34" charset="0"/>
                        </a:rPr>
                        <a:t> момент"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/>
                      <a:r>
                        <a:rPr lang="ru-RU" sz="1800" b="1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14:00</a:t>
                      </a:r>
                      <a:endParaRPr lang="ru-RU" sz="1800" b="1" dirty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28448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11.06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Работа передвижного библиотечного пункта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/>
                      <a:r>
                        <a:rPr lang="ru-RU" sz="1800" b="1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12:00</a:t>
                      </a:r>
                      <a:endParaRPr lang="ru-RU" sz="1800" b="1" dirty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2844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700" b="1" strike="noStrike" spc="-12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11.06</a:t>
                      </a:r>
                      <a:endParaRPr lang="ru-RU" sz="1700" b="1" strike="noStrike" spc="-12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+mn-ea"/>
                          <a:cs typeface="+mn-cs"/>
                        </a:rPr>
                        <a:t>ФП "Здоровое долголетие"  Тема: «Как сохранить </a:t>
                      </a:r>
                      <a:r>
                        <a:rPr lang="ru-RU" sz="1800" b="0" strike="noStrike" spc="-1" smtClean="0">
                          <a:solidFill>
                            <a:srgbClr val="231F20"/>
                          </a:solidFill>
                          <a:latin typeface="Calibri"/>
                          <a:ea typeface="+mn-ea"/>
                          <a:cs typeface="+mn-cs"/>
                        </a:rPr>
                        <a:t>здоровье </a:t>
                      </a:r>
                      <a:r>
                        <a:rPr lang="ru-RU" sz="1800" b="0" strike="noStrike" spc="-1" smtClean="0">
                          <a:solidFill>
                            <a:srgbClr val="231F20"/>
                          </a:solidFill>
                          <a:latin typeface="Calibri"/>
                          <a:ea typeface="+mn-ea"/>
                          <a:cs typeface="+mn-cs"/>
                        </a:rPr>
                        <a:t>летом?»</a:t>
                      </a:r>
                      <a:endParaRPr lang="ru-RU" sz="1800" b="0" strike="noStrike" spc="-1" dirty="0">
                        <a:solidFill>
                          <a:srgbClr val="231F2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10:00</a:t>
                      </a:r>
                      <a:endParaRPr lang="ru-RU" sz="1800" b="0" strike="noStrike" spc="-1" dirty="0" smtClean="0">
                        <a:latin typeface="Times New Roman"/>
                      </a:endParaRPr>
                    </a:p>
                  </a:txBody>
                  <a:tcPr/>
                </a:tc>
              </a:tr>
              <a:tr h="2844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 smtClean="0">
                          <a:solidFill>
                            <a:schemeClr val="tx1"/>
                          </a:solidFill>
                          <a:latin typeface="Calibri"/>
                        </a:rPr>
                        <a:t>22.06</a:t>
                      </a:r>
                      <a:endParaRPr lang="ru-RU" sz="1800" b="0" strike="noStrike" spc="-1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+mn-ea"/>
                          <a:cs typeface="+mn-cs"/>
                        </a:rPr>
                        <a:t>Трансляция проекта Знание. Лекторий. </a:t>
                      </a:r>
                    </a:p>
                    <a:p>
                      <a:pPr algn="just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+mn-ea"/>
                          <a:cs typeface="+mn-cs"/>
                        </a:rPr>
                        <a:t>«Откуда мы родом: пишем историю семьи вместе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+mn-ea"/>
                          <a:cs typeface="+mn-cs"/>
                        </a:rPr>
                        <a:t>»</a:t>
                      </a:r>
                      <a:endParaRPr lang="ru-RU" sz="1800" b="0" strike="noStrike" spc="-1" dirty="0">
                        <a:solidFill>
                          <a:srgbClr val="231F2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>
                          <a:solidFill>
                            <a:srgbClr val="231F20"/>
                          </a:solidFill>
                          <a:latin typeface="Calibri"/>
                        </a:rPr>
                        <a:t>10:0</a:t>
                      </a:r>
                      <a:r>
                        <a:rPr lang="ru-RU" sz="1800" b="1" strike="noStrike" spc="-26" dirty="0">
                          <a:solidFill>
                            <a:srgbClr val="231F20"/>
                          </a:solidFill>
                          <a:latin typeface="Calibri"/>
                        </a:rPr>
                        <a:t>0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/>
                </a:tc>
              </a:tr>
              <a:tr h="2844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26.06</a:t>
                      </a:r>
                      <a:endParaRPr lang="ru-RU" sz="1800" b="1" strike="noStrike" spc="-12" dirty="0">
                        <a:solidFill>
                          <a:schemeClr val="tx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Заседание бюро районной ветеранской организации</a:t>
                      </a:r>
                      <a:endParaRPr lang="ru-RU" sz="1800" b="0" strike="noStrike" spc="-1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trike="noStrike" spc="-1" dirty="0" smtClean="0">
                          <a:solidFill>
                            <a:schemeClr val="tx1"/>
                          </a:solidFill>
                          <a:latin typeface="Calibri" pitchFamily="34" charset="0"/>
                          <a:cs typeface="Calibri" pitchFamily="34" charset="0"/>
                        </a:rPr>
                        <a:t>16:00</a:t>
                      </a:r>
                    </a:p>
                  </a:txBody>
                  <a:tcPr/>
                </a:tc>
              </a:tr>
              <a:tr h="716280">
                <a:tc>
                  <a:txBody>
                    <a:bodyPr/>
                    <a:lstStyle/>
                    <a:p>
                      <a:pPr algn="ctr"/>
                      <a:r>
                        <a:rPr lang="ru-RU" sz="1200" b="1" baseline="0" dirty="0" smtClean="0">
                          <a:solidFill>
                            <a:schemeClr val="tx1"/>
                          </a:solidFill>
                          <a:latin typeface="Calibri" pitchFamily="34" charset="0"/>
                          <a:cs typeface="Calibri" pitchFamily="34" charset="0"/>
                        </a:rPr>
                        <a:t>по необходимости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 pitchFamily="34" charset="0"/>
                        </a:rPr>
                        <a:t>Индивидуальные консультации по вопросам применения пенсионного и социального законодательства 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426720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baseline="0" dirty="0" smtClean="0">
                          <a:solidFill>
                            <a:schemeClr val="tx1"/>
                          </a:solidFill>
                          <a:latin typeface="Calibri" pitchFamily="34" charset="0"/>
                          <a:cs typeface="Calibri" pitchFamily="34" charset="0"/>
                        </a:rPr>
                        <a:t>по необходимости</a:t>
                      </a:r>
                      <a:endParaRPr lang="ru-RU" sz="1200" b="1" dirty="0" smtClean="0">
                        <a:solidFill>
                          <a:schemeClr val="tx1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itchFamily="34" charset="0"/>
                        </a:rPr>
                        <a:t>Урок пенсионной грамотности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283</TotalTime>
  <Words>126</Words>
  <Application>Microsoft Office PowerPoint</Application>
  <PresentationFormat>Произвольный</PresentationFormat>
  <Paragraphs>35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ИЮНЬ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045MoninaOA</cp:lastModifiedBy>
  <cp:revision>35</cp:revision>
  <dcterms:created xsi:type="dcterms:W3CDTF">2025-11-06T11:20:25Z</dcterms:created>
  <dcterms:modified xsi:type="dcterms:W3CDTF">2026-05-22T06:35:36Z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