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CF3"/>
    <a:srgbClr val="D0D8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51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68840"/>
            <a:ext cx="3716280" cy="165456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151920" y="6972840"/>
            <a:ext cx="7341840" cy="35798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8" name="Группа 1"/>
          <p:cNvGrpSpPr/>
          <p:nvPr/>
        </p:nvGrpSpPr>
        <p:grpSpPr>
          <a:xfrm>
            <a:off x="644400" y="8176320"/>
            <a:ext cx="1144080" cy="128880"/>
            <a:chOff x="644400" y="8176320"/>
            <a:chExt cx="1144080" cy="12888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9360" cy="128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0720" cy="1256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8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5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200" cy="125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080" cy="12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8633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dirty="0" smtClean="0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02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162250, г.Харовск, ул. Ленинградская, 41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88173222577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Майская Наталья Рудольфовна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3680" cy="7900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spc="-12" dirty="0" smtClean="0">
                <a:solidFill>
                  <a:srgbClr val="FFFFFF"/>
                </a:solidFill>
                <a:latin typeface="Calibri"/>
              </a:rPr>
              <a:t>Отделение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Фонда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spc="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spc="35" dirty="0">
                <a:solidFill>
                  <a:srgbClr val="FFFFFF"/>
                </a:solidFill>
                <a:latin typeface="Calibri"/>
              </a:rPr>
              <a:t> Волого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дской области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endParaRPr lang="ru-RU" sz="800" dirty="0">
              <a:latin typeface="Calibri"/>
              <a:cs typeface="Calibri"/>
            </a:endParaRPr>
          </a:p>
          <a:p>
            <a:pPr marL="12600">
              <a:lnSpc>
                <a:spcPts val="799"/>
              </a:lnSpc>
              <a:spcBef>
                <a:spcPts val="258"/>
              </a:spcBef>
            </a:pPr>
            <a:endParaRPr lang="ru-RU" sz="800" b="0" strike="noStrike" spc="-1" dirty="0"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3880" cy="979200"/>
            <a:chOff x="512280" y="489240"/>
            <a:chExt cx="2513880" cy="97920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5560" cy="953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1240" cy="1814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3880" cy="147240"/>
              <a:chOff x="1917720" y="814680"/>
              <a:chExt cx="443880" cy="14724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6920" cy="1472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736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5880" cy="1497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3560" cy="179640"/>
              <a:chOff x="1762920" y="1051200"/>
              <a:chExt cx="673560" cy="1796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8800" cy="146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8760" cy="1796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6920" cy="146160"/>
              <a:chOff x="2489040" y="1051560"/>
              <a:chExt cx="286920" cy="14616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6000" cy="146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700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9520" cy="183960"/>
              <a:chOff x="1556640" y="1284480"/>
              <a:chExt cx="1469520" cy="18396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932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6400" cy="183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4640" cy="1458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6320" cy="177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4520" cy="1461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0840" cy="8546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Овал 3"/>
          <p:cNvSpPr/>
          <p:nvPr/>
        </p:nvSpPr>
        <p:spPr>
          <a:xfrm>
            <a:off x="6047640" y="7937640"/>
            <a:ext cx="811440" cy="8114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600" cy="5126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240" cy="858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2310124974"/>
              </p:ext>
            </p:extLst>
          </p:nvPr>
        </p:nvGraphicFramePr>
        <p:xfrm>
          <a:off x="514145" y="2106340"/>
          <a:ext cx="6648480" cy="4711440"/>
        </p:xfrm>
        <a:graphic>
          <a:graphicData uri="http://schemas.openxmlformats.org/drawingml/2006/table">
            <a:tbl>
              <a:tblPr/>
              <a:tblGrid>
                <a:gridCol w="1036080"/>
                <a:gridCol w="4652552"/>
                <a:gridCol w="959848"/>
              </a:tblGrid>
              <a:tr h="486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862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01.06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Конкурсно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-игровая программа «Мое пионерское лето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» </a:t>
                      </a: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(</a:t>
                      </a: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ответственный - старший инспектор </a:t>
                      </a:r>
                      <a:r>
                        <a:rPr lang="ru-RU" sz="14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УДиОР</a:t>
                      </a: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 Ганичева Т.В.)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0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11.06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ФП "Здоровое долголетие"  Тема: «Как сохранить здоровье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летом?»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0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11.06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Фестиваль «Спортивное долголетие и традиции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»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 </a:t>
                      </a: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(</a:t>
                      </a: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ответственный -  старший инспектор </a:t>
                      </a:r>
                      <a:r>
                        <a:rPr lang="ru-RU" sz="14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УДиОР</a:t>
                      </a: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 Ганичева Т.В.)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11.00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7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18.06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Краеведческий форум «Легенды и были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Васьяновского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 края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» </a:t>
                      </a: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(</a:t>
                      </a: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ответственный -  старший инспектор </a:t>
                      </a:r>
                      <a:r>
                        <a:rPr lang="ru-RU" sz="14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УДиОР</a:t>
                      </a:r>
                      <a:r>
                        <a:rPr lang="ru-RU" sz="14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 Ганичева Т.В.)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11.00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862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</a:rPr>
                        <a:t>22.06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«Память пылающих лет: Путь к Победе»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74" name="Прямоугольник 73"/>
          <p:cNvSpPr/>
          <p:nvPr/>
        </p:nvSpPr>
        <p:spPr>
          <a:xfrm>
            <a:off x="3634234" y="7362924"/>
            <a:ext cx="3528391" cy="822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4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17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                              пятница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6280" cy="1654560"/>
          </a:xfrm>
          <a:prstGeom prst="rect">
            <a:avLst/>
          </a:prstGeom>
          <a:ln w="0">
            <a:noFill/>
          </a:ln>
        </p:spPr>
      </p:pic>
      <p:sp>
        <p:nvSpPr>
          <p:cNvPr id="37" name="object 35"/>
          <p:cNvSpPr/>
          <p:nvPr/>
        </p:nvSpPr>
        <p:spPr>
          <a:xfrm>
            <a:off x="151920" y="6972840"/>
            <a:ext cx="7341840" cy="35798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4080" cy="128880"/>
            <a:chOff x="644400" y="8176320"/>
            <a:chExt cx="1144080" cy="128880"/>
          </a:xfrm>
        </p:grpSpPr>
        <p:pic>
          <p:nvPicPr>
            <p:cNvPr id="39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9360" cy="128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0" name="object 37"/>
            <p:cNvSpPr/>
            <p:nvPr/>
          </p:nvSpPr>
          <p:spPr>
            <a:xfrm>
              <a:off x="771480" y="8178120"/>
              <a:ext cx="90720" cy="1256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1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8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536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6200" cy="125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4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9080" cy="12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PlaceHolder 1"/>
          <p:cNvSpPr>
            <a:spLocks noGrp="1"/>
          </p:cNvSpPr>
          <p:nvPr>
            <p:ph type="title" idx="4294967295"/>
          </p:nvPr>
        </p:nvSpPr>
        <p:spPr>
          <a:xfrm>
            <a:off x="4822920" y="316800"/>
            <a:ext cx="2312640" cy="18633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dirty="0" smtClean="0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46" name="object 43"/>
          <p:cNvSpPr/>
          <p:nvPr/>
        </p:nvSpPr>
        <p:spPr>
          <a:xfrm>
            <a:off x="628920" y="8441640"/>
            <a:ext cx="51102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162250, г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.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  <a:ea typeface="DejaVu Sans"/>
              </a:rPr>
              <a:t>Харовск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, ул. Ленинградская, 41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88173222577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Майская Наталья Рудольфовна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3680" cy="7900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spc="-12" dirty="0" smtClean="0">
                <a:solidFill>
                  <a:srgbClr val="FFFFFF"/>
                </a:solidFill>
                <a:latin typeface="Calibri"/>
              </a:rPr>
              <a:t>Отделение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Фонда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spc="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spc="-1" dirty="0"/>
          </a:p>
          <a:p>
            <a:pPr marL="12600">
              <a:lnSpc>
                <a:spcPts val="799"/>
              </a:lnSpc>
            </a:pPr>
            <a:r>
              <a:rPr lang="ru-RU" sz="800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spc="35" dirty="0">
                <a:solidFill>
                  <a:srgbClr val="FFFFFF"/>
                </a:solidFill>
                <a:latin typeface="Calibri"/>
              </a:rPr>
              <a:t> Волого</a:t>
            </a:r>
            <a:r>
              <a:rPr lang="ru-RU" sz="800" spc="-12" dirty="0">
                <a:solidFill>
                  <a:srgbClr val="FFFFFF"/>
                </a:solidFill>
                <a:latin typeface="Calibri"/>
              </a:rPr>
              <a:t>дской области</a:t>
            </a:r>
            <a:r>
              <a:rPr lang="ru-RU" sz="800" spc="488" dirty="0">
                <a:solidFill>
                  <a:srgbClr val="FFFFFF"/>
                </a:solidFill>
                <a:latin typeface="Calibri"/>
              </a:rPr>
              <a:t> </a:t>
            </a:r>
            <a:endParaRPr lang="ru-RU" sz="800" dirty="0">
              <a:latin typeface="Calibri"/>
              <a:cs typeface="Calibri"/>
            </a:endParaRPr>
          </a:p>
          <a:p>
            <a:pPr marL="12600">
              <a:lnSpc>
                <a:spcPts val="799"/>
              </a:lnSpc>
              <a:spcBef>
                <a:spcPts val="258"/>
              </a:spcBef>
            </a:pPr>
            <a:endParaRPr lang="ru-RU" sz="800" b="0" strike="noStrike" spc="-1" dirty="0"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3880" cy="979200"/>
            <a:chOff x="512280" y="489240"/>
            <a:chExt cx="2513880" cy="97920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5560" cy="953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1240" cy="1814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3880" cy="147240"/>
              <a:chOff x="1917720" y="814680"/>
              <a:chExt cx="443880" cy="14724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6920" cy="1472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736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5880" cy="1497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3560" cy="179640"/>
              <a:chOff x="1762920" y="1051200"/>
              <a:chExt cx="673560" cy="1796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8800" cy="146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8760" cy="1796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6920" cy="146160"/>
              <a:chOff x="2489040" y="1051560"/>
              <a:chExt cx="286920" cy="14616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6000" cy="146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7000" cy="1461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69520" cy="183960"/>
              <a:chOff x="1556640" y="1284480"/>
              <a:chExt cx="1469520" cy="18396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932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6400" cy="183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0560" cy="1515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4640" cy="1458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6320" cy="177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4520" cy="1461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0840" cy="8546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Овал 3"/>
          <p:cNvSpPr/>
          <p:nvPr/>
        </p:nvSpPr>
        <p:spPr>
          <a:xfrm>
            <a:off x="6047640" y="7937640"/>
            <a:ext cx="811440" cy="8114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600" cy="5126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240" cy="8582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12453076"/>
              </p:ext>
            </p:extLst>
          </p:nvPr>
        </p:nvGraphicFramePr>
        <p:xfrm>
          <a:off x="537890" y="1890316"/>
          <a:ext cx="6648480" cy="2506176"/>
        </p:xfrm>
        <a:graphic>
          <a:graphicData uri="http://schemas.openxmlformats.org/drawingml/2006/table">
            <a:tbl>
              <a:tblPr/>
              <a:tblGrid>
                <a:gridCol w="1440160"/>
                <a:gridCol w="4248472"/>
                <a:gridCol w="959848"/>
              </a:tblGrid>
              <a:tr h="6571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9651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По необходимости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 в течение месяца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571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Каждый четверг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Танцевальный кружок, ансамбль «Калинушка»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(ответственный -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серебряный волонтер  Косарева С.И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.)</a:t>
                      </a:r>
                      <a:endParaRPr lang="ru-RU" sz="16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48" name="Прямоугольник 47"/>
          <p:cNvSpPr/>
          <p:nvPr/>
        </p:nvSpPr>
        <p:spPr>
          <a:xfrm>
            <a:off x="2986162" y="7624273"/>
            <a:ext cx="4104455" cy="40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lang="ru-RU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274194" y="7218908"/>
            <a:ext cx="3888431" cy="822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4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17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                              пятница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225</Words>
  <Application>Microsoft Office PowerPoint</Application>
  <PresentationFormat>Произвольный</PresentationFormat>
  <Paragraphs>49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38</cp:revision>
  <cp:lastPrinted>2026-03-20T10:40:59Z</cp:lastPrinted>
  <dcterms:created xsi:type="dcterms:W3CDTF">2025-11-06T11:20:25Z</dcterms:created>
  <dcterms:modified xsi:type="dcterms:W3CDTF">2026-05-22T06:35:00Z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