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CF3"/>
    <a:srgbClr val="D0D8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360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6640" cy="1654920"/>
          </a:xfrm>
          <a:prstGeom prst="rect">
            <a:avLst/>
          </a:prstGeom>
          <a:ln>
            <a:noFill/>
          </a:ln>
        </p:spPr>
      </p:pic>
      <p:sp>
        <p:nvSpPr>
          <p:cNvPr id="39" name="CustomShape 1"/>
          <p:cNvSpPr/>
          <p:nvPr/>
        </p:nvSpPr>
        <p:spPr>
          <a:xfrm>
            <a:off x="111240" y="7000200"/>
            <a:ext cx="7342200" cy="35802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0" name="object 36"/>
          <p:cNvPicPr/>
          <p:nvPr/>
        </p:nvPicPr>
        <p:blipFill>
          <a:blip r:embed="rId3" cstate="print"/>
          <a:stretch/>
        </p:blipFill>
        <p:spPr>
          <a:xfrm>
            <a:off x="644400" y="8176320"/>
            <a:ext cx="99720" cy="129240"/>
          </a:xfrm>
          <a:prstGeom prst="rect">
            <a:avLst/>
          </a:prstGeom>
          <a:ln>
            <a:noFill/>
          </a:ln>
        </p:spPr>
      </p:pic>
      <p:sp>
        <p:nvSpPr>
          <p:cNvPr id="41" name="CustomShape 2"/>
          <p:cNvSpPr/>
          <p:nvPr/>
        </p:nvSpPr>
        <p:spPr>
          <a:xfrm>
            <a:off x="771480" y="8178120"/>
            <a:ext cx="91080" cy="12600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2" name="object 38"/>
          <p:cNvPicPr/>
          <p:nvPr/>
        </p:nvPicPr>
        <p:blipFill>
          <a:blip r:embed="rId4" cstate="print"/>
          <a:stretch/>
        </p:blipFill>
        <p:spPr>
          <a:xfrm>
            <a:off x="888840" y="8176320"/>
            <a:ext cx="288720" cy="129240"/>
          </a:xfrm>
          <a:prstGeom prst="rect">
            <a:avLst/>
          </a:prstGeom>
          <a:ln>
            <a:noFill/>
          </a:ln>
        </p:spPr>
      </p:pic>
      <p:pic>
        <p:nvPicPr>
          <p:cNvPr id="43" name="object 39"/>
          <p:cNvPicPr/>
          <p:nvPr/>
        </p:nvPicPr>
        <p:blipFill>
          <a:blip r:embed="rId5" cstate="print"/>
          <a:stretch/>
        </p:blipFill>
        <p:spPr>
          <a:xfrm>
            <a:off x="1201680" y="8176320"/>
            <a:ext cx="315720" cy="129240"/>
          </a:xfrm>
          <a:prstGeom prst="rect">
            <a:avLst/>
          </a:prstGeom>
          <a:ln>
            <a:noFill/>
          </a:ln>
        </p:spPr>
      </p:pic>
      <p:pic>
        <p:nvPicPr>
          <p:cNvPr id="44" name="object 40"/>
          <p:cNvPicPr/>
          <p:nvPr/>
        </p:nvPicPr>
        <p:blipFill>
          <a:blip r:embed="rId6" cstate="print"/>
          <a:stretch/>
        </p:blipFill>
        <p:spPr>
          <a:xfrm>
            <a:off x="1545480" y="8178120"/>
            <a:ext cx="106560" cy="125640"/>
          </a:xfrm>
          <a:prstGeom prst="rect">
            <a:avLst/>
          </a:prstGeom>
          <a:ln>
            <a:noFill/>
          </a:ln>
        </p:spPr>
      </p:pic>
      <p:pic>
        <p:nvPicPr>
          <p:cNvPr id="45" name="object 41"/>
          <p:cNvPicPr/>
          <p:nvPr/>
        </p:nvPicPr>
        <p:blipFill>
          <a:blip r:embed="rId7" cstate="print"/>
          <a:stretch/>
        </p:blipFill>
        <p:spPr>
          <a:xfrm>
            <a:off x="1679400" y="8178120"/>
            <a:ext cx="109440" cy="127440"/>
          </a:xfrm>
          <a:prstGeom prst="rect">
            <a:avLst/>
          </a:prstGeom>
          <a:ln>
            <a:noFill/>
          </a:ln>
        </p:spPr>
      </p:pic>
      <p:sp>
        <p:nvSpPr>
          <p:cNvPr id="46" name="CustomShape 3"/>
          <p:cNvSpPr/>
          <p:nvPr/>
        </p:nvSpPr>
        <p:spPr>
          <a:xfrm rot="15600">
            <a:off x="4756320" y="141840"/>
            <a:ext cx="2313000" cy="186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marL="439560" indent="-424080" algn="r">
              <a:lnSpc>
                <a:spcPts val="2701"/>
              </a:lnSpc>
              <a:spcBef>
                <a:spcPts val="641"/>
              </a:spcBef>
            </a:pPr>
            <a:r>
              <a:rPr lang="ru-RU" sz="27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МЕРОПРИЯТИЯ НА </a:t>
            </a:r>
            <a:r>
              <a:rPr lang="ru-RU" sz="2700" b="1" spc="-1" dirty="0" smtClean="0">
                <a:solidFill>
                  <a:srgbClr val="FFFFFF"/>
                </a:solidFill>
                <a:latin typeface="Calibri"/>
                <a:ea typeface="DejaVu Sans"/>
              </a:rPr>
              <a:t>ИЮНЬ</a:t>
            </a:r>
            <a:r>
              <a:rPr lang="ru-RU" sz="2700" b="1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endParaRPr lang="ru-RU" sz="2700" b="0" strike="noStrike" spc="-1" dirty="0">
              <a:latin typeface="Arial"/>
            </a:endParaRPr>
          </a:p>
          <a:p>
            <a:pPr marL="439560" indent="-424080" algn="r">
              <a:lnSpc>
                <a:spcPts val="2701"/>
              </a:lnSpc>
              <a:spcBef>
                <a:spcPts val="641"/>
              </a:spcBef>
            </a:pPr>
            <a:r>
              <a:rPr lang="ru-RU" sz="27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lang="ru-RU" sz="2700" b="0" strike="noStrike" spc="-1" dirty="0">
              <a:latin typeface="Arial"/>
            </a:endParaRPr>
          </a:p>
        </p:txBody>
      </p:sp>
      <p:sp>
        <p:nvSpPr>
          <p:cNvPr id="47" name="CustomShape 4"/>
          <p:cNvSpPr/>
          <p:nvPr/>
        </p:nvSpPr>
        <p:spPr>
          <a:xfrm>
            <a:off x="628920" y="8441640"/>
            <a:ext cx="5110560" cy="2019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11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1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9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Адрес:г. Никольск, ул. Советская, 86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2-17-92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Джабарова Елена Александровна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48" name="CustomShape 5"/>
          <p:cNvSpPr/>
          <p:nvPr/>
        </p:nvSpPr>
        <p:spPr>
          <a:xfrm>
            <a:off x="3634200" y="7363080"/>
            <a:ext cx="3598560" cy="862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41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– четверг 08:00 – 17:00 пятница 08:00-16:00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49" name="CustomShape 6"/>
          <p:cNvSpPr/>
          <p:nvPr/>
        </p:nvSpPr>
        <p:spPr>
          <a:xfrm>
            <a:off x="6123240" y="8786520"/>
            <a:ext cx="914040" cy="740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9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9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9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9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4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32">
                <a:solidFill>
                  <a:srgbClr val="FFFFFF"/>
                </a:solidFill>
                <a:latin typeface="Calibri"/>
                <a:ea typeface="DejaVu Sans"/>
              </a:rPr>
              <a:t> Волого</a:t>
            </a:r>
            <a:r>
              <a:rPr lang="ru-RU" sz="800" b="0" strike="noStrike" spc="-9">
                <a:solidFill>
                  <a:srgbClr val="FFFFFF"/>
                </a:solidFill>
                <a:latin typeface="Calibri"/>
                <a:ea typeface="DejaVu Sans"/>
              </a:rPr>
              <a:t>дской области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spcBef>
                <a:spcPts val="258"/>
              </a:spcBef>
            </a:pPr>
            <a:endParaRPr lang="ru-RU" sz="800" b="0" strike="noStrike" spc="-1">
              <a:latin typeface="Arial"/>
            </a:endParaRPr>
          </a:p>
        </p:txBody>
      </p:sp>
      <p:pic>
        <p:nvPicPr>
          <p:cNvPr id="50" name="object 49"/>
          <p:cNvPicPr/>
          <p:nvPr/>
        </p:nvPicPr>
        <p:blipFill>
          <a:blip r:embed="rId8" cstate="print"/>
          <a:stretch/>
        </p:blipFill>
        <p:spPr>
          <a:xfrm>
            <a:off x="216000" y="128880"/>
            <a:ext cx="1021320" cy="1165320"/>
          </a:xfrm>
          <a:prstGeom prst="rect">
            <a:avLst/>
          </a:prstGeom>
          <a:ln>
            <a:noFill/>
          </a:ln>
        </p:spPr>
      </p:pic>
      <p:sp>
        <p:nvSpPr>
          <p:cNvPr id="51" name="CustomShape 7"/>
          <p:cNvSpPr/>
          <p:nvPr/>
        </p:nvSpPr>
        <p:spPr>
          <a:xfrm>
            <a:off x="1577160" y="814680"/>
            <a:ext cx="291600" cy="181800"/>
          </a:xfrm>
          <a:custGeom>
            <a:avLst/>
            <a:gdLst/>
            <a:ahLst/>
            <a:cxn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2" name="CustomShape 8"/>
          <p:cNvSpPr/>
          <p:nvPr/>
        </p:nvSpPr>
        <p:spPr>
          <a:xfrm>
            <a:off x="1917720" y="814680"/>
            <a:ext cx="287280" cy="147600"/>
          </a:xfrm>
          <a:custGeom>
            <a:avLst/>
            <a:gdLst/>
            <a:ahLst/>
            <a:cxn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3" name="object 53"/>
          <p:cNvPicPr/>
          <p:nvPr/>
        </p:nvPicPr>
        <p:blipFill>
          <a:blip r:embed="rId9" cstate="print"/>
          <a:stretch/>
        </p:blipFill>
        <p:spPr>
          <a:xfrm>
            <a:off x="2244240" y="815040"/>
            <a:ext cx="117720" cy="146520"/>
          </a:xfrm>
          <a:prstGeom prst="rect">
            <a:avLst/>
          </a:prstGeom>
          <a:ln>
            <a:noFill/>
          </a:ln>
        </p:spPr>
      </p:pic>
      <p:pic>
        <p:nvPicPr>
          <p:cNvPr id="54" name="object 54"/>
          <p:cNvPicPr/>
          <p:nvPr/>
        </p:nvPicPr>
        <p:blipFill>
          <a:blip r:embed="rId10" cstate="print"/>
          <a:stretch/>
        </p:blipFill>
        <p:spPr>
          <a:xfrm>
            <a:off x="1556640" y="1049760"/>
            <a:ext cx="156240" cy="150120"/>
          </a:xfrm>
          <a:prstGeom prst="rect">
            <a:avLst/>
          </a:prstGeom>
          <a:ln>
            <a:noFill/>
          </a:ln>
        </p:spPr>
      </p:pic>
      <p:pic>
        <p:nvPicPr>
          <p:cNvPr id="55" name="object 56"/>
          <p:cNvPicPr/>
          <p:nvPr/>
        </p:nvPicPr>
        <p:blipFill>
          <a:blip r:embed="rId11" cstate="print"/>
          <a:stretch/>
        </p:blipFill>
        <p:spPr>
          <a:xfrm>
            <a:off x="1762920" y="1051560"/>
            <a:ext cx="119160" cy="146520"/>
          </a:xfrm>
          <a:prstGeom prst="rect">
            <a:avLst/>
          </a:prstGeom>
          <a:ln>
            <a:noFill/>
          </a:ln>
        </p:spPr>
      </p:pic>
      <p:sp>
        <p:nvSpPr>
          <p:cNvPr id="56" name="CustomShape 9"/>
          <p:cNvSpPr/>
          <p:nvPr/>
        </p:nvSpPr>
        <p:spPr>
          <a:xfrm>
            <a:off x="1917720" y="1051200"/>
            <a:ext cx="519120" cy="180000"/>
          </a:xfrm>
          <a:custGeom>
            <a:avLst/>
            <a:gdLst/>
            <a:ahLst/>
            <a:cxn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7" name="object 59"/>
          <p:cNvPicPr/>
          <p:nvPr/>
        </p:nvPicPr>
        <p:blipFill>
          <a:blip r:embed="rId12" cstate="print"/>
          <a:stretch/>
        </p:blipFill>
        <p:spPr>
          <a:xfrm>
            <a:off x="2489040" y="1051560"/>
            <a:ext cx="126360" cy="146520"/>
          </a:xfrm>
          <a:prstGeom prst="rect">
            <a:avLst/>
          </a:prstGeom>
          <a:ln>
            <a:noFill/>
          </a:ln>
        </p:spPr>
      </p:pic>
      <p:pic>
        <p:nvPicPr>
          <p:cNvPr id="58" name="object 60"/>
          <p:cNvPicPr/>
          <p:nvPr/>
        </p:nvPicPr>
        <p:blipFill>
          <a:blip r:embed="rId13" cstate="print"/>
          <a:stretch/>
        </p:blipFill>
        <p:spPr>
          <a:xfrm>
            <a:off x="2658960" y="1051560"/>
            <a:ext cx="117360" cy="146520"/>
          </a:xfrm>
          <a:prstGeom prst="rect">
            <a:avLst/>
          </a:prstGeom>
          <a:ln>
            <a:noFill/>
          </a:ln>
        </p:spPr>
      </p:pic>
      <p:pic>
        <p:nvPicPr>
          <p:cNvPr id="59" name="object 62"/>
          <p:cNvPicPr/>
          <p:nvPr/>
        </p:nvPicPr>
        <p:blipFill>
          <a:blip r:embed="rId14" cstate="print"/>
          <a:stretch/>
        </p:blipFill>
        <p:spPr>
          <a:xfrm>
            <a:off x="1556640" y="1292040"/>
            <a:ext cx="139680" cy="151920"/>
          </a:xfrm>
          <a:prstGeom prst="rect">
            <a:avLst/>
          </a:prstGeom>
          <a:ln>
            <a:noFill/>
          </a:ln>
        </p:spPr>
      </p:pic>
      <p:pic>
        <p:nvPicPr>
          <p:cNvPr id="60" name="object 63"/>
          <p:cNvPicPr/>
          <p:nvPr/>
        </p:nvPicPr>
        <p:blipFill>
          <a:blip r:embed="rId15" cstate="print"/>
          <a:stretch/>
        </p:blipFill>
        <p:spPr>
          <a:xfrm>
            <a:off x="1725840" y="1292040"/>
            <a:ext cx="160920" cy="151920"/>
          </a:xfrm>
          <a:prstGeom prst="rect">
            <a:avLst/>
          </a:prstGeom>
          <a:ln>
            <a:noFill/>
          </a:ln>
        </p:spPr>
      </p:pic>
      <p:pic>
        <p:nvPicPr>
          <p:cNvPr id="61" name="object 64"/>
          <p:cNvPicPr/>
          <p:nvPr/>
        </p:nvPicPr>
        <p:blipFill>
          <a:blip r:embed="rId16" cstate="print"/>
          <a:stretch/>
        </p:blipFill>
        <p:spPr>
          <a:xfrm>
            <a:off x="1917720" y="1284480"/>
            <a:ext cx="356760" cy="184320"/>
          </a:xfrm>
          <a:prstGeom prst="rect">
            <a:avLst/>
          </a:prstGeom>
          <a:ln>
            <a:noFill/>
          </a:ln>
        </p:spPr>
      </p:pic>
      <p:pic>
        <p:nvPicPr>
          <p:cNvPr id="62" name="object 65"/>
          <p:cNvPicPr/>
          <p:nvPr/>
        </p:nvPicPr>
        <p:blipFill>
          <a:blip r:embed="rId17" cstate="print"/>
          <a:stretch/>
        </p:blipFill>
        <p:spPr>
          <a:xfrm>
            <a:off x="2300040" y="1292040"/>
            <a:ext cx="160920" cy="151920"/>
          </a:xfrm>
          <a:prstGeom prst="rect">
            <a:avLst/>
          </a:prstGeom>
          <a:ln>
            <a:noFill/>
          </a:ln>
        </p:spPr>
      </p:pic>
      <p:sp>
        <p:nvSpPr>
          <p:cNvPr id="63" name="CustomShape 10"/>
          <p:cNvSpPr/>
          <p:nvPr/>
        </p:nvSpPr>
        <p:spPr>
          <a:xfrm>
            <a:off x="2494080" y="1290960"/>
            <a:ext cx="135000" cy="146160"/>
          </a:xfrm>
          <a:custGeom>
            <a:avLst/>
            <a:gdLst/>
            <a:ahLst/>
            <a:cxn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4" name="object 67"/>
          <p:cNvPicPr/>
          <p:nvPr/>
        </p:nvPicPr>
        <p:blipFill>
          <a:blip r:embed="rId18" cstate="print"/>
          <a:stretch/>
        </p:blipFill>
        <p:spPr>
          <a:xfrm>
            <a:off x="2661480" y="1290960"/>
            <a:ext cx="166680" cy="177840"/>
          </a:xfrm>
          <a:prstGeom prst="rect">
            <a:avLst/>
          </a:prstGeom>
          <a:ln>
            <a:noFill/>
          </a:ln>
        </p:spPr>
      </p:pic>
      <p:pic>
        <p:nvPicPr>
          <p:cNvPr id="65" name="object 68"/>
          <p:cNvPicPr/>
          <p:nvPr/>
        </p:nvPicPr>
        <p:blipFill>
          <a:blip r:embed="rId19" cstate="print"/>
          <a:stretch/>
        </p:blipFill>
        <p:spPr>
          <a:xfrm>
            <a:off x="2861640" y="1290960"/>
            <a:ext cx="164880" cy="146520"/>
          </a:xfrm>
          <a:prstGeom prst="rect">
            <a:avLst/>
          </a:prstGeom>
          <a:ln>
            <a:noFill/>
          </a:ln>
        </p:spPr>
      </p:pic>
      <p:sp>
        <p:nvSpPr>
          <p:cNvPr id="66" name="CustomShape 11"/>
          <p:cNvSpPr/>
          <p:nvPr/>
        </p:nvSpPr>
        <p:spPr>
          <a:xfrm>
            <a:off x="6140520" y="9593640"/>
            <a:ext cx="871200" cy="8550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7" name="CustomShape 12"/>
          <p:cNvSpPr/>
          <p:nvPr/>
        </p:nvSpPr>
        <p:spPr>
          <a:xfrm>
            <a:off x="6047640" y="7937640"/>
            <a:ext cx="811800" cy="8118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68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7960" cy="513000"/>
          </a:xfrm>
          <a:prstGeom prst="rect">
            <a:avLst/>
          </a:prstGeom>
          <a:ln>
            <a:noFill/>
          </a:ln>
        </p:spPr>
      </p:pic>
      <p:pic>
        <p:nvPicPr>
          <p:cNvPr id="69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8600" cy="858600"/>
          </a:xfrm>
          <a:prstGeom prst="rect">
            <a:avLst/>
          </a:prstGeom>
          <a:ln>
            <a:noFill/>
          </a:ln>
        </p:spPr>
      </p:pic>
      <p:graphicFrame>
        <p:nvGraphicFramePr>
          <p:cNvPr id="70" name="Table 13"/>
          <p:cNvGraphicFramePr/>
          <p:nvPr>
            <p:extLst>
              <p:ext uri="{D42A27DB-BD31-4B8C-83A1-F6EECF244321}">
                <p14:modId xmlns:p14="http://schemas.microsoft.com/office/powerpoint/2010/main" val="1022347923"/>
              </p:ext>
            </p:extLst>
          </p:nvPr>
        </p:nvGraphicFramePr>
        <p:xfrm>
          <a:off x="290520" y="1890316"/>
          <a:ext cx="6983640" cy="5121748"/>
        </p:xfrm>
        <a:graphic>
          <a:graphicData uri="http://schemas.openxmlformats.org/drawingml/2006/table">
            <a:tbl>
              <a:tblPr/>
              <a:tblGrid>
                <a:gridCol w="1020240"/>
                <a:gridCol w="4777560"/>
                <a:gridCol w="1185840"/>
              </a:tblGrid>
              <a:tr h="551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781920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01.06</a:t>
                      </a:r>
                      <a:endParaRPr lang="ru-RU" sz="1800" b="0" strike="noStrike" spc="-1" dirty="0" smtClean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Международный день защиты детей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Семейные посиделки «Нить семьи» </a:t>
                      </a:r>
                      <a:r>
                        <a:rPr lang="ru-RU" sz="14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(«История</a:t>
                      </a:r>
                      <a:r>
                        <a:rPr lang="ru-RU" sz="1400" b="0" strike="noStrike" spc="-1" baseline="0" dirty="0" smtClean="0">
                          <a:solidFill>
                            <a:srgbClr val="231F20"/>
                          </a:solidFill>
                          <a:latin typeface="Calibri"/>
                        </a:rPr>
                        <a:t> русского платка» - игровая программа, </a:t>
                      </a:r>
                      <a:r>
                        <a:rPr lang="ru-RU" sz="14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совместный мастер – класс по алмазной мозаике)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13:00</a:t>
                      </a:r>
                      <a:endParaRPr lang="ru-RU" sz="1800" b="0" strike="noStrike" spc="-1" dirty="0" smtClean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622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 dirty="0" smtClean="0">
                          <a:solidFill>
                            <a:srgbClr val="000000"/>
                          </a:solidFill>
                          <a:uFillTx/>
                          <a:latin typeface="Calibri"/>
                          <a:ea typeface="DejaVu Sans"/>
                          <a:cs typeface="+mn-cs"/>
                        </a:rPr>
                        <a:t>11.06</a:t>
                      </a:r>
                      <a:endParaRPr lang="ru-RU" sz="1800" b="1" u="none" strike="noStrike" dirty="0">
                        <a:solidFill>
                          <a:srgbClr val="000000"/>
                        </a:solidFill>
                        <a:uFillTx/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ФП "Здоровое долголетие"  Тема: «Как сохранить </a:t>
                      </a:r>
                      <a:r>
                        <a:rPr lang="ru-RU" sz="1800" b="0" strike="noStrike" spc="-1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здоровье </a:t>
                      </a:r>
                      <a:r>
                        <a:rPr lang="ru-RU" sz="1800" b="0" strike="noStrike" spc="-1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  <a:cs typeface="+mn-cs"/>
                        </a:rPr>
                        <a:t>летом?»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 smtClean="0">
                        <a:latin typeface="Times New Roman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622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11.06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«Моя Родина – Россия» викторина приуроченная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 к Дню России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85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19.06-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20.06</a:t>
                      </a:r>
                      <a:endParaRPr lang="ru-RU" sz="18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«Клуб путешественников»</a:t>
                      </a: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Экскурсия в г. Йошкар-Ола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 (Марий-Эл)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403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21.06</a:t>
                      </a:r>
                      <a:endParaRPr lang="ru-RU" sz="18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Участие во Всероссийской акции «Свеча памяти»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8092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chemeClr val="tx1"/>
                          </a:solidFill>
                          <a:latin typeface="Calibri"/>
                        </a:rPr>
                        <a:t>22.06</a:t>
                      </a:r>
                      <a:endParaRPr lang="ru-RU" sz="1800" b="0" strike="noStrike" spc="-1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Трансляция проекта Знание. Лекторий.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«Память пылающих лет: Путь к Победе»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>
                          <a:solidFill>
                            <a:srgbClr val="231F20"/>
                          </a:solidFill>
                          <a:latin typeface="Calibri"/>
                        </a:rPr>
                        <a:t>10:0</a:t>
                      </a:r>
                      <a:r>
                        <a:rPr lang="ru-RU" sz="1800" b="1" strike="noStrike" spc="-26" dirty="0">
                          <a:solidFill>
                            <a:srgbClr val="231F20"/>
                          </a:solidFill>
                          <a:latin typeface="Calibri"/>
                        </a:rPr>
                        <a:t>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object 33"/>
          <p:cNvPicPr/>
          <p:nvPr/>
        </p:nvPicPr>
        <p:blipFill>
          <a:blip r:embed="rId2" cstate="print"/>
          <a:stretch/>
        </p:blipFill>
        <p:spPr>
          <a:xfrm>
            <a:off x="3731760" y="108000"/>
            <a:ext cx="3716640" cy="1654920"/>
          </a:xfrm>
          <a:prstGeom prst="rect">
            <a:avLst/>
          </a:prstGeom>
          <a:ln>
            <a:noFill/>
          </a:ln>
        </p:spPr>
      </p:pic>
      <p:sp>
        <p:nvSpPr>
          <p:cNvPr id="72" name="CustomShape 1"/>
          <p:cNvSpPr/>
          <p:nvPr/>
        </p:nvSpPr>
        <p:spPr>
          <a:xfrm>
            <a:off x="111240" y="7000200"/>
            <a:ext cx="7342200" cy="35802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73" name="object 36"/>
          <p:cNvPicPr/>
          <p:nvPr/>
        </p:nvPicPr>
        <p:blipFill>
          <a:blip r:embed="rId3" cstate="print"/>
          <a:stretch/>
        </p:blipFill>
        <p:spPr>
          <a:xfrm>
            <a:off x="644400" y="8176320"/>
            <a:ext cx="99720" cy="129240"/>
          </a:xfrm>
          <a:prstGeom prst="rect">
            <a:avLst/>
          </a:prstGeom>
          <a:ln>
            <a:noFill/>
          </a:ln>
        </p:spPr>
      </p:pic>
      <p:sp>
        <p:nvSpPr>
          <p:cNvPr id="74" name="CustomShape 2"/>
          <p:cNvSpPr/>
          <p:nvPr/>
        </p:nvSpPr>
        <p:spPr>
          <a:xfrm>
            <a:off x="771480" y="8178120"/>
            <a:ext cx="91080" cy="12600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75" name="object 38"/>
          <p:cNvPicPr/>
          <p:nvPr/>
        </p:nvPicPr>
        <p:blipFill>
          <a:blip r:embed="rId4" cstate="print"/>
          <a:stretch/>
        </p:blipFill>
        <p:spPr>
          <a:xfrm>
            <a:off x="888840" y="8176320"/>
            <a:ext cx="288720" cy="129240"/>
          </a:xfrm>
          <a:prstGeom prst="rect">
            <a:avLst/>
          </a:prstGeom>
          <a:ln>
            <a:noFill/>
          </a:ln>
        </p:spPr>
      </p:pic>
      <p:pic>
        <p:nvPicPr>
          <p:cNvPr id="76" name="object 39"/>
          <p:cNvPicPr/>
          <p:nvPr/>
        </p:nvPicPr>
        <p:blipFill>
          <a:blip r:embed="rId5" cstate="print"/>
          <a:stretch/>
        </p:blipFill>
        <p:spPr>
          <a:xfrm>
            <a:off x="1201680" y="8176320"/>
            <a:ext cx="315720" cy="129240"/>
          </a:xfrm>
          <a:prstGeom prst="rect">
            <a:avLst/>
          </a:prstGeom>
          <a:ln>
            <a:noFill/>
          </a:ln>
        </p:spPr>
      </p:pic>
      <p:pic>
        <p:nvPicPr>
          <p:cNvPr id="77" name="object 40"/>
          <p:cNvPicPr/>
          <p:nvPr/>
        </p:nvPicPr>
        <p:blipFill>
          <a:blip r:embed="rId6" cstate="print"/>
          <a:stretch/>
        </p:blipFill>
        <p:spPr>
          <a:xfrm>
            <a:off x="1545480" y="8178120"/>
            <a:ext cx="106560" cy="125640"/>
          </a:xfrm>
          <a:prstGeom prst="rect">
            <a:avLst/>
          </a:prstGeom>
          <a:ln>
            <a:noFill/>
          </a:ln>
        </p:spPr>
      </p:pic>
      <p:pic>
        <p:nvPicPr>
          <p:cNvPr id="78" name="object 41"/>
          <p:cNvPicPr/>
          <p:nvPr/>
        </p:nvPicPr>
        <p:blipFill>
          <a:blip r:embed="rId7" cstate="print"/>
          <a:stretch/>
        </p:blipFill>
        <p:spPr>
          <a:xfrm>
            <a:off x="1679400" y="8178120"/>
            <a:ext cx="109440" cy="127440"/>
          </a:xfrm>
          <a:prstGeom prst="rect">
            <a:avLst/>
          </a:prstGeom>
          <a:ln>
            <a:noFill/>
          </a:ln>
        </p:spPr>
      </p:pic>
      <p:sp>
        <p:nvSpPr>
          <p:cNvPr id="79" name="CustomShape 3"/>
          <p:cNvSpPr/>
          <p:nvPr/>
        </p:nvSpPr>
        <p:spPr>
          <a:xfrm rot="15600">
            <a:off x="4756320" y="141840"/>
            <a:ext cx="2313000" cy="186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marL="439560" indent="-424080" algn="r">
              <a:lnSpc>
                <a:spcPts val="2701"/>
              </a:lnSpc>
              <a:spcBef>
                <a:spcPts val="641"/>
              </a:spcBef>
            </a:pPr>
            <a:r>
              <a:rPr lang="ru-RU" sz="27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МЕРОПРИЯТИЯ НА </a:t>
            </a:r>
            <a:r>
              <a:rPr lang="ru-RU" sz="2700" b="1" spc="-1" dirty="0" smtClean="0">
                <a:solidFill>
                  <a:srgbClr val="FFFFFF"/>
                </a:solidFill>
                <a:latin typeface="Calibri"/>
                <a:ea typeface="DejaVu Sans"/>
              </a:rPr>
              <a:t>ИЮНЬ</a:t>
            </a:r>
            <a:r>
              <a:rPr dirty="0"/>
              <a:t/>
            </a:r>
            <a:br>
              <a:rPr dirty="0"/>
            </a:br>
            <a:r>
              <a:rPr lang="ru-RU" sz="27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lang="ru-RU" sz="2700" b="0" strike="noStrike" spc="-1" dirty="0">
              <a:latin typeface="Arial"/>
            </a:endParaRPr>
          </a:p>
        </p:txBody>
      </p:sp>
      <p:sp>
        <p:nvSpPr>
          <p:cNvPr id="80" name="CustomShape 4"/>
          <p:cNvSpPr/>
          <p:nvPr/>
        </p:nvSpPr>
        <p:spPr>
          <a:xfrm>
            <a:off x="628920" y="8441640"/>
            <a:ext cx="5110560" cy="2019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11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1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9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Адрес:г. Никольск, ул. Советская, 86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2-17-92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Джабарова Елена Александровна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81" name="CustomShape 5"/>
          <p:cNvSpPr/>
          <p:nvPr/>
        </p:nvSpPr>
        <p:spPr>
          <a:xfrm>
            <a:off x="3706200" y="7361640"/>
            <a:ext cx="3407040" cy="791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41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– четверг 08:00 – 17:00 пятница 08:00 – 16:00</a:t>
            </a:r>
            <a:endParaRPr lang="ru-RU" sz="1600" b="0" strike="noStrike" spc="-1">
              <a:latin typeface="Arial"/>
            </a:endParaRPr>
          </a:p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endParaRPr lang="ru-RU" sz="1600" b="0" strike="noStrike" spc="-1">
              <a:latin typeface="Arial"/>
            </a:endParaRPr>
          </a:p>
        </p:txBody>
      </p:sp>
      <p:sp>
        <p:nvSpPr>
          <p:cNvPr id="82" name="CustomShape 6"/>
          <p:cNvSpPr/>
          <p:nvPr/>
        </p:nvSpPr>
        <p:spPr>
          <a:xfrm>
            <a:off x="6123240" y="8786520"/>
            <a:ext cx="914040" cy="740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9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9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9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86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9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4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32">
                <a:solidFill>
                  <a:srgbClr val="FFFFFF"/>
                </a:solidFill>
                <a:latin typeface="Calibri"/>
                <a:ea typeface="DejaVu Sans"/>
              </a:rPr>
              <a:t> Вологодской области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spcBef>
                <a:spcPts val="258"/>
              </a:spcBef>
            </a:pPr>
            <a:endParaRPr lang="ru-RU" sz="800" b="0" strike="noStrike" spc="-1">
              <a:latin typeface="Arial"/>
            </a:endParaRPr>
          </a:p>
        </p:txBody>
      </p:sp>
      <p:pic>
        <p:nvPicPr>
          <p:cNvPr id="83" name="object 49"/>
          <p:cNvPicPr/>
          <p:nvPr/>
        </p:nvPicPr>
        <p:blipFill>
          <a:blip r:embed="rId8" cstate="print"/>
          <a:stretch/>
        </p:blipFill>
        <p:spPr>
          <a:xfrm>
            <a:off x="216000" y="128880"/>
            <a:ext cx="1021320" cy="1165320"/>
          </a:xfrm>
          <a:prstGeom prst="rect">
            <a:avLst/>
          </a:prstGeom>
          <a:ln>
            <a:noFill/>
          </a:ln>
        </p:spPr>
      </p:pic>
      <p:sp>
        <p:nvSpPr>
          <p:cNvPr id="84" name="CustomShape 7"/>
          <p:cNvSpPr/>
          <p:nvPr/>
        </p:nvSpPr>
        <p:spPr>
          <a:xfrm>
            <a:off x="1577160" y="814680"/>
            <a:ext cx="291600" cy="181800"/>
          </a:xfrm>
          <a:custGeom>
            <a:avLst/>
            <a:gdLst/>
            <a:ahLst/>
            <a:cxnLst/>
            <a:rect l="l" t="t" r="r" b="b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5" name="CustomShape 8"/>
          <p:cNvSpPr/>
          <p:nvPr/>
        </p:nvSpPr>
        <p:spPr>
          <a:xfrm>
            <a:off x="1917720" y="814680"/>
            <a:ext cx="287280" cy="147600"/>
          </a:xfrm>
          <a:custGeom>
            <a:avLst/>
            <a:gdLst/>
            <a:ahLst/>
            <a:cxnLst/>
            <a:rect l="l" t="t" r="r" b="b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86" name="object 53"/>
          <p:cNvPicPr/>
          <p:nvPr/>
        </p:nvPicPr>
        <p:blipFill>
          <a:blip r:embed="rId9" cstate="print"/>
          <a:stretch/>
        </p:blipFill>
        <p:spPr>
          <a:xfrm>
            <a:off x="2244240" y="815040"/>
            <a:ext cx="117720" cy="146520"/>
          </a:xfrm>
          <a:prstGeom prst="rect">
            <a:avLst/>
          </a:prstGeom>
          <a:ln>
            <a:noFill/>
          </a:ln>
        </p:spPr>
      </p:pic>
      <p:pic>
        <p:nvPicPr>
          <p:cNvPr id="87" name="object 54"/>
          <p:cNvPicPr/>
          <p:nvPr/>
        </p:nvPicPr>
        <p:blipFill>
          <a:blip r:embed="rId10" cstate="print"/>
          <a:stretch/>
        </p:blipFill>
        <p:spPr>
          <a:xfrm>
            <a:off x="1556640" y="1049760"/>
            <a:ext cx="156240" cy="150120"/>
          </a:xfrm>
          <a:prstGeom prst="rect">
            <a:avLst/>
          </a:prstGeom>
          <a:ln>
            <a:noFill/>
          </a:ln>
        </p:spPr>
      </p:pic>
      <p:pic>
        <p:nvPicPr>
          <p:cNvPr id="88" name="object 56"/>
          <p:cNvPicPr/>
          <p:nvPr/>
        </p:nvPicPr>
        <p:blipFill>
          <a:blip r:embed="rId11" cstate="print"/>
          <a:stretch/>
        </p:blipFill>
        <p:spPr>
          <a:xfrm>
            <a:off x="1762920" y="1051560"/>
            <a:ext cx="119160" cy="146520"/>
          </a:xfrm>
          <a:prstGeom prst="rect">
            <a:avLst/>
          </a:prstGeom>
          <a:ln>
            <a:noFill/>
          </a:ln>
        </p:spPr>
      </p:pic>
      <p:sp>
        <p:nvSpPr>
          <p:cNvPr id="89" name="CustomShape 9"/>
          <p:cNvSpPr/>
          <p:nvPr/>
        </p:nvSpPr>
        <p:spPr>
          <a:xfrm>
            <a:off x="1917720" y="1051200"/>
            <a:ext cx="519120" cy="180000"/>
          </a:xfrm>
          <a:custGeom>
            <a:avLst/>
            <a:gdLst/>
            <a:ahLst/>
            <a:cxnLst/>
            <a:rect l="l" t="t" r="r" b="b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90" name="object 59"/>
          <p:cNvPicPr/>
          <p:nvPr/>
        </p:nvPicPr>
        <p:blipFill>
          <a:blip r:embed="rId12" cstate="print"/>
          <a:stretch/>
        </p:blipFill>
        <p:spPr>
          <a:xfrm>
            <a:off x="2489040" y="1051560"/>
            <a:ext cx="126360" cy="146520"/>
          </a:xfrm>
          <a:prstGeom prst="rect">
            <a:avLst/>
          </a:prstGeom>
          <a:ln>
            <a:noFill/>
          </a:ln>
        </p:spPr>
      </p:pic>
      <p:pic>
        <p:nvPicPr>
          <p:cNvPr id="91" name="object 60"/>
          <p:cNvPicPr/>
          <p:nvPr/>
        </p:nvPicPr>
        <p:blipFill>
          <a:blip r:embed="rId13" cstate="print"/>
          <a:stretch/>
        </p:blipFill>
        <p:spPr>
          <a:xfrm>
            <a:off x="2658960" y="1051560"/>
            <a:ext cx="117360" cy="146520"/>
          </a:xfrm>
          <a:prstGeom prst="rect">
            <a:avLst/>
          </a:prstGeom>
          <a:ln>
            <a:noFill/>
          </a:ln>
        </p:spPr>
      </p:pic>
      <p:pic>
        <p:nvPicPr>
          <p:cNvPr id="92" name="object 62"/>
          <p:cNvPicPr/>
          <p:nvPr/>
        </p:nvPicPr>
        <p:blipFill>
          <a:blip r:embed="rId14" cstate="print"/>
          <a:stretch/>
        </p:blipFill>
        <p:spPr>
          <a:xfrm>
            <a:off x="1556640" y="1292040"/>
            <a:ext cx="139680" cy="151920"/>
          </a:xfrm>
          <a:prstGeom prst="rect">
            <a:avLst/>
          </a:prstGeom>
          <a:ln>
            <a:noFill/>
          </a:ln>
        </p:spPr>
      </p:pic>
      <p:pic>
        <p:nvPicPr>
          <p:cNvPr id="93" name="object 63"/>
          <p:cNvPicPr/>
          <p:nvPr/>
        </p:nvPicPr>
        <p:blipFill>
          <a:blip r:embed="rId15" cstate="print"/>
          <a:stretch/>
        </p:blipFill>
        <p:spPr>
          <a:xfrm>
            <a:off x="1725840" y="1292040"/>
            <a:ext cx="160920" cy="151920"/>
          </a:xfrm>
          <a:prstGeom prst="rect">
            <a:avLst/>
          </a:prstGeom>
          <a:ln>
            <a:noFill/>
          </a:ln>
        </p:spPr>
      </p:pic>
      <p:pic>
        <p:nvPicPr>
          <p:cNvPr id="94" name="object 64"/>
          <p:cNvPicPr/>
          <p:nvPr/>
        </p:nvPicPr>
        <p:blipFill>
          <a:blip r:embed="rId16" cstate="print"/>
          <a:stretch/>
        </p:blipFill>
        <p:spPr>
          <a:xfrm>
            <a:off x="1917720" y="1284480"/>
            <a:ext cx="356760" cy="184320"/>
          </a:xfrm>
          <a:prstGeom prst="rect">
            <a:avLst/>
          </a:prstGeom>
          <a:ln>
            <a:noFill/>
          </a:ln>
        </p:spPr>
      </p:pic>
      <p:pic>
        <p:nvPicPr>
          <p:cNvPr id="95" name="object 65"/>
          <p:cNvPicPr/>
          <p:nvPr/>
        </p:nvPicPr>
        <p:blipFill>
          <a:blip r:embed="rId17" cstate="print"/>
          <a:stretch/>
        </p:blipFill>
        <p:spPr>
          <a:xfrm>
            <a:off x="2300040" y="1292040"/>
            <a:ext cx="160920" cy="151920"/>
          </a:xfrm>
          <a:prstGeom prst="rect">
            <a:avLst/>
          </a:prstGeom>
          <a:ln>
            <a:noFill/>
          </a:ln>
        </p:spPr>
      </p:pic>
      <p:sp>
        <p:nvSpPr>
          <p:cNvPr id="96" name="CustomShape 10"/>
          <p:cNvSpPr/>
          <p:nvPr/>
        </p:nvSpPr>
        <p:spPr>
          <a:xfrm>
            <a:off x="2494080" y="1290960"/>
            <a:ext cx="135000" cy="146160"/>
          </a:xfrm>
          <a:custGeom>
            <a:avLst/>
            <a:gdLst/>
            <a:ahLst/>
            <a:cxnLst/>
            <a:rect l="l" t="t" r="r" b="b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97" name="object 67"/>
          <p:cNvPicPr/>
          <p:nvPr/>
        </p:nvPicPr>
        <p:blipFill>
          <a:blip r:embed="rId18" cstate="print"/>
          <a:stretch/>
        </p:blipFill>
        <p:spPr>
          <a:xfrm>
            <a:off x="2661480" y="1290960"/>
            <a:ext cx="166680" cy="177840"/>
          </a:xfrm>
          <a:prstGeom prst="rect">
            <a:avLst/>
          </a:prstGeom>
          <a:ln>
            <a:noFill/>
          </a:ln>
        </p:spPr>
      </p:pic>
      <p:pic>
        <p:nvPicPr>
          <p:cNvPr id="98" name="object 68"/>
          <p:cNvPicPr/>
          <p:nvPr/>
        </p:nvPicPr>
        <p:blipFill>
          <a:blip r:embed="rId19" cstate="print"/>
          <a:stretch/>
        </p:blipFill>
        <p:spPr>
          <a:xfrm>
            <a:off x="2861640" y="1290960"/>
            <a:ext cx="164880" cy="146520"/>
          </a:xfrm>
          <a:prstGeom prst="rect">
            <a:avLst/>
          </a:prstGeom>
          <a:ln>
            <a:noFill/>
          </a:ln>
        </p:spPr>
      </p:pic>
      <p:sp>
        <p:nvSpPr>
          <p:cNvPr id="99" name="CustomShape 11"/>
          <p:cNvSpPr/>
          <p:nvPr/>
        </p:nvSpPr>
        <p:spPr>
          <a:xfrm>
            <a:off x="6140520" y="9593640"/>
            <a:ext cx="871200" cy="8550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0" name="CustomShape 12"/>
          <p:cNvSpPr/>
          <p:nvPr/>
        </p:nvSpPr>
        <p:spPr>
          <a:xfrm>
            <a:off x="6047640" y="7937640"/>
            <a:ext cx="811800" cy="8118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01" name="object 48"/>
          <p:cNvPicPr/>
          <p:nvPr/>
        </p:nvPicPr>
        <p:blipFill>
          <a:blip r:embed="rId20" cstate="print"/>
          <a:stretch/>
        </p:blipFill>
        <p:spPr>
          <a:xfrm>
            <a:off x="6162120" y="8141760"/>
            <a:ext cx="597960" cy="513000"/>
          </a:xfrm>
          <a:prstGeom prst="rect">
            <a:avLst/>
          </a:prstGeom>
          <a:ln>
            <a:noFill/>
          </a:ln>
        </p:spPr>
      </p:pic>
      <p:pic>
        <p:nvPicPr>
          <p:cNvPr id="102" name="Рисунок 7"/>
          <p:cNvPicPr/>
          <p:nvPr/>
        </p:nvPicPr>
        <p:blipFill>
          <a:blip r:embed="rId21" cstate="print"/>
          <a:stretch/>
        </p:blipFill>
        <p:spPr>
          <a:xfrm>
            <a:off x="6153120" y="9577080"/>
            <a:ext cx="858600" cy="858600"/>
          </a:xfrm>
          <a:prstGeom prst="rect">
            <a:avLst/>
          </a:prstGeom>
          <a:ln>
            <a:noFill/>
          </a:ln>
        </p:spPr>
      </p:pic>
      <p:graphicFrame>
        <p:nvGraphicFramePr>
          <p:cNvPr id="103" name="Table 13"/>
          <p:cNvGraphicFramePr/>
          <p:nvPr>
            <p:extLst>
              <p:ext uri="{D42A27DB-BD31-4B8C-83A1-F6EECF244321}">
                <p14:modId xmlns:p14="http://schemas.microsoft.com/office/powerpoint/2010/main" val="698433720"/>
              </p:ext>
            </p:extLst>
          </p:nvPr>
        </p:nvGraphicFramePr>
        <p:xfrm>
          <a:off x="321840" y="2178360"/>
          <a:ext cx="6983280" cy="4033588"/>
        </p:xfrm>
        <a:graphic>
          <a:graphicData uri="http://schemas.openxmlformats.org/drawingml/2006/table">
            <a:tbl>
              <a:tblPr/>
              <a:tblGrid>
                <a:gridCol w="1296000"/>
                <a:gridCol w="4608000"/>
                <a:gridCol w="1079280"/>
              </a:tblGrid>
              <a:tr h="658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8537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22.06</a:t>
                      </a:r>
                      <a:endParaRPr lang="ru-RU" sz="18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День памяти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latin typeface="Calibri"/>
                          <a:ea typeface="+mn-ea"/>
                          <a:cs typeface="+mn-cs"/>
                        </a:rPr>
                        <a:t> и скорби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1285764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по </a:t>
                      </a:r>
                      <a:r>
                        <a:rPr lang="ru-RU" sz="1200" b="1" strike="noStrike" spc="-1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неодходимости</a:t>
                      </a:r>
                      <a:endParaRPr lang="ru-RU" sz="1200" b="0" strike="noStrike" spc="-1" dirty="0" smtClean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Индивидуальные консультации по вопросам применения пенсионного и социального законодательства </a:t>
                      </a:r>
                      <a:r>
                        <a:rPr lang="ru-RU" sz="16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(руководитель клиентской службы - Джабарова Е.А.)</a:t>
                      </a:r>
                      <a:endParaRPr lang="ru-RU" sz="1600" b="0" strike="noStrike" spc="-1" dirty="0" smtClean="0">
                        <a:latin typeface="+mn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70358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по средам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latin typeface="Calibri"/>
                        </a:rPr>
                        <a:t>Нейрогимнастика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13:00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532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2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по понедельникам</a:t>
                      </a:r>
                      <a:endParaRPr lang="ru-RU" sz="12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</a:rPr>
                        <a:t>Плетение из ротанга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14:00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338</TotalTime>
  <Words>226</Words>
  <Application>Microsoft Office PowerPoint</Application>
  <PresentationFormat>Произвольный</PresentationFormat>
  <Paragraphs>56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045MoninaOA</cp:lastModifiedBy>
  <cp:revision>66</cp:revision>
  <dcterms:created xsi:type="dcterms:W3CDTF">2025-11-06T11:20:25Z</dcterms:created>
  <dcterms:modified xsi:type="dcterms:W3CDTF">2026-05-22T06:36:44Z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2</vt:i4>
  </property>
</Properties>
</file>