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</p:sldMasterIdLst>
  <p:sldIdLst>
    <p:sldId id="256" r:id="rId13"/>
    <p:sldId id="257" r:id="rId14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  <p:clrMru>
    <a:srgbClr val="D0D8E7"/>
    <a:srgbClr val="E9EC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-7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04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160" cy="295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04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120" cy="6201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50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65" name="object 35"/>
          <p:cNvSpPr/>
          <p:nvPr/>
        </p:nvSpPr>
        <p:spPr>
          <a:xfrm>
            <a:off x="211320" y="7000200"/>
            <a:ext cx="7344000" cy="358200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582000"/>
              <a:gd name="textAreaBottom" fmla="*/ 358236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66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67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8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3240 w 92880"/>
                <a:gd name="textAreaTop" fmla="*/ 0 h 127800"/>
                <a:gd name="textAreaBottom" fmla="*/ 12816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69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0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1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72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7720" cy="158472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    </a:t>
            </a:r>
            <a:r>
              <a:rPr lang="ru-RU" sz="27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МЕРОПРИЯТИЯ</a:t>
            </a:r>
            <a:r>
              <a:rPr sz="1800" dirty="0"/>
              <a:t/>
            </a:r>
            <a:br>
              <a:rPr sz="1800" dirty="0"/>
            </a:br>
            <a:r>
              <a:rPr lang="ru-RU" sz="1800" b="0" u="none" strike="noStrike" dirty="0">
                <a:solidFill>
                  <a:srgbClr val="000000"/>
                </a:solidFill>
                <a:uFillTx/>
                <a:latin typeface="Calibri"/>
              </a:rPr>
              <a:t>                </a:t>
            </a:r>
            <a:r>
              <a:rPr lang="ru-RU" sz="2700" b="1" u="none" strike="noStrike" dirty="0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rgbClr val="FFFFFF"/>
                </a:solidFill>
                <a:uFillTx/>
                <a:latin typeface="Calibri"/>
              </a:rPr>
              <a:t> МАРТ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4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Адрес:г.Вытегра, ул. Комсомольская, д.9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8-81746-22316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Зырянцева Л.А.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object 44"/>
          <p:cNvSpPr/>
          <p:nvPr/>
        </p:nvSpPr>
        <p:spPr>
          <a:xfrm>
            <a:off x="3806640" y="7399800"/>
            <a:ext cx="329580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08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object 4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  <a:ea typeface="DejaVu Sans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Петербургу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Ленинградской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7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78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79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3760 w 293400"/>
                <a:gd name="textAreaTop" fmla="*/ 0 h 183600"/>
                <a:gd name="textAreaBottom" fmla="*/ 18396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80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81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89440 w 28908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82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3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84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85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6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1280 w 520920"/>
                  <a:gd name="textAreaTop" fmla="*/ 0 h 181800"/>
                  <a:gd name="textAreaBottom" fmla="*/ 18216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87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88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89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0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91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2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3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4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5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7160 w 136800"/>
                  <a:gd name="textAreaTop" fmla="*/ 0 h 147960"/>
                  <a:gd name="textAreaBottom" fmla="*/ 14832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96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7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98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00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01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2" name="Таблица 4"/>
          <p:cNvGraphicFramePr/>
          <p:nvPr/>
        </p:nvGraphicFramePr>
        <p:xfrm>
          <a:off x="465840" y="1766045"/>
          <a:ext cx="6834240" cy="5494391"/>
        </p:xfrm>
        <a:graphic>
          <a:graphicData uri="http://schemas.openxmlformats.org/drawingml/2006/table">
            <a:tbl>
              <a:tblPr/>
              <a:tblGrid>
                <a:gridCol w="894600"/>
                <a:gridCol w="4794074"/>
                <a:gridCol w="1145566"/>
              </a:tblGrid>
              <a:tr h="6480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09.03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Турнир по шашкам, посвященный Международному дню 8 марта.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10.03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Посиделки, посвященные Дню женского счастья - "Женское счастье". Чаепитие.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603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12.03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«</a:t>
                      </a: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В здравом уме и твердой памяти: практики для активного </a:t>
                      </a:r>
                      <a:r>
                        <a:rPr lang="ru-RU" sz="1800" b="0" u="none" strike="noStrike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долголетия</a:t>
                      </a:r>
                      <a:r>
                        <a:rPr lang="ru-RU" sz="1800" b="0" u="none" strike="noStrike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10:00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20.03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Лекция "Леса - легкие нашей планеты", посвященная Международному дню лесов.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491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23.03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cs typeface="Calibri" pitchFamily="34" charset="0"/>
                        </a:rPr>
                        <a:t>"Комсомольское собрание", мероприятие посвященное памятной дате - 23.03.1919 в Вытегре создана ячейка комсомола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107549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26.03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(ВКС, ответственный - начальник </a:t>
                      </a:r>
                      <a:r>
                        <a:rPr lang="ru-RU" sz="15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УдиОР</a:t>
                      </a:r>
                      <a:r>
                        <a:rPr lang="ru-RU" sz="1500" b="0" u="none" strike="noStrike" dirty="0">
                          <a:solidFill>
                            <a:srgbClr val="000000"/>
                          </a:solidFill>
                          <a:uFillTx/>
                          <a:latin typeface="Calibri" pitchFamily="34" charset="0"/>
                          <a:ea typeface="DejaVu Sans"/>
                          <a:cs typeface="Calibri" pitchFamily="34" charset="0"/>
                        </a:rPr>
                        <a:t> Лаврентьева В.В.)</a:t>
                      </a:r>
                      <a:endParaRPr lang="ru-RU" sz="1500" b="0" u="none" strike="noStrike" dirty="0">
                        <a:solidFill>
                          <a:srgbClr val="000000"/>
                        </a:solidFill>
                        <a:uFillTx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15:00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104" name="object 35"/>
          <p:cNvSpPr/>
          <p:nvPr/>
        </p:nvSpPr>
        <p:spPr>
          <a:xfrm>
            <a:off x="211320" y="7000200"/>
            <a:ext cx="7344000" cy="3582000"/>
          </a:xfrm>
          <a:custGeom>
            <a:avLst/>
            <a:gdLst>
              <a:gd name="textAreaLeft" fmla="*/ 0 w 7344000"/>
              <a:gd name="textAreaRight" fmla="*/ 7344360 w 7344000"/>
              <a:gd name="textAreaTop" fmla="*/ 0 h 3582000"/>
              <a:gd name="textAreaBottom" fmla="*/ 3582360 h 3582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105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106" name="object 36"/>
            <p:cNvPicPr/>
            <p:nvPr/>
          </p:nvPicPr>
          <p:blipFill>
            <a:blip r:embed="rId3" cstate="print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7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3240 w 92880"/>
                <a:gd name="textAreaTop" fmla="*/ 0 h 127800"/>
                <a:gd name="textAreaBottom" fmla="*/ 128160 h 1278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108" name="object 38"/>
            <p:cNvPicPr/>
            <p:nvPr/>
          </p:nvPicPr>
          <p:blipFill>
            <a:blip r:embed="rId4" cstate="print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9" name="object 39"/>
            <p:cNvPicPr/>
            <p:nvPr/>
          </p:nvPicPr>
          <p:blipFill>
            <a:blip r:embed="rId5" cstate="print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0" name="object 40"/>
            <p:cNvPicPr/>
            <p:nvPr/>
          </p:nvPicPr>
          <p:blipFill>
            <a:blip r:embed="rId6" cstate="print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1" name="object 41"/>
            <p:cNvPicPr/>
            <p:nvPr/>
          </p:nvPicPr>
          <p:blipFill>
            <a:blip r:embed="rId7" cstate="print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00000" y="180000"/>
            <a:ext cx="2637720" cy="1422284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just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    МЕРОПРИЯТИЯ</a:t>
            </a:r>
            <a:r>
              <a:rPr sz="1800" dirty="0"/>
              <a:t/>
            </a:r>
            <a:br>
              <a:rPr sz="1800" dirty="0"/>
            </a:br>
            <a:r>
              <a:rPr lang="ru-RU" sz="1800" dirty="0" smtClean="0"/>
              <a:t>             </a:t>
            </a:r>
            <a:r>
              <a:rPr lang="ru-RU" sz="2700" b="1" u="none" strike="noStrike" dirty="0" smtClean="0">
                <a:solidFill>
                  <a:srgbClr val="FFFFFF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 smtClean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2700" b="1" spc="-6" dirty="0" smtClean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3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ПРИХОДИТЕ,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Адрес:г.Вытегра, ул. Комсомольская, д.9</a:t>
            </a:r>
            <a:r>
              <a:rPr sz="1800"/>
              <a:t/>
            </a:r>
            <a:br>
              <a:rPr sz="18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Контактный номер 8-81746-22316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ФИО Зырянцева Л.А.</a:t>
            </a:r>
            <a:endParaRPr lang="ru-RU" sz="13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4" name="object 44"/>
          <p:cNvSpPr/>
          <p:nvPr/>
        </p:nvSpPr>
        <p:spPr>
          <a:xfrm>
            <a:off x="3806640" y="7399800"/>
            <a:ext cx="3295800" cy="55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пятница</a:t>
            </a:r>
            <a:r>
              <a:rPr lang="ru-RU" sz="1600" b="1" u="none" strike="noStrike" spc="-11">
                <a:solidFill>
                  <a:srgbClr val="58595B"/>
                </a:solidFill>
                <a:uFillTx/>
                <a:latin typeface="Calibri"/>
                <a:ea typeface="DejaVu Sans"/>
              </a:rPr>
              <a:t> 08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:00</a:t>
            </a:r>
            <a:r>
              <a:rPr lang="ru-RU" sz="1600" b="1" u="none" strike="noStrike" spc="-6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4">
                <a:solidFill>
                  <a:srgbClr val="58595B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>
                <a:solidFill>
                  <a:srgbClr val="58595B"/>
                </a:solidFill>
                <a:uFillTx/>
                <a:latin typeface="Calibri"/>
                <a:ea typeface="DejaVu Sans"/>
              </a:rPr>
              <a:t>17:00</a:t>
            </a:r>
            <a:endParaRPr lang="ru-RU" sz="16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object 45"/>
          <p:cNvSpPr/>
          <p:nvPr/>
        </p:nvSpPr>
        <p:spPr>
          <a:xfrm>
            <a:off x="6123240" y="8786520"/>
            <a:ext cx="915840" cy="743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34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uFillTx/>
                <a:latin typeface="Calibri"/>
                <a:ea typeface="DejaVu Sans"/>
              </a:rPr>
              <a:t>Санкт-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Петербургу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>
                <a:solidFill>
                  <a:srgbClr val="FFFFFF"/>
                </a:solidFill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 Ленинградской</a:t>
            </a:r>
            <a:r>
              <a:rPr lang="ru-RU" sz="800" b="0" u="none" strike="noStrike" spc="488">
                <a:solidFill>
                  <a:srgbClr val="FFFFFF"/>
                </a:solidFill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116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117" name="object 49"/>
            <p:cNvPicPr/>
            <p:nvPr/>
          </p:nvPicPr>
          <p:blipFill>
            <a:blip r:embed="rId8" cstate="print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8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3760 w 293400"/>
                <a:gd name="textAreaTop" fmla="*/ 0 h 183600"/>
                <a:gd name="textAreaBottom" fmla="*/ 183960 h 1836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119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120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89440 w 289080"/>
                  <a:gd name="textAreaTop" fmla="*/ 0 h 149400"/>
                  <a:gd name="textAreaBottom" fmla="*/ 149760 h 14940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21" name="object 53"/>
              <p:cNvPicPr/>
              <p:nvPr/>
            </p:nvPicPr>
            <p:blipFill>
              <a:blip r:embed="rId9" cstate="print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2" name="object 54"/>
            <p:cNvPicPr/>
            <p:nvPr/>
          </p:nvPicPr>
          <p:blipFill>
            <a:blip r:embed="rId10" cstate="print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3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124" name="object 56"/>
              <p:cNvPicPr/>
              <p:nvPr/>
            </p:nvPicPr>
            <p:blipFill>
              <a:blip r:embed="rId11" cstate="print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5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1280 w 520920"/>
                  <a:gd name="textAreaTop" fmla="*/ 0 h 181800"/>
                  <a:gd name="textAreaBottom" fmla="*/ 182160 h 18180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126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127" name="object 59"/>
              <p:cNvPicPr/>
              <p:nvPr/>
            </p:nvPicPr>
            <p:blipFill>
              <a:blip r:embed="rId12" cstate="print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28" name="object 60"/>
              <p:cNvPicPr/>
              <p:nvPr/>
            </p:nvPicPr>
            <p:blipFill>
              <a:blip r:embed="rId13" cstate="print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29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130" name="object 62"/>
              <p:cNvPicPr/>
              <p:nvPr/>
            </p:nvPicPr>
            <p:blipFill>
              <a:blip r:embed="rId14" cstate="print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1" name="object 63"/>
              <p:cNvPicPr/>
              <p:nvPr/>
            </p:nvPicPr>
            <p:blipFill>
              <a:blip r:embed="rId15" cstate="print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2" name="object 64"/>
              <p:cNvPicPr/>
              <p:nvPr/>
            </p:nvPicPr>
            <p:blipFill>
              <a:blip r:embed="rId16" cstate="print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65"/>
              <p:cNvPicPr/>
              <p:nvPr/>
            </p:nvPicPr>
            <p:blipFill>
              <a:blip r:embed="rId17" cstate="print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4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7160 w 136800"/>
                  <a:gd name="textAreaTop" fmla="*/ 0 h 147960"/>
                  <a:gd name="textAreaBottom" fmla="*/ 148320 h 14796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 anchor="t">
                <a:noAutofit/>
              </a:bodyPr>
              <a:lstStyle/>
              <a:p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135" name="object 67"/>
              <p:cNvPicPr/>
              <p:nvPr/>
            </p:nvPicPr>
            <p:blipFill>
              <a:blip r:embed="rId18" cstate="print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68"/>
              <p:cNvPicPr/>
              <p:nvPr/>
            </p:nvPicPr>
            <p:blipFill>
              <a:blip r:embed="rId19" cstate="print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37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ru-RU" sz="1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39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140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41" name="Таблица 4"/>
          <p:cNvGraphicFramePr/>
          <p:nvPr/>
        </p:nvGraphicFramePr>
        <p:xfrm>
          <a:off x="393874" y="2106340"/>
          <a:ext cx="6977880" cy="4874680"/>
        </p:xfrm>
        <a:graphic>
          <a:graphicData uri="http://schemas.openxmlformats.org/drawingml/2006/table">
            <a:tbl>
              <a:tblPr/>
              <a:tblGrid>
                <a:gridCol w="1008000"/>
                <a:gridCol w="4774320"/>
                <a:gridCol w="1195560"/>
              </a:tblGrid>
              <a:tr h="707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uFillTx/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5887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30.03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Лекция "Экология: определение, история и разделы науки", посвященная Международному дню за мир без отходов.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+mn-ea"/>
                          <a:cs typeface="+mn-cs"/>
                        </a:rPr>
                        <a:t>11:00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664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ежедневно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Microsoft YaHei"/>
                        </a:rPr>
                        <a:t>Настольные игры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ежедневно</a:t>
                      </a:r>
                      <a:endParaRPr lang="ru-RU" sz="12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Microsoft YaHei"/>
                        </a:rPr>
                        <a:t>Тренировки по </a:t>
                      </a:r>
                      <a:r>
                        <a:rPr lang="ru-RU" sz="1800" b="0" u="none" strike="noStrike" dirty="0" err="1">
                          <a:solidFill>
                            <a:srgbClr val="000000"/>
                          </a:solidFill>
                          <a:uFillTx/>
                          <a:latin typeface="Calibri"/>
                          <a:ea typeface="Microsoft YaHei"/>
                        </a:rPr>
                        <a:t>дартсу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11:00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200" b="1" u="none" strike="noStrike" spc="-11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по необходимости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uFillTx/>
                          <a:latin typeface="Calibri"/>
                          <a:ea typeface="DejaVu Sans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12:00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каждый вторник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Скандинавская ходьба, площадь у речного вокзала (разминка, ходьба, заминка)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10:00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u="none" strike="noStrike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вторник четверг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  <a:ea typeface="Microsoft YaHei"/>
                        </a:rPr>
                        <a:t>Скандинавская ходьба, площадь у речного вокзала (разминка, ходьба, заминка)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u="none" strike="noStrike" dirty="0">
                          <a:solidFill>
                            <a:srgbClr val="000000"/>
                          </a:solidFill>
                          <a:uFillTx/>
                          <a:latin typeface="Calibri"/>
                        </a:rPr>
                        <a:t>18:00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xmlns:p15="http://schemas.microsoft.com/office/powerpoint/2012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</TotalTime>
  <Words>263</Words>
  <Application>Microsoft Office PowerPoint</Application>
  <PresentationFormat>Произвольный</PresentationFormat>
  <Paragraphs>64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    МЕРОПРИЯТИЯ                 НА МАРТ 2026</vt:lpstr>
      <vt:lpstr>    МЕРОПРИЯТИЯ             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29</cp:revision>
  <dcterms:created xsi:type="dcterms:W3CDTF">2025-11-06T11:20:25Z</dcterms:created>
  <dcterms:modified xsi:type="dcterms:W3CDTF">2026-02-25T05:24:00Z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3</vt:i4>
  </property>
</Properties>
</file>