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15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3EB73F-5127-46E0-88F9-AEC40498ABE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BE4881-1267-4F4F-AFB4-B4D7AB7214D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2F7A311-D4A6-4670-8329-94421B01B5B0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FB687D-FCF9-48AE-9CAC-823F2B7AAED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48E1294-D87E-4AEB-8298-808F68B0966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5C41FEA-78CB-42D4-BCEE-3225887140D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210AF0-9438-4118-9DB7-1F9EEBE1F97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2C5ED9-EC84-4D7F-ABB8-0BCB0D47A1C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243033-73A6-41D3-BE10-EF63180DA25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33C5336-20FA-4E53-8AA4-A6637C8446A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C62C80-8BA5-4A5C-9C9B-5DDABB0650D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CB9CD81-96B5-4751-8070-8A25A9BE177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24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B89FDC17-8AC0-49F3-B4BF-2C615E3E3108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grpSp>
        <p:nvGrpSpPr>
          <p:cNvPr id="42" name="Группа 1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43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object 37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5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7840" cy="1862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26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52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0360" cy="810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4" name="Таблица 4"/>
          <p:cNvGraphicFramePr/>
          <p:nvPr>
            <p:extLst>
              <p:ext uri="{D42A27DB-BD31-4B8C-83A1-F6EECF244321}">
                <p14:modId xmlns:p14="http://schemas.microsoft.com/office/powerpoint/2010/main" val="1985566566"/>
              </p:ext>
            </p:extLst>
          </p:nvPr>
        </p:nvGraphicFramePr>
        <p:xfrm>
          <a:off x="465480" y="1761480"/>
          <a:ext cx="6862680" cy="8631360"/>
        </p:xfrm>
        <a:graphic>
          <a:graphicData uri="http://schemas.openxmlformats.org/drawingml/2006/table">
            <a:tbl>
              <a:tblPr/>
              <a:tblGrid>
                <a:gridCol w="754920"/>
                <a:gridCol w="4429080"/>
                <a:gridCol w="1678680"/>
              </a:tblGrid>
              <a:tr h="445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4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04.05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Акция  «Георгиевская ленточка» -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символ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Дня Победы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Помощь участникам СВО: акция «Сладость в радость» (Посылка солдату к 9 Мая) #Мы вместе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 smtClean="0">
                          <a:latin typeface="Times New Roman"/>
                        </a:rPr>
                        <a:t>9:00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05.05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«Вашей немеркнущей славе память потомков верна» (связь поколений — литературно-музыкальная композиция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44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06.05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Консультирование по правовым, пенсионным и социальным вопросам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День радио, праздник работников всех отраслей связи «говорит и показывает: в песнях военных — солдатские души»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2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Федеральные мероприятия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Праздничный концерт, посвященный 81 годовщине победы в ВОВ (д/сад «Родничок» - партнерское мероприятие)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11:30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9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«Эхо войны и память сердца» - воспоминания за круглым столом: викторина-</a:t>
                      </a:r>
                      <a:r>
                        <a:rPr lang="ru-RU" sz="1400" b="0" strike="noStrike" spc="-1" dirty="0" err="1">
                          <a:latin typeface="Times New Roman"/>
                        </a:rPr>
                        <a:t>квиз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, чтение стихов о войне, музыкальная пластинка о ВОВ. Возложение цветов к Вечному огню.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2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День воинской славы России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завершение Крымской наступательной операции 1944 г.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День медицинской сестры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символ милосердия и профессионализма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7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13.05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«Радуга цветов» (познавательная литературно-музыкальная программа).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Мастер-класс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(одуванчики)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object 32"/>
          <p:cNvPicPr/>
          <p:nvPr/>
        </p:nvPicPr>
        <p:blipFill>
          <a:blip r:embed="rId2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grpSp>
        <p:nvGrpSpPr>
          <p:cNvPr id="76" name="Группа 4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77" name="object 42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46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9" name="object 47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6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4480" cy="1862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МАЙ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grpSp>
        <p:nvGrpSpPr>
          <p:cNvPr id="84" name="Группа 5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85" name="object 75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object 76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7" name="object 77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88" name="object 78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89" name="object 79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0" name="object 80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1" name="object 81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92" name="object 82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83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94" name="object 84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95" name="object 85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6" name="object 86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7" name="object 87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98" name="object 88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89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90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91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92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3" name="object 93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4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5" name="Прямоугольник: скругленные углы 3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06" name="Таблица 2"/>
          <p:cNvGraphicFramePr/>
          <p:nvPr>
            <p:extLst>
              <p:ext uri="{D42A27DB-BD31-4B8C-83A1-F6EECF244321}">
                <p14:modId xmlns:p14="http://schemas.microsoft.com/office/powerpoint/2010/main" val="385373196"/>
              </p:ext>
            </p:extLst>
          </p:nvPr>
        </p:nvGraphicFramePr>
        <p:xfrm>
          <a:off x="503860" y="2120400"/>
          <a:ext cx="6874791" cy="7870800"/>
        </p:xfrm>
        <a:graphic>
          <a:graphicData uri="http://schemas.openxmlformats.org/drawingml/2006/table">
            <a:tbl>
              <a:tblPr/>
              <a:tblGrid>
                <a:gridCol w="852970"/>
                <a:gridCol w="4856460"/>
                <a:gridCol w="1165361"/>
              </a:tblGrid>
              <a:tr h="767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5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Федеральные мероприятия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«Народная кукла» - декоративно-прикладное искусство (к году Единства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народов России)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11;30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Финансовая грамотность. Встреча с работником Сбербанка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Посещение ЦДО «Лидер». Юбилейный концерт оркестра русских народных инструментов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16:30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18.05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«Сирень и искусство»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арт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терапия 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«Русский быт и народные промыслы» (познавательно-творческая деятельность) (к году Единства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народов России)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«Медовый мир: праздник пчел» </a:t>
                      </a:r>
                      <a:endParaRPr lang="ru-RU" sz="1400" b="0" strike="noStrike" spc="-1" dirty="0" smtClean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latin typeface="Times New Roman"/>
                        </a:rPr>
                        <a:t>(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познавательное мероприятие с участием пчеловодов)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7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21.05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РГО «Знание». «Откуда мы родом: пишем историю семьи вместе» - к году Единства народов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Народы Крайнего Севера «Калейдоскоп народов» (разнообразие культуры традиций северных народов)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к году Единства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народов России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5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День славянской письменности и культуры «Как учились люди на Руси» (познавательное мероприятие)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к году Единства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народов России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«Полезная еда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-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залог долголетия (ЗОЖ). </a:t>
                      </a:r>
                      <a:endParaRPr lang="ru-RU" sz="1400" b="0" strike="noStrike" spc="-1" dirty="0" smtClean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latin typeface="Times New Roman"/>
                        </a:rPr>
                        <a:t>Винегрет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готовим сами: традиции русской кухни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9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«Тропа </a:t>
                      </a:r>
                      <a:r>
                        <a:rPr lang="ru-RU" sz="1400" b="0" strike="noStrike" spc="-1" dirty="0" smtClean="0">
                          <a:latin typeface="Times New Roman"/>
                        </a:rPr>
                        <a:t>здоровья»: прогулка </a:t>
                      </a:r>
                      <a:r>
                        <a:rPr lang="ru-RU" sz="1400" b="0" strike="noStrike" spc="-1" dirty="0">
                          <a:latin typeface="Times New Roman"/>
                        </a:rPr>
                        <a:t>в парк «Долина радости»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96"/>
          <p:cNvPicPr/>
          <p:nvPr/>
        </p:nvPicPr>
        <p:blipFill>
          <a:blip r:embed="rId2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sp>
        <p:nvSpPr>
          <p:cNvPr id="108" name="object 97"/>
          <p:cNvSpPr/>
          <p:nvPr/>
        </p:nvSpPr>
        <p:spPr>
          <a:xfrm>
            <a:off x="111240" y="7000200"/>
            <a:ext cx="7340760" cy="35787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09" name="Группа 6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110" name="object 98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1" name="object 99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12" name="object 100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1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102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03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4480" cy="1862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117" name="object 104"/>
          <p:cNvSpPr/>
          <p:nvPr/>
        </p:nvSpPr>
        <p:spPr>
          <a:xfrm>
            <a:off x="628920" y="8441640"/>
            <a:ext cx="510912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Гаврилов-Ям, ул. Советская, д 32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8(48534) 2-54-43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 Птицына Светлана Викторовна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18" name="object 105"/>
          <p:cNvSpPr/>
          <p:nvPr/>
        </p:nvSpPr>
        <p:spPr>
          <a:xfrm>
            <a:off x="3819240" y="7361640"/>
            <a:ext cx="3292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19" name="object 106"/>
          <p:cNvSpPr/>
          <p:nvPr/>
        </p:nvSpPr>
        <p:spPr>
          <a:xfrm>
            <a:off x="6123240" y="8786520"/>
            <a:ext cx="9126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20" name="Группа 7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121" name="object 107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108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23" name="object 109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124" name="object 110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25" name="object 111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6" name="object 112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7" name="object 113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128" name="object 114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9" name="object 115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30" name="object 116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131" name="object 117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118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3" name="object 119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134" name="object 120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5" name="object 121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122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123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124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39" name="object 125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126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1" name="Прямоугольник: скругленные углы 4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Овал 4"/>
          <p:cNvSpPr/>
          <p:nvPr/>
        </p:nvSpPr>
        <p:spPr>
          <a:xfrm>
            <a:off x="6047640" y="7937640"/>
            <a:ext cx="810360" cy="810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3" name="object 127"/>
          <p:cNvPicPr/>
          <p:nvPr/>
        </p:nvPicPr>
        <p:blipFill>
          <a:blip r:embed="rId20"/>
          <a:stretch/>
        </p:blipFill>
        <p:spPr>
          <a:xfrm>
            <a:off x="6162120" y="8141760"/>
            <a:ext cx="596520" cy="511560"/>
          </a:xfrm>
          <a:prstGeom prst="rect">
            <a:avLst/>
          </a:prstGeom>
          <a:ln w="0">
            <a:noFill/>
          </a:ln>
        </p:spPr>
      </p:pic>
      <p:pic>
        <p:nvPicPr>
          <p:cNvPr id="144" name="Рисунок 3"/>
          <p:cNvPicPr/>
          <p:nvPr/>
        </p:nvPicPr>
        <p:blipFill>
          <a:blip r:embed="rId21"/>
          <a:stretch/>
        </p:blipFill>
        <p:spPr>
          <a:xfrm>
            <a:off x="6153120" y="9577080"/>
            <a:ext cx="857160" cy="8571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5" name="Таблица 3"/>
          <p:cNvGraphicFramePr/>
          <p:nvPr>
            <p:extLst>
              <p:ext uri="{D42A27DB-BD31-4B8C-83A1-F6EECF244321}">
                <p14:modId xmlns:p14="http://schemas.microsoft.com/office/powerpoint/2010/main" val="1303395512"/>
              </p:ext>
            </p:extLst>
          </p:nvPr>
        </p:nvGraphicFramePr>
        <p:xfrm>
          <a:off x="249859" y="1918800"/>
          <a:ext cx="7131581" cy="3132600"/>
        </p:xfrm>
        <a:graphic>
          <a:graphicData uri="http://schemas.openxmlformats.org/drawingml/2006/table">
            <a:tbl>
              <a:tblPr/>
              <a:tblGrid>
                <a:gridCol w="805450"/>
                <a:gridCol w="5035840"/>
                <a:gridCol w="1290291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3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Помощь участникам СВО# Мы вместе плетем Победу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13:00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26.05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Компьютерная грамотность «Максимальная эффективность» - акцент MAX на высокий результат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11:00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latin typeface="Times New Roman"/>
                        </a:rPr>
                        <a:t>27.05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Общероссийский День библиотек «В гостях у книги»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28.05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Федеральные мероприятия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«Мир детских радостей» к Дню защиты детей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latin typeface="Times New Roman"/>
                        </a:rPr>
                        <a:t>29.05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>
                          <a:latin typeface="Times New Roman"/>
                        </a:rPr>
                        <a:t>Экскурсия в рп Петровское - «Царство сыра и зефира»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latin typeface="Times New Roman"/>
                        </a:rPr>
                        <a:t>10:00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487</Words>
  <Application>Microsoft Office PowerPoint</Application>
  <PresentationFormat>Произвольный</PresentationFormat>
  <Paragraphs>120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Староверова Светлана Рашитовна</cp:lastModifiedBy>
  <cp:revision>51</cp:revision>
  <dcterms:created xsi:type="dcterms:W3CDTF">2025-11-06T11:20:25Z</dcterms:created>
  <dcterms:modified xsi:type="dcterms:W3CDTF">2026-04-30T07:00:38Z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