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F4474D-0119-4004-B120-7EF9B5A32B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806A13-BEEF-445F-9914-6881931A0B6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CD6DC7-6407-4B8B-A5DA-9BDC4964326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9776B5-363A-4233-993A-05216A69741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BCA4BA-4A0A-4B26-87F4-7B8AF066FE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334037-84B2-4692-A469-370A1C799B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966CC2-CD30-4E35-9A49-3A21249C2E1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F0B096-E232-4570-A859-398BA87720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F0BE75-AE58-4801-81CC-EC1FEA95841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2C86F5-8184-4225-B2D8-977323BD03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A0E043-A5DE-409C-B46A-31AB561DF9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50CCC1-708E-4D7B-B99A-FA7AFF13C7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7938A76B-4201-4E02-B254-09B8D36D5E57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image" Target="../media/image28.png"/><Relationship Id="rId11" Type="http://schemas.openxmlformats.org/officeDocument/2006/relationships/image" Target="../media/image29.png"/><Relationship Id="rId12" Type="http://schemas.openxmlformats.org/officeDocument/2006/relationships/image" Target="../media/image30.png"/><Relationship Id="rId13" Type="http://schemas.openxmlformats.org/officeDocument/2006/relationships/image" Target="../media/image31.png"/><Relationship Id="rId14" Type="http://schemas.openxmlformats.org/officeDocument/2006/relationships/image" Target="../media/image32.png"/><Relationship Id="rId15" Type="http://schemas.openxmlformats.org/officeDocument/2006/relationships/image" Target="../media/image33.png"/><Relationship Id="rId16" Type="http://schemas.openxmlformats.org/officeDocument/2006/relationships/image" Target="../media/image34.png"/><Relationship Id="rId17" Type="http://schemas.openxmlformats.org/officeDocument/2006/relationships/image" Target="../media/image35.png"/><Relationship Id="rId18" Type="http://schemas.openxmlformats.org/officeDocument/2006/relationships/image" Target="../media/image36.png"/><Relationship Id="rId1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png"/><Relationship Id="rId6" Type="http://schemas.openxmlformats.org/officeDocument/2006/relationships/image" Target="../media/image42.png"/><Relationship Id="rId7" Type="http://schemas.openxmlformats.org/officeDocument/2006/relationships/image" Target="../media/image43.png"/><Relationship Id="rId8" Type="http://schemas.openxmlformats.org/officeDocument/2006/relationships/image" Target="../media/image44.png"/><Relationship Id="rId9" Type="http://schemas.openxmlformats.org/officeDocument/2006/relationships/image" Target="../media/image45.png"/><Relationship Id="rId10" Type="http://schemas.openxmlformats.org/officeDocument/2006/relationships/image" Target="../media/image46.png"/><Relationship Id="rId11" Type="http://schemas.openxmlformats.org/officeDocument/2006/relationships/image" Target="../media/image47.png"/><Relationship Id="rId12" Type="http://schemas.openxmlformats.org/officeDocument/2006/relationships/image" Target="../media/image48.png"/><Relationship Id="rId13" Type="http://schemas.openxmlformats.org/officeDocument/2006/relationships/image" Target="../media/image49.png"/><Relationship Id="rId14" Type="http://schemas.openxmlformats.org/officeDocument/2006/relationships/image" Target="../media/image50.png"/><Relationship Id="rId15" Type="http://schemas.openxmlformats.org/officeDocument/2006/relationships/image" Target="../media/image51.png"/><Relationship Id="rId16" Type="http://schemas.openxmlformats.org/officeDocument/2006/relationships/image" Target="../media/image52.png"/><Relationship Id="rId17" Type="http://schemas.openxmlformats.org/officeDocument/2006/relationships/image" Target="../media/image53.png"/><Relationship Id="rId18" Type="http://schemas.openxmlformats.org/officeDocument/2006/relationships/image" Target="../media/image54.png"/><Relationship Id="rId19" Type="http://schemas.openxmlformats.org/officeDocument/2006/relationships/image" Target="../media/image55.png"/><Relationship Id="rId20" Type="http://schemas.openxmlformats.org/officeDocument/2006/relationships/image" Target="../media/image56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grpSp>
        <p:nvGrpSpPr>
          <p:cNvPr id="42" name="Группа 1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4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" name="object 37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8200" cy="1862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4" name="Таблица 4"/>
          <p:cNvGraphicFramePr/>
          <p:nvPr/>
        </p:nvGraphicFramePr>
        <p:xfrm>
          <a:off x="377640" y="1882800"/>
          <a:ext cx="6862320" cy="6073560"/>
        </p:xfrm>
        <a:graphic>
          <a:graphicData uri="http://schemas.openxmlformats.org/drawingml/2006/table">
            <a:tbl>
              <a:tblPr/>
              <a:tblGrid>
                <a:gridCol w="754920"/>
                <a:gridCol w="4723920"/>
                <a:gridCol w="138384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2748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01.04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Международный день смеха «Улыбка и смех — это для всех!» Развлекательная-игровая программа. Мастер-класс «Клоун»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Помощь участникам СВО# Мы вместе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604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02.04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Федеральное мероприятие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День единения народов «Россия — Беларусь: мы единый народ»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03.04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«Свет и тепло своими руками», Мастер-класс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Квест-игра «Финансовый щит: защита от мошенничества»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13:30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06.04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Консультирование по правовым, пенсионным и социальным вопросам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«Весенние цветы: пасхальные композиции» Мастер-класс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1336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07.04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ЗОЖ Всемирный день здоровья.  «Путешествие в страну Здоровья». Партнерское мероприятие с д/с «Родничок»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08.04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История России. «Памятные даты апреля, связанные с событиями Великой Отечественной войны»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116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09.04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Федеральные мероприятия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«Пасхальное яйцо: мастерская чудес». Мастер-класс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«Пасха. Страстная седмица» (просветительское тематическое мероприятие по сохранению и развитию духовных и культурных традиций»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Встреча с терапевтом ЦРБ «Правильное питание — залог долголетия»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284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13.04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«Светлая Пасха» (развлекательная программа)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14.04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«Белокурая берёзка — символ Родины моей» (литературно-музыкальная программа)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914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15.04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Всемирный день искусства «Арт-парад мудрости: праздник творчества для старшего поколения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object 32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grpSp>
        <p:nvGrpSpPr>
          <p:cNvPr id="76" name="Группа 4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77" name="object 42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46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9" name="object 47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6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4840" cy="1862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АПРЕЛЬ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pSp>
        <p:nvGrpSpPr>
          <p:cNvPr id="84" name="Группа 5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85" name="object 75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6" name="object 76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87" name="object 77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88" name="object 78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89" name="object 79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0" name="object 80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1" name="object 81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92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object 83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4" name="object 84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95" name="object 8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6" name="object 86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7" name="object 87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98" name="object 88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89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90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91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92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3" name="object 93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4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5" name="Прямоугольник: скругленные углы 3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06" name="Таблица 2"/>
          <p:cNvGraphicFramePr/>
          <p:nvPr/>
        </p:nvGraphicFramePr>
        <p:xfrm>
          <a:off x="349200" y="2077920"/>
          <a:ext cx="6789240" cy="7461720"/>
        </p:xfrm>
        <a:graphic>
          <a:graphicData uri="http://schemas.openxmlformats.org/drawingml/2006/table">
            <a:tbl>
              <a:tblPr/>
              <a:tblGrid>
                <a:gridCol w="842400"/>
                <a:gridCol w="4935240"/>
                <a:gridCol w="1011960"/>
              </a:tblGrid>
              <a:tr h="61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5252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16.04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РГО «Знание». «Эхо Чернобыля. Подвиг ликвидаторов»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2776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17.04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Экскурсия в с. Никульское — музей «Космос»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7128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20.04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«Юрий Антонов: Не говорите мне «Прощай!» (Литературно-музыкальная композиция)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Помощь участникам СВО# Мы вместе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15:00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8348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21.04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«Радоница»» (из истории христианских праздников)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3072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22.04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День Земли «Живая душа природы» (экологическая игра-путешествие) мастер- класс «Моя земля»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4924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23.04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РО «Знание»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Праздничное мероприятие в преддверии 9 Мая в формате ВКС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8116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24.04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Тематическая беседа по вопросам разъяснения пенсионного законодательства. Индивидуальные консультации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endParaRPr b="0" lang="ru-RU" sz="1400" spc="-1" strike="noStrike">
                        <a:latin typeface="Times New Roman"/>
                      </a:endParaRPr>
                    </a:p>
                    <a:p>
                      <a:r>
                        <a:rPr b="0" lang="ru-RU" sz="1400" spc="-1" strike="noStrike">
                          <a:latin typeface="Times New Roman"/>
                        </a:rPr>
                        <a:t>День участников ликвидации последствий радиационных аварий и катастроф, память жертв этих аварий и катастроф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endParaRPr b="0" lang="ru-RU" sz="1400" spc="-1" strike="noStrike">
                        <a:latin typeface="Times New Roman"/>
                      </a:endParaRPr>
                    </a:p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6952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27.04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Международный день настольных игр «Игротека на столе»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706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28.04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Международный День танца. В гостях коллектив этнического танца и песни «Яхонт»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7060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29.04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imes New Roman"/>
                        </a:rPr>
                        <a:t>День коренных малочисленных народов Российской Федерации (Год Единства народов России) «Единый узор России»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ject 96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108" name="object 97"/>
          <p:cNvSpPr/>
          <p:nvPr/>
        </p:nvSpPr>
        <p:spPr>
          <a:xfrm>
            <a:off x="111240" y="7000200"/>
            <a:ext cx="7341120" cy="357912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9" name="Группа 6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110" name="object 98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1" name="object 99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2" name="object 10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10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10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4840" cy="18626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АПРЕЛЬ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7" name="object 104"/>
          <p:cNvSpPr/>
          <p:nvPr/>
        </p:nvSpPr>
        <p:spPr>
          <a:xfrm>
            <a:off x="628920" y="8441640"/>
            <a:ext cx="510948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Гаврилов-Ям, ул. Советская, д 32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8(48534) 2-54-43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 Птицына Светлана Викторовна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18" name="object 105"/>
          <p:cNvSpPr/>
          <p:nvPr/>
        </p:nvSpPr>
        <p:spPr>
          <a:xfrm>
            <a:off x="3819240" y="7361640"/>
            <a:ext cx="329292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19" name="object 106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66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12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20" name="Группа 7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121" name="object 107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108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23" name="object 109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124" name="object 110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25" name="object 111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6" name="object 112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7" name="object 113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128" name="object 114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9" name="object 115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30" name="object 116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131" name="object 117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118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3" name="object 119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134" name="object 120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5" name="object 121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6" name="object 122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123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8" name="object 124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9" name="object 125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0" name="object 126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41" name="Прямоугольник: скругленные углы 4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Овал 4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3" name="object 127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144" name="Рисунок 3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5" name="Таблица 3"/>
          <p:cNvGraphicFramePr/>
          <p:nvPr/>
        </p:nvGraphicFramePr>
        <p:xfrm>
          <a:off x="518760" y="1918800"/>
          <a:ext cx="6862320" cy="2029320"/>
        </p:xfrm>
        <a:graphic>
          <a:graphicData uri="http://schemas.openxmlformats.org/drawingml/2006/table">
            <a:tbl>
              <a:tblPr/>
              <a:tblGrid>
                <a:gridCol w="775080"/>
                <a:gridCol w="4961520"/>
                <a:gridCol w="11260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6040"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ahoma"/>
                        </a:rPr>
                        <a:t>30.04</a:t>
                      </a:r>
                      <a:endParaRPr b="0" lang="ru-RU" sz="1400" spc="-1" strike="noStrike">
                        <a:latin typeface="Tahoma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pc="-1" strike="noStrike">
                          <a:latin typeface="Tahoma"/>
                        </a:rPr>
                        <a:t>«Весёлый Первомай» (празднично-развлекательная программ)</a:t>
                      </a:r>
                      <a:endParaRPr b="0" lang="ru-RU" sz="1400" spc="-1" strike="noStrike">
                        <a:latin typeface="Tahoma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buNone/>
                      </a:pPr>
                      <a:r>
                        <a:rPr b="0" lang="ru-RU" sz="1400" spc="-1" strike="noStrike">
                          <a:latin typeface="Tahoma"/>
                        </a:rPr>
                        <a:t>11:00</a:t>
                      </a:r>
                      <a:endParaRPr b="0" lang="ru-RU" sz="1400" spc="-1" strike="noStrike">
                        <a:latin typeface="Tahoma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Application>LibreOffice/7.3.3.2$Windows_X86_64 LibreOffice_project/d1d0ea68f081ee2800a922cac8f79445e4603348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2026-03-30T13:55:09Z</dcterms:modified>
  <cp:revision>51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