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264" y="-10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3795A5D-653F-49AB-842B-E29F80BC167F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BC60D98-8740-453D-A61E-A9226DF4455C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BAD66C6-3696-404B-B085-31BFC0630098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DEF4ED9-E611-4293-9AF8-28F07A62F28E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10A25EC-6561-45B1-B8B2-7208B5EA888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613DAF8-CECE-4F5E-90C2-A876279BE05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A0FA9F-60D5-43E7-986E-4956FA07C8E7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1688F5B-3BEA-4E72-AB22-90B0DAD7306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3BA0630-C530-4610-9053-057B2E9CB689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CFC49D3-4C03-4BD4-AE40-B3ADD089C9C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CC85B39-DC14-4285-9354-6749E72C2CC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8ACA812-8017-4E9C-87AC-46EBAD72FC6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8B8B8B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C5B49FA5-7216-40F1-93D1-63B44235D3E4}" type="slidenum">
              <a:rPr lang="ru-RU" sz="1400" b="0" strike="noStrike" spc="-1">
                <a:solidFill>
                  <a:srgbClr val="8B8B8B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960000" y="316800"/>
            <a:ext cx="3177720" cy="18655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МАЙ</a:t>
            </a:r>
            <a:endParaRPr lang="ru-RU" sz="2700" b="0" strike="noStrike" spc="-1">
              <a:latin typeface="Arial"/>
            </a:endParaRPr>
          </a:p>
          <a:p>
            <a:pPr marL="43956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628920" y="8441640"/>
            <a:ext cx="5112360" cy="202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52" name="object 44"/>
          <p:cNvSpPr/>
          <p:nvPr/>
        </p:nvSpPr>
        <p:spPr>
          <a:xfrm>
            <a:off x="3841920" y="7449120"/>
            <a:ext cx="3295800" cy="83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 17:00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 08:00 — 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584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4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55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6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7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58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9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0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1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62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4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65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7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68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3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Овал 3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7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9" name="Таблица 4"/>
          <p:cNvGraphicFramePr/>
          <p:nvPr/>
        </p:nvGraphicFramePr>
        <p:xfrm>
          <a:off x="349200" y="2077920"/>
          <a:ext cx="6789600" cy="550656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03.05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Патриотическая акция «Мы рисуем Победу»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15.00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04.05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Выставка рисунков внуков ЦОСП, посвященная ВОв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08.00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04.05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Помощь СВО. Письмо солдату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04.05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Группа «Театралка»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05.05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05.05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Хореография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05.05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ЦЕНТРальный кинозал К Дню Победы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Художественный фильм «Три дня до весны»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06.06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Заседание общественной организации ветеранов войны и труда (пенсионеров), вооруженных сил и правоохранительных органов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09.00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object 1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81" name="object 2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2" name="Группа 2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83" name="object 3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4" name="object 4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85" name="object 5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6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7" name="object 7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8" name="object 8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3058920" cy="18655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7" dirty="0" smtClean="0">
                <a:solidFill>
                  <a:srgbClr val="FFFFFF"/>
                </a:solidFill>
                <a:latin typeface="Calibri"/>
              </a:rPr>
              <a:t>МАЙ</a:t>
            </a:r>
            <a:br>
              <a:rPr lang="ru-RU" sz="2700" b="1" strike="noStrike" spc="-7" dirty="0" smtClean="0">
                <a:solidFill>
                  <a:srgbClr val="FFFFFF"/>
                </a:solidFill>
                <a:latin typeface="Calibri"/>
              </a:rPr>
            </a:br>
            <a:r>
              <a:rPr lang="ru-RU" sz="2700" b="1" strike="noStrike" spc="-21" dirty="0" smtClean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90" name="object 10"/>
          <p:cNvSpPr/>
          <p:nvPr/>
        </p:nvSpPr>
        <p:spPr>
          <a:xfrm>
            <a:off x="628920" y="8441640"/>
            <a:ext cx="5112360" cy="202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91" name="object 11"/>
          <p:cNvSpPr/>
          <p:nvPr/>
        </p:nvSpPr>
        <p:spPr>
          <a:xfrm>
            <a:off x="3819240" y="7361640"/>
            <a:ext cx="3295800" cy="83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 17:00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 08:00 — 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92" name="object 12"/>
          <p:cNvSpPr/>
          <p:nvPr/>
        </p:nvSpPr>
        <p:spPr>
          <a:xfrm>
            <a:off x="6123240" y="8786520"/>
            <a:ext cx="91584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93" name="Группа 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94" name="object 13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5" name="object 14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96" name="object 15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97" name="object 16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98" name="object 17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9" name="object 18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00" name="object 19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101" name="object 20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2" name="object 21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03" name="object 22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104" name="object 23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24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6" name="object 25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107" name="object 26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8" name="object 27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9" name="object 28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29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11" name="object 30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12" name="object 31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3" name="object 32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4" name="Прямоугольник: скругленные углы 1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5" name="Овал 1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6" name="object 34"/>
          <p:cNvPicPr/>
          <p:nvPr/>
        </p:nvPicPr>
        <p:blipFill>
          <a:blip r:embed="rId20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117" name="Рисунок 1"/>
          <p:cNvPicPr/>
          <p:nvPr/>
        </p:nvPicPr>
        <p:blipFill>
          <a:blip r:embed="rId21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8" name="Таблица 1"/>
          <p:cNvGraphicFramePr/>
          <p:nvPr>
            <p:extLst>
              <p:ext uri="{D42A27DB-BD31-4B8C-83A1-F6EECF244321}">
                <p14:modId xmlns:p14="http://schemas.microsoft.com/office/powerpoint/2010/main" val="1596565921"/>
              </p:ext>
            </p:extLst>
          </p:nvPr>
        </p:nvGraphicFramePr>
        <p:xfrm>
          <a:off x="283680" y="1827720"/>
          <a:ext cx="6789600" cy="589608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09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06.05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Торжественное 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«Сражаюсь, верую, люблю»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(встреча с ветеранами войн)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09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07.05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45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07.05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Мероприятия Федерального назначения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Лекция общества «Знание»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«Россия в американском кинематографе»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07.05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Кулинария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«Солдатская каша»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09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08.05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со священником Виталием, руководителем отдела религиозного образования и катехизации Переславской епархии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11.00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09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08.05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Караоке-клуб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«А песня ходит на войну...»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12.30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object 9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120" name="object 42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21" name="Группа 4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122" name="object 4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3" name="object 4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124" name="object 69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5" name="object 70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6" name="object 71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7" name="object 72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3058920" cy="18655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 smtClean="0">
                <a:solidFill>
                  <a:srgbClr val="FFFFFF"/>
                </a:solidFill>
                <a:latin typeface="Calibri"/>
              </a:rPr>
              <a:t>НА МАЙ</a:t>
            </a:r>
            <a:endParaRPr lang="ru-RU" sz="2700" b="0" strike="noStrike" spc="-1" dirty="0">
              <a:latin typeface="Arial"/>
            </a:endParaRPr>
          </a:p>
          <a:p>
            <a:pPr marL="43956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129" name="object 73"/>
          <p:cNvSpPr/>
          <p:nvPr/>
        </p:nvSpPr>
        <p:spPr>
          <a:xfrm>
            <a:off x="628920" y="8441640"/>
            <a:ext cx="5112360" cy="202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130" name="object 74"/>
          <p:cNvSpPr/>
          <p:nvPr/>
        </p:nvSpPr>
        <p:spPr>
          <a:xfrm>
            <a:off x="3819240" y="7361640"/>
            <a:ext cx="3295800" cy="83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 17:00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 08:00 — 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31" name="object 75"/>
          <p:cNvSpPr/>
          <p:nvPr/>
        </p:nvSpPr>
        <p:spPr>
          <a:xfrm>
            <a:off x="6123240" y="8786520"/>
            <a:ext cx="91584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132" name="Группа 5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133" name="object 76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4" name="object 77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135" name="object 78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136" name="object 79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37" name="object 80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38" name="object 81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39" name="object 82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140" name="object 83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41" name="object 84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42" name="object 85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143" name="object 86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4" name="object 87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45" name="object 88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146" name="object 89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7" name="object 90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8" name="object 91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9" name="object 92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50" name="object 93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51" name="object 94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2" name="object 95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53" name="Прямоугольник: скругленные углы 3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4" name="Овал 2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55" name="object 96"/>
          <p:cNvPicPr/>
          <p:nvPr/>
        </p:nvPicPr>
        <p:blipFill>
          <a:blip r:embed="rId20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156" name="Рисунок 2"/>
          <p:cNvPicPr/>
          <p:nvPr/>
        </p:nvPicPr>
        <p:blipFill>
          <a:blip r:embed="rId21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57" name="Таблица 2"/>
          <p:cNvGraphicFramePr/>
          <p:nvPr/>
        </p:nvGraphicFramePr>
        <p:xfrm>
          <a:off x="464760" y="1647000"/>
          <a:ext cx="6789600" cy="579528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561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97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08.05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Арт-терапия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Рисование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7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5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Хореография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7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 отрудников АО «Альфа-Банк»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13.00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97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Клуб кинопутешественников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Сингапур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104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13.05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Заседание общественной организации ветеранов войны и труда (пенсионеров), вооруженных сил и правоохранительных органов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09.00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97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13.05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Психологическая гостиная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(Встреча с психологом Романовой Е.Б.)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7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object 97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159" name="object 98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60" name="Группа 6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161" name="object 99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2" name="object 100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163" name="object 101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4" name="object 102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5" name="object 103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6" name="object 104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3058920" cy="18655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АПРЕЛЬ</a:t>
            </a:r>
            <a:endParaRPr lang="ru-RU" sz="2700" b="0" strike="noStrike" spc="-1">
              <a:latin typeface="Arial"/>
            </a:endParaRPr>
          </a:p>
          <a:p>
            <a:pPr marL="43956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168" name="object 105"/>
          <p:cNvSpPr/>
          <p:nvPr/>
        </p:nvSpPr>
        <p:spPr>
          <a:xfrm>
            <a:off x="628920" y="8441640"/>
            <a:ext cx="5112360" cy="202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169" name="object 106"/>
          <p:cNvSpPr/>
          <p:nvPr/>
        </p:nvSpPr>
        <p:spPr>
          <a:xfrm>
            <a:off x="3819240" y="7361640"/>
            <a:ext cx="3295800" cy="83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 17:00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 08:00 — 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70" name="object 107"/>
          <p:cNvSpPr/>
          <p:nvPr/>
        </p:nvSpPr>
        <p:spPr>
          <a:xfrm>
            <a:off x="6123240" y="8786520"/>
            <a:ext cx="91584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171" name="Группа 7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172" name="object 108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73" name="object 109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174" name="object 110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175" name="object 111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76" name="object 112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77" name="object 113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78" name="object 114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179" name="object 115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80" name="object 116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81" name="object 117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182" name="object 118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3" name="object 119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84" name="object 120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185" name="object 121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6" name="object 122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7" name="object 123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8" name="object 124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89" name="object 125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90" name="object 126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91" name="object 127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92" name="Прямоугольник: скругленные углы 4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3" name="Овал 4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94" name="object 128"/>
          <p:cNvPicPr/>
          <p:nvPr/>
        </p:nvPicPr>
        <p:blipFill>
          <a:blip r:embed="rId20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195" name="Рисунок 3"/>
          <p:cNvPicPr/>
          <p:nvPr/>
        </p:nvPicPr>
        <p:blipFill>
          <a:blip r:embed="rId21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96" name="Таблица 3"/>
          <p:cNvGraphicFramePr/>
          <p:nvPr/>
        </p:nvGraphicFramePr>
        <p:xfrm>
          <a:off x="550080" y="1842480"/>
          <a:ext cx="6789600" cy="567936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Мероприятия Федерального назначения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Лекция общества «Знание»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«Зачем нам история»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Финансовая грамотность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15.05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Арт-терапия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Рисование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18.05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Арт-терапия 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Макраме-ДАР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«Подвес под фрукты»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18.05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Группа «Театралка»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19.05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19.05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Хореография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object 129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198" name="object 130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99" name="Группа 8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200" name="object 131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01" name="object 132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202" name="object 133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3" name="object 134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4" name="object 135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5" name="object 136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3058920" cy="18655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 dirty="0" smtClean="0">
                <a:solidFill>
                  <a:srgbClr val="FFFFFF"/>
                </a:solidFill>
                <a:latin typeface="Calibri"/>
              </a:rPr>
              <a:t>МАЙ</a:t>
            </a:r>
            <a:endParaRPr lang="ru-RU" sz="2700" b="0" strike="noStrike" spc="-1" dirty="0">
              <a:latin typeface="Arial"/>
            </a:endParaRPr>
          </a:p>
          <a:p>
            <a:pPr marL="43956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207" name="object 137"/>
          <p:cNvSpPr/>
          <p:nvPr/>
        </p:nvSpPr>
        <p:spPr>
          <a:xfrm>
            <a:off x="628920" y="8441640"/>
            <a:ext cx="5112360" cy="202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208" name="object 138"/>
          <p:cNvSpPr/>
          <p:nvPr/>
        </p:nvSpPr>
        <p:spPr>
          <a:xfrm>
            <a:off x="3819240" y="7361640"/>
            <a:ext cx="3295800" cy="83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 17:00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 08:00 — 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209" name="object 139"/>
          <p:cNvSpPr/>
          <p:nvPr/>
        </p:nvSpPr>
        <p:spPr>
          <a:xfrm>
            <a:off x="6123240" y="8786520"/>
            <a:ext cx="91584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210" name="Группа 9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211" name="object 140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12" name="object 141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213" name="object 142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214" name="object 143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215" name="object 144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216" name="object 145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217" name="object 146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218" name="object 147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19" name="object 148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220" name="object 149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221" name="object 150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2" name="object 151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223" name="object 152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224" name="object 153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5" name="object 154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6" name="object 155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7" name="object 156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28" name="object 157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229" name="object 158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30" name="object 159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231" name="Прямоугольник: скругленные углы 5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2" name="Овал 5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33" name="object 160"/>
          <p:cNvPicPr/>
          <p:nvPr/>
        </p:nvPicPr>
        <p:blipFill>
          <a:blip r:embed="rId20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234" name="Рисунок 4"/>
          <p:cNvPicPr/>
          <p:nvPr/>
        </p:nvPicPr>
        <p:blipFill>
          <a:blip r:embed="rId21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35" name="Таблица 5"/>
          <p:cNvGraphicFramePr/>
          <p:nvPr/>
        </p:nvGraphicFramePr>
        <p:xfrm>
          <a:off x="522360" y="1840680"/>
          <a:ext cx="6789600" cy="622296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19.05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Костюмированная вечеринка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«Взвейтесь кострами...»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13.00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20.05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Заседание общественной организации ветеранов войны и труда (пенсионеров), вооруженных сил и правоохранительных органов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09.00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20.05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Школа активного долголетия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занятие с Козловой И.Д.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13.00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21.05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21.05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Мероприятия Федерального назначения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Лекция общества «Знание»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21.05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Кулинария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22.05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со священником Виталием, руководителем отдела религиозного образования и катехизации Переславской епархии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11.00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" name="object 161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237" name="object 162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38" name="Группа 10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239" name="object 163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40" name="object 164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241" name="object 165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42" name="object 166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43" name="object 167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44" name="object 168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3058920" cy="18655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АПРЕЛЬ</a:t>
            </a:r>
            <a:endParaRPr lang="ru-RU" sz="2700" b="0" strike="noStrike" spc="-1">
              <a:latin typeface="Arial"/>
            </a:endParaRPr>
          </a:p>
          <a:p>
            <a:pPr marL="43956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246" name="object 169"/>
          <p:cNvSpPr/>
          <p:nvPr/>
        </p:nvSpPr>
        <p:spPr>
          <a:xfrm>
            <a:off x="628920" y="8441640"/>
            <a:ext cx="5112360" cy="202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247" name="object 170"/>
          <p:cNvSpPr/>
          <p:nvPr/>
        </p:nvSpPr>
        <p:spPr>
          <a:xfrm>
            <a:off x="3819240" y="7361640"/>
            <a:ext cx="3295800" cy="83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 17:00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 08:00 — 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248" name="object 171"/>
          <p:cNvSpPr/>
          <p:nvPr/>
        </p:nvSpPr>
        <p:spPr>
          <a:xfrm>
            <a:off x="6123240" y="8786520"/>
            <a:ext cx="91584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249" name="Группа 11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250" name="object 172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51" name="object 173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252" name="object 174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253" name="object 175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254" name="object 176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255" name="object 177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256" name="object 178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257" name="object 179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58" name="object 180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259" name="object 181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260" name="object 182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61" name="object 183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262" name="object 184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263" name="object 185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64" name="object 186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65" name="object 187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66" name="object 188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67" name="object 189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268" name="object 190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69" name="object 191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270" name="Прямоугольник: скругленные углы 6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1" name="Овал 6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72" name="object 192"/>
          <p:cNvPicPr/>
          <p:nvPr/>
        </p:nvPicPr>
        <p:blipFill>
          <a:blip r:embed="rId20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273" name="Рисунок 5"/>
          <p:cNvPicPr/>
          <p:nvPr/>
        </p:nvPicPr>
        <p:blipFill>
          <a:blip r:embed="rId21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74" name="Таблица 6"/>
          <p:cNvGraphicFramePr/>
          <p:nvPr/>
        </p:nvGraphicFramePr>
        <p:xfrm>
          <a:off x="349200" y="2077920"/>
          <a:ext cx="6789600" cy="503928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22.05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Арт-терапия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Рисование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25.05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Арт-терапия 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Макраме-ДАР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25.05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Группа «Театралка»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25.05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 представителем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Центральной районной больницы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Мирошниковой А.Э.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Скандинавская ходьба 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(практическое занятие)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13.00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26.05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26.05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Хореография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" name="object 193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276" name="object 194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77" name="Группа 12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278" name="object 195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79" name="object 196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280" name="object 197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81" name="object 198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82" name="object 199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83" name="object 200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84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3058920" cy="18655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 dirty="0" smtClean="0">
                <a:solidFill>
                  <a:srgbClr val="FFFFFF"/>
                </a:solidFill>
                <a:latin typeface="Calibri"/>
              </a:rPr>
              <a:t>МАЙ</a:t>
            </a:r>
            <a:endParaRPr lang="ru-RU" sz="2700" b="0" strike="noStrike" spc="-1" dirty="0">
              <a:latin typeface="Arial"/>
            </a:endParaRPr>
          </a:p>
          <a:p>
            <a:pPr marL="43956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285" name="object 201"/>
          <p:cNvSpPr/>
          <p:nvPr/>
        </p:nvSpPr>
        <p:spPr>
          <a:xfrm>
            <a:off x="628920" y="8441640"/>
            <a:ext cx="5112360" cy="202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286" name="object 202"/>
          <p:cNvSpPr/>
          <p:nvPr/>
        </p:nvSpPr>
        <p:spPr>
          <a:xfrm>
            <a:off x="3819240" y="7361640"/>
            <a:ext cx="3295800" cy="83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 17:00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 08:00 — 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287" name="object 203"/>
          <p:cNvSpPr/>
          <p:nvPr/>
        </p:nvSpPr>
        <p:spPr>
          <a:xfrm>
            <a:off x="6123240" y="8786520"/>
            <a:ext cx="91584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288" name="Группа 1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289" name="object 204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90" name="object 205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291" name="object 206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292" name="object 207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293" name="object 208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294" name="object 209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295" name="object 210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296" name="object 211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97" name="object 212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298" name="object 213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299" name="object 214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300" name="object 215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301" name="object 216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302" name="object 217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303" name="object 218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304" name="object 219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305" name="object 220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306" name="object 221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307" name="object 222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308" name="object 223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309" name="Прямоугольник: скругленные углы 7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0" name="Овал 7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311" name="object 224"/>
          <p:cNvPicPr/>
          <p:nvPr/>
        </p:nvPicPr>
        <p:blipFill>
          <a:blip r:embed="rId20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312" name="Рисунок 6"/>
          <p:cNvPicPr/>
          <p:nvPr/>
        </p:nvPicPr>
        <p:blipFill>
          <a:blip r:embed="rId21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13" name="Таблица 7"/>
          <p:cNvGraphicFramePr/>
          <p:nvPr/>
        </p:nvGraphicFramePr>
        <p:xfrm>
          <a:off x="458280" y="1769760"/>
          <a:ext cx="6789600" cy="613152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26.05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Просмотр фильма Российского географического общества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«Охотники за ураном. Красноярское дело геологов»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27.05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Заседание общественной организации ветеранов войны и труда (пенсионеров), вооруженных сил и правоохранительных органов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09.00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27.05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Консультация представителя ОСФР по правовым, пенсионным и социальным вопросам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28.05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28.05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Мероприятия Федерального назначения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Лекция общества «Знание»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«А.Вассерман. Неразгаданные тайны космоса»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28.05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Мастер-класс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" name="object 225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315" name="object 226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16" name="Группа 14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317" name="object 227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18" name="object 228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319" name="object 229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320" name="object 230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321" name="object 231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322" name="object 232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323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3058920" cy="18655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 dirty="0" smtClean="0">
                <a:solidFill>
                  <a:srgbClr val="FFFFFF"/>
                </a:solidFill>
                <a:latin typeface="Calibri"/>
              </a:rPr>
              <a:t>МАЙ</a:t>
            </a:r>
            <a:endParaRPr lang="ru-RU" sz="2700" b="0" strike="noStrike" spc="-1" dirty="0">
              <a:latin typeface="Arial"/>
            </a:endParaRPr>
          </a:p>
          <a:p>
            <a:pPr marL="43956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324" name="object 233"/>
          <p:cNvSpPr/>
          <p:nvPr/>
        </p:nvSpPr>
        <p:spPr>
          <a:xfrm>
            <a:off x="628920" y="8441640"/>
            <a:ext cx="5112360" cy="202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325" name="object 234"/>
          <p:cNvSpPr/>
          <p:nvPr/>
        </p:nvSpPr>
        <p:spPr>
          <a:xfrm>
            <a:off x="3819240" y="7361640"/>
            <a:ext cx="3295800" cy="83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 17:00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 08:00 — 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326" name="object 235"/>
          <p:cNvSpPr/>
          <p:nvPr/>
        </p:nvSpPr>
        <p:spPr>
          <a:xfrm>
            <a:off x="6123240" y="8786520"/>
            <a:ext cx="91584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327" name="Группа 15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328" name="object 236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29" name="object 237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330" name="object 238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331" name="object 239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332" name="object 240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333" name="object 241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334" name="object 242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335" name="object 243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336" name="object 244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337" name="object 245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338" name="object 246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339" name="object 247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340" name="object 248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341" name="object 249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342" name="object 250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343" name="object 251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344" name="object 252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345" name="object 253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346" name="object 254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347" name="object 255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348" name="Прямоугольник: скругленные углы 8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9" name="Овал 8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350" name="object 256"/>
          <p:cNvPicPr/>
          <p:nvPr/>
        </p:nvPicPr>
        <p:blipFill>
          <a:blip r:embed="rId20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351" name="Рисунок 8"/>
          <p:cNvPicPr/>
          <p:nvPr/>
        </p:nvPicPr>
        <p:blipFill>
          <a:blip r:embed="rId21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52" name="Таблица 8"/>
          <p:cNvGraphicFramePr/>
          <p:nvPr/>
        </p:nvGraphicFramePr>
        <p:xfrm>
          <a:off x="458280" y="1769760"/>
          <a:ext cx="6789600" cy="128016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29.05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Арт-терапия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Рисование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882</Words>
  <Application>Microsoft Office PowerPoint</Application>
  <PresentationFormat>Произвольный</PresentationFormat>
  <Paragraphs>302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МЕРОПРИЯТИЯ НА МАЙ 2026</vt:lpstr>
      <vt:lpstr>МЕРОПРИЯТИЯ НА МАЙ 2026</vt:lpstr>
      <vt:lpstr>МЕРОПРИЯТИЯ НА МАЙ 2026</vt:lpstr>
      <vt:lpstr>МЕРОПРИЯТИЯ НА АПРЕЛЬ 2026</vt:lpstr>
      <vt:lpstr>МЕРОПРИЯТИЯ НА МАЙ 2026</vt:lpstr>
      <vt:lpstr>МЕРОПРИЯТИЯ НА АПРЕЛЬ 2026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Староверова Светлана Рашитовна</cp:lastModifiedBy>
  <cp:revision>40</cp:revision>
  <dcterms:created xsi:type="dcterms:W3CDTF">2025-11-06T11:20:25Z</dcterms:created>
  <dcterms:modified xsi:type="dcterms:W3CDTF">2026-04-29T06:12:38Z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