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7556500" cy="106934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9F4CEEBA-6739-48D8-AAE3-6F74D6088C89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40866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E08CF0BF-A8BF-4840-952A-1F4248435FE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350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AB3E56B-8065-4F9C-B37F-D54F86F02E2C}" type="slidenum">
              <a:t>1</a:t>
            </a:fld>
            <a:endParaRPr lang="ru-RU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107600"/>
          </a:xfrm>
        </p:spPr>
        <p:txBody>
          <a:bodyPr vert="horz"/>
          <a:lstStyle/>
          <a:p>
            <a:pPr rtl="0"/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9B4E8CB-FAF0-4D50-B4B9-91DD06B1028B}" type="slidenum">
              <a:t>2</a:t>
            </a:fld>
            <a:endParaRPr lang="ru-RU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107600"/>
          </a:xfrm>
        </p:spPr>
        <p:txBody>
          <a:bodyPr vert="horz"/>
          <a:lstStyle/>
          <a:p>
            <a:pPr rtl="0"/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673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673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702A077F-30E9-451B-8D20-681A91F53574}" type="datetime1">
              <a:rPr lang="ru-RU" smtClean="0"/>
              <a:pPr lvl="0"/>
              <a:t>31.03.2026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E4D0A38-DE3A-4F36-87EF-E2D9E464363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877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702A077F-30E9-451B-8D20-681A91F53574}" type="datetime1">
              <a:rPr lang="ru-RU" smtClean="0"/>
              <a:pPr lvl="0"/>
              <a:t>31.03.2026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ACC89D0-3F48-4B84-944E-C35616CAEB2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06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3225" y="317500"/>
            <a:ext cx="1700213" cy="9199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3000" cy="91995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702A077F-30E9-451B-8D20-681A91F53574}" type="datetime1">
              <a:rPr lang="ru-RU" smtClean="0"/>
              <a:pPr lvl="0"/>
              <a:t>31.03.2026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C42405D-0D7D-47FB-82E8-978288317CB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85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702A077F-30E9-451B-8D20-681A91F53574}" type="datetime1">
              <a:rPr lang="ru-RU" smtClean="0"/>
              <a:pPr lvl="0"/>
              <a:t>31.03.2026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4EC59D8-0289-4400-A9A0-33A8035A32D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45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6687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16687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702A077F-30E9-451B-8D20-681A91F53574}" type="datetime1">
              <a:rPr lang="ru-RU" smtClean="0"/>
              <a:pPr lvl="0"/>
              <a:t>31.03.2026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5D9C509-511A-4D99-BC1B-BE3F4A22911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13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80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7400" cy="70580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702A077F-30E9-451B-8D20-681A91F53574}" type="datetime1">
              <a:rPr lang="ru-RU" smtClean="0"/>
              <a:pPr lvl="0"/>
              <a:t>31.03.2026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1765B29-6246-4C83-A032-2B3C803FD6B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54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6688" cy="2066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722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7225" cy="57451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5875" y="2620963"/>
            <a:ext cx="32115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5875" y="3906838"/>
            <a:ext cx="3211513" cy="57451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702A077F-30E9-451B-8D20-681A91F53574}" type="datetime1">
              <a:rPr lang="ru-RU" smtClean="0"/>
              <a:pPr lvl="0"/>
              <a:t>31.03.2026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3FE1B08-097A-4936-B938-4ED7C4EFACF8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61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702A077F-30E9-451B-8D20-681A91F53574}" type="datetime1">
              <a:rPr lang="ru-RU" smtClean="0"/>
              <a:pPr lvl="0"/>
              <a:t>31.03.2026</a:t>
            </a:fld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8EDD2CD-BA3F-43E8-A422-11964F27E81C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727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702A077F-30E9-451B-8D20-681A91F53574}" type="datetime1">
              <a:rPr lang="ru-RU" smtClean="0"/>
              <a:pPr lvl="0"/>
              <a:t>31.03.2026</a:t>
            </a:fld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F61678B-E337-41DD-8AF3-E874E8C3E20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46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702A077F-30E9-451B-8D20-681A91F53574}" type="datetime1">
              <a:rPr lang="ru-RU" smtClean="0"/>
              <a:pPr lvl="0"/>
              <a:t>31.03.2026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2B9246B-E02B-4EEB-925D-8B7B3238660E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38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702A077F-30E9-451B-8D20-681A91F53574}" type="datetime1">
              <a:rPr lang="ru-RU" smtClean="0"/>
              <a:pPr lvl="0"/>
              <a:t>31.03.2026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5ABD3DC-C60B-4568-B36A-B2CE6C4B726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64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 txBox="1"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>
            <a:noAutofit/>
          </a:bodyPr>
          <a:lstStyle/>
          <a:p>
            <a:pPr lvl="0"/>
            <a:r>
              <a:rPr lang="ru-RU"/>
              <a:t>Для правки текста заголовка щелкните мышью</a:t>
            </a:r>
          </a:p>
        </p:txBody>
      </p:sp>
      <p:sp>
        <p:nvSpPr>
          <p:cNvPr id="3" name="Holder 3"/>
          <p:cNvSpPr txBox="1">
            <a:spLocks noGrp="1"/>
          </p:cNvSpPr>
          <p:nvPr>
            <p:ph type="body" idx="1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>
            <a:noAutofit/>
          </a:bodyPr>
          <a:lstStyle/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8"/>
            <a:r>
              <a:rPr lang="ru-RU"/>
              <a:t>Девятый уровень структуры</a:t>
            </a:r>
          </a:p>
        </p:txBody>
      </p:sp>
      <p:sp>
        <p:nvSpPr>
          <p:cNvPr id="4" name="Holder 4"/>
          <p:cNvSpPr txBox="1">
            <a:spLocks noGrp="1"/>
          </p:cNvSpPr>
          <p:nvPr>
            <p:ph type="ftr" sz="quarter" idx="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Holder 5"/>
          <p:cNvSpPr txBox="1">
            <a:spLocks noGrp="1"/>
          </p:cNvSpPr>
          <p:nvPr>
            <p:ph type="dt" sz="half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marL="0" marR="0" lvl="0" indent="0" algn="l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702A077F-30E9-451B-8D20-681A91F53574}" type="datetime1">
              <a:rPr lang="ru-RU"/>
              <a:pPr lvl="0"/>
              <a:t>31.03.2026</a:t>
            </a:fld>
            <a:endParaRPr lang="ru-RU"/>
          </a:p>
        </p:txBody>
      </p:sp>
      <p:sp>
        <p:nvSpPr>
          <p:cNvPr id="6" name="Holder 6"/>
          <p:cNvSpPr txBox="1">
            <a:spLocks noGrp="1"/>
          </p:cNvSpPr>
          <p:nvPr>
            <p:ph type="sldNum" sz="quarter" idx="4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marL="0" marR="0" lvl="0" indent="0" algn="r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/>
                <a:ea typeface="Lucida Sans Unicode" pitchFamily="2"/>
                <a:cs typeface="Tahoma" pitchFamily="2"/>
              </a:defRPr>
            </a:lvl1pPr>
          </a:lstStyle>
          <a:p>
            <a:pPr lvl="0"/>
            <a:fld id="{B0C07890-E691-4B71-85D9-490134E7C756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ctr" rtl="0" hangingPunct="0">
        <a:buNone/>
        <a:tabLst/>
        <a:defRPr lang="ru-RU" sz="2700" b="1" i="0" u="none" strike="noStrike" kern="1200" spc="0">
          <a:ln>
            <a:noFill/>
          </a:ln>
          <a:solidFill>
            <a:srgbClr val="FFFFFF"/>
          </a:solidFill>
          <a:latin typeface="Calibri"/>
          <a:ea typeface="Microsoft YaHei" pitchFamily="2"/>
          <a:cs typeface="Calibri" pitchFamily="2"/>
        </a:defRPr>
      </a:lvl1pPr>
    </p:titleStyle>
    <p:bodyStyle>
      <a:lvl1pPr marL="0" marR="0" lvl="0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1pPr>
      <a:lvl2pPr marL="0" marR="0" lvl="1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2pPr>
      <a:lvl3pPr marL="0" marR="0" lvl="2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3pPr>
      <a:lvl4pPr marL="0" marR="0" lvl="3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4pPr>
      <a:lvl5pPr marL="0" marR="0" lvl="4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5pPr>
      <a:lvl6pPr marL="0" marR="0" lvl="5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6pPr>
      <a:lvl7pPr marL="0" marR="0" lvl="6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7pPr>
      <a:lvl8pPr marL="0" marR="0" lvl="7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8pPr>
      <a:lvl9pPr marL="0" marR="0" lvl="8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/>
          <a:ea typeface="Microsoft YaHei" pitchFamily="2"/>
          <a:cs typeface="Mangal" pitchFamily="2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МЕРОПРИЯТИЯ НА ЯНВАРЬ&#10;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Группа 1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4" name="object 36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lum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6" name="object 38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lum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object 39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lum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40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lum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1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lum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object 42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1866960"/>
          </a:xfrm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/>
              <a:t>МЕРОПРИЯТИЯ НА АПРЕЛЬ</a:t>
            </a:r>
            <a:br>
              <a:rPr lang="ru-RU" sz="1800" b="0"/>
            </a:br>
            <a:r>
              <a:rPr lang="ru-RU" sz="1800" b="0"/>
              <a:t>2026</a:t>
            </a:r>
          </a:p>
        </p:txBody>
      </p:sp>
      <p:sp>
        <p:nvSpPr>
          <p:cNvPr id="11" name="object 45"/>
          <p:cNvSpPr/>
          <p:nvPr/>
        </p:nvSpPr>
        <p:spPr>
          <a:xfrm>
            <a:off x="5903999" y="8786520"/>
            <a:ext cx="1296000" cy="707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Фонда пенсионного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и социального страхования РФ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по Ярославской  области</a:t>
            </a:r>
          </a:p>
        </p:txBody>
      </p:sp>
      <p:grpSp>
        <p:nvGrpSpPr>
          <p:cNvPr id="12" name="Группа 103"/>
          <p:cNvGrpSpPr/>
          <p:nvPr/>
        </p:nvGrpSpPr>
        <p:grpSpPr>
          <a:xfrm>
            <a:off x="512279" y="216000"/>
            <a:ext cx="2517841" cy="1025999"/>
            <a:chOff x="512279" y="216000"/>
            <a:chExt cx="2517841" cy="1025999"/>
          </a:xfrm>
        </p:grpSpPr>
        <p:pic>
          <p:nvPicPr>
            <p:cNvPr id="13" name="object 49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lum/>
              <a:alphaModFix/>
            </a:blip>
            <a:srcRect/>
            <a:stretch>
              <a:fillRect/>
            </a:stretch>
          </p:blipFill>
          <p:spPr>
            <a:xfrm>
              <a:off x="512279" y="216000"/>
              <a:ext cx="839159" cy="9979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object 50"/>
            <p:cNvSpPr/>
            <p:nvPr/>
          </p:nvSpPr>
          <p:spPr>
            <a:xfrm>
              <a:off x="1577160" y="555480"/>
              <a:ext cx="294840" cy="19296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5" name="object 51"/>
            <p:cNvGrpSpPr/>
            <p:nvPr/>
          </p:nvGrpSpPr>
          <p:grpSpPr>
            <a:xfrm>
              <a:off x="1917719" y="555480"/>
              <a:ext cx="447481" cy="157680"/>
              <a:chOff x="1917719" y="555480"/>
              <a:chExt cx="447481" cy="157680"/>
            </a:xfrm>
          </p:grpSpPr>
          <p:sp>
            <p:nvSpPr>
              <p:cNvPr id="16" name="object 52"/>
              <p:cNvSpPr/>
              <p:nvPr/>
            </p:nvSpPr>
            <p:spPr>
              <a:xfrm>
                <a:off x="1917719" y="555480"/>
                <a:ext cx="290520" cy="15768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17" name="object 53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244240" y="555840"/>
                <a:ext cx="12096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8" name="object 54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lum/>
              <a:alphaModFix/>
            </a:blip>
            <a:srcRect/>
            <a:stretch>
              <a:fillRect/>
            </a:stretch>
          </p:blipFill>
          <p:spPr>
            <a:xfrm>
              <a:off x="1556639" y="801000"/>
              <a:ext cx="159480" cy="15984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9" name="object 55"/>
            <p:cNvGrpSpPr/>
            <p:nvPr/>
          </p:nvGrpSpPr>
          <p:grpSpPr>
            <a:xfrm>
              <a:off x="1762919" y="802440"/>
              <a:ext cx="677159" cy="190800"/>
              <a:chOff x="1762919" y="802440"/>
              <a:chExt cx="677159" cy="190800"/>
            </a:xfrm>
          </p:grpSpPr>
          <p:pic>
            <p:nvPicPr>
              <p:cNvPr id="20" name="object 56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62919" y="802800"/>
                <a:ext cx="12240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1" name="object 57"/>
              <p:cNvSpPr/>
              <p:nvPr/>
            </p:nvSpPr>
            <p:spPr>
              <a:xfrm>
                <a:off x="1917719" y="802440"/>
                <a:ext cx="522359" cy="19080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2" name="object 58"/>
            <p:cNvGrpSpPr/>
            <p:nvPr/>
          </p:nvGrpSpPr>
          <p:grpSpPr>
            <a:xfrm>
              <a:off x="2489040" y="802800"/>
              <a:ext cx="291240" cy="156600"/>
              <a:chOff x="2489040" y="802800"/>
              <a:chExt cx="291240" cy="156600"/>
            </a:xfrm>
          </p:grpSpPr>
          <p:pic>
            <p:nvPicPr>
              <p:cNvPr id="23" name="object 59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489040" y="802800"/>
                <a:ext cx="12960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4" name="object 60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59320" y="802800"/>
                <a:ext cx="12096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5" name="object 61"/>
            <p:cNvGrpSpPr/>
            <p:nvPr/>
          </p:nvGrpSpPr>
          <p:grpSpPr>
            <a:xfrm>
              <a:off x="1556639" y="1045799"/>
              <a:ext cx="1473481" cy="196200"/>
              <a:chOff x="1556639" y="1045799"/>
              <a:chExt cx="1473481" cy="196200"/>
            </a:xfrm>
          </p:grpSpPr>
          <p:pic>
            <p:nvPicPr>
              <p:cNvPr id="26" name="object 62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556639" y="1053720"/>
                <a:ext cx="14292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3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25839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8" name="object 64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918079" y="1045799"/>
                <a:ext cx="360000" cy="196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9" name="object 65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300400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0" name="object 66"/>
              <p:cNvSpPr/>
              <p:nvPr/>
            </p:nvSpPr>
            <p:spPr>
              <a:xfrm>
                <a:off x="2494440" y="1052280"/>
                <a:ext cx="138240" cy="15624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1" name="object 67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61839" y="1052280"/>
                <a:ext cx="170280" cy="18936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8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862000" y="1052280"/>
                <a:ext cx="168120" cy="1569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615844"/>
              </p:ext>
            </p:extLst>
          </p:nvPr>
        </p:nvGraphicFramePr>
        <p:xfrm>
          <a:off x="365041" y="1863094"/>
          <a:ext cx="7070809" cy="6987786"/>
        </p:xfrm>
        <a:graphic>
          <a:graphicData uri="http://schemas.openxmlformats.org/drawingml/2006/table">
            <a:tbl>
              <a:tblPr/>
              <a:tblGrid>
                <a:gridCol w="823124">
                  <a:extLst>
                    <a:ext uri="{9D8B030D-6E8A-4147-A177-3AD203B41FA5}">
                      <a16:colId xmlns:a16="http://schemas.microsoft.com/office/drawing/2014/main" xmlns="" val="2036596232"/>
                    </a:ext>
                  </a:extLst>
                </a:gridCol>
                <a:gridCol w="5104685">
                  <a:extLst>
                    <a:ext uri="{9D8B030D-6E8A-4147-A177-3AD203B41FA5}">
                      <a16:colId xmlns:a16="http://schemas.microsoft.com/office/drawing/2014/main" xmlns="" val="274760138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3923343801"/>
                    </a:ext>
                  </a:extLst>
                </a:gridCol>
              </a:tblGrid>
              <a:tr h="619178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Время</a:t>
                      </a:r>
                    </a:p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65513503"/>
                  </a:ext>
                </a:extLst>
              </a:tr>
              <a:tr h="619178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01.04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Посещение МУК </a:t>
                      </a:r>
                      <a:r>
                        <a:rPr lang="ru-RU" sz="1800" b="0" i="0" u="none" strike="noStrike" kern="1200" spc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Любимский</a:t>
                      </a: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 РДК «Меткий стрелок»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3122794"/>
                  </a:ext>
                </a:extLst>
              </a:tr>
              <a:tr h="619527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02.04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Федеральные мероприятия. Просмотр фильма русского географического общества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8906166"/>
                  </a:ext>
                </a:extLst>
              </a:tr>
              <a:tr h="378542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03.04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Цифровая грамотность. </a:t>
                      </a:r>
                      <a:r>
                        <a:rPr lang="ru-RU" sz="1800" b="0" i="0" u="none" strike="noStrike" kern="1200" spc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330951"/>
                  </a:ext>
                </a:extLst>
              </a:tr>
              <a:tr h="353816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06.04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Помощь участникам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3958844"/>
                  </a:ext>
                </a:extLst>
              </a:tr>
              <a:tr h="378542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07.04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Посещение виртуального концертного зала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5380735"/>
                  </a:ext>
                </a:extLst>
              </a:tr>
              <a:tr h="353816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08.04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Мастер-класс «Пасхальный декор»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9973463"/>
                  </a:ext>
                </a:extLst>
              </a:tr>
              <a:tr h="884889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09.04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Федеральные мероприятия. Час патриотизма «Юрий Гагарин: герой, покоривший небо» к 60-летию полета Ю.А. Гагарина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2865756"/>
                  </a:ext>
                </a:extLst>
              </a:tr>
              <a:tr h="619178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Интеллектуальная игра «Знатоки космоса» к Дню космонавтики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32480596"/>
                  </a:ext>
                </a:extLst>
              </a:tr>
              <a:tr h="353816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13.04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Помощь участникам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0847940"/>
                  </a:ext>
                </a:extLst>
              </a:tr>
              <a:tr h="619178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14.04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Встреча с психологом ОСФР по Ярославской области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4232161"/>
                  </a:ext>
                </a:extLst>
              </a:tr>
              <a:tr h="378542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15.04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Час духовности «Пасхальной радости сиянье»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2786588"/>
                  </a:ext>
                </a:extLst>
              </a:tr>
              <a:tr h="619178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16.04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РГО «Знание» «Эхо Чернобыля. Подвиг ликвидаторов»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icrosoft YaHei" pitchFamily="2"/>
                          <a:cs typeface="Times New Roman" panose="02020603050405020304" pitchFamily="18" charset="0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54947323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267214"/>
              </p:ext>
            </p:extLst>
          </p:nvPr>
        </p:nvGraphicFramePr>
        <p:xfrm>
          <a:off x="349250" y="8851900"/>
          <a:ext cx="7086600" cy="93412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1138930217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xmlns="" val="34554013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66443541"/>
                    </a:ext>
                  </a:extLst>
                </a:gridCol>
              </a:tblGrid>
              <a:tr h="49132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17.04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Мероприятие ко Дню воинской славы России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2842122"/>
                  </a:ext>
                </a:extLst>
              </a:tr>
              <a:tr h="44280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Помощь участникам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7966014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210960" y="7000199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wrap="square" lIns="0" tIns="0" rIns="0" bIns="0" anchor="t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pSp>
        <p:nvGrpSpPr>
          <p:cNvPr id="4" name="Группа 1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5" name="object 36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lum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7" name="object 38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lum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39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lum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0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lum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object 41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lum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object 42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1866960"/>
          </a:xfrm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/>
              <a:t>МЕРОПРИЯТИЯ НА АПРЕЛЬ</a:t>
            </a:r>
            <a:br>
              <a:rPr lang="ru-RU" sz="1800" b="0"/>
            </a:br>
            <a:r>
              <a:rPr lang="ru-RU" sz="1800" b="0"/>
              <a:t>2026</a:t>
            </a:r>
          </a:p>
        </p:txBody>
      </p:sp>
      <p:sp>
        <p:nvSpPr>
          <p:cNvPr id="12" name="object 43"/>
          <p:cNvSpPr/>
          <p:nvPr/>
        </p:nvSpPr>
        <p:spPr>
          <a:xfrm>
            <a:off x="628920" y="8441640"/>
            <a:ext cx="5113800" cy="1566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24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Адрес:  г. Любим, ул. Советская, д. 9/23</a:t>
            </a:r>
            <a:b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Контактный номер  8 (48543) 2 12 95</a:t>
            </a:r>
          </a:p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ФИО  Степанова Анна Павловна</a:t>
            </a:r>
          </a:p>
        </p:txBody>
      </p:sp>
      <p:sp>
        <p:nvSpPr>
          <p:cNvPr id="13" name="object 44"/>
          <p:cNvSpPr/>
          <p:nvPr/>
        </p:nvSpPr>
        <p:spPr>
          <a:xfrm>
            <a:off x="3477960" y="7343999"/>
            <a:ext cx="3960000" cy="830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2600" rIns="0" bIns="0" anchor="t" anchorCtr="0" compatLnSpc="0">
            <a:spAutoFit/>
          </a:bodyPr>
          <a:lstStyle/>
          <a:p>
            <a:pPr marL="12600" marR="5040" lvl="0" indent="1948680" rtl="0" hangingPunct="0">
              <a:lnSpc>
                <a:spcPct val="112000"/>
              </a:lnSpc>
              <a:spcBef>
                <a:spcPts val="99"/>
              </a:spcBef>
              <a:spcAft>
                <a:spcPts val="0"/>
              </a:spcAft>
              <a:buNone/>
              <a:tabLst/>
            </a:pPr>
            <a:r>
              <a:rPr lang="ru-RU" sz="1600" b="1" i="0" u="none" strike="noStrike" kern="1200" spc="0" dirty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Время работы: понедельник – четверг - 08:00 – 17:00, пятница — 08:00 — 16:00</a:t>
            </a:r>
          </a:p>
        </p:txBody>
      </p:sp>
      <p:sp>
        <p:nvSpPr>
          <p:cNvPr id="14" name="object 45"/>
          <p:cNvSpPr/>
          <p:nvPr/>
        </p:nvSpPr>
        <p:spPr>
          <a:xfrm>
            <a:off x="5903999" y="8786520"/>
            <a:ext cx="1296000" cy="707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Фонда пенсионного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и социального страхования РФ</a:t>
            </a:r>
          </a:p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по Ярославской  области</a:t>
            </a:r>
          </a:p>
        </p:txBody>
      </p:sp>
      <p:grpSp>
        <p:nvGrpSpPr>
          <p:cNvPr id="15" name="Группа 103"/>
          <p:cNvGrpSpPr/>
          <p:nvPr/>
        </p:nvGrpSpPr>
        <p:grpSpPr>
          <a:xfrm>
            <a:off x="512279" y="216000"/>
            <a:ext cx="2517841" cy="1025999"/>
            <a:chOff x="512279" y="216000"/>
            <a:chExt cx="2517841" cy="1025999"/>
          </a:xfrm>
        </p:grpSpPr>
        <p:pic>
          <p:nvPicPr>
            <p:cNvPr id="16" name="object 49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lum/>
              <a:alphaModFix/>
            </a:blip>
            <a:srcRect/>
            <a:stretch>
              <a:fillRect/>
            </a:stretch>
          </p:blipFill>
          <p:spPr>
            <a:xfrm>
              <a:off x="512279" y="216000"/>
              <a:ext cx="839159" cy="9979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160" y="555480"/>
              <a:ext cx="294840" cy="19296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wrap="square" lIns="0" tIns="0" rIns="0" bIns="0" anchor="t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719" y="555480"/>
              <a:ext cx="447481" cy="157680"/>
              <a:chOff x="1917719" y="555480"/>
              <a:chExt cx="447481" cy="157680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719" y="555480"/>
                <a:ext cx="290520" cy="15768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20" name="object 53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244240" y="555840"/>
                <a:ext cx="12096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lum/>
              <a:alphaModFix/>
            </a:blip>
            <a:srcRect/>
            <a:stretch>
              <a:fillRect/>
            </a:stretch>
          </p:blipFill>
          <p:spPr>
            <a:xfrm>
              <a:off x="1556639" y="801000"/>
              <a:ext cx="159480" cy="15984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2919" y="802440"/>
              <a:ext cx="677159" cy="190800"/>
              <a:chOff x="1762919" y="802440"/>
              <a:chExt cx="677159" cy="190800"/>
            </a:xfrm>
          </p:grpSpPr>
          <p:pic>
            <p:nvPicPr>
              <p:cNvPr id="23" name="object 56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62919" y="802800"/>
                <a:ext cx="122400" cy="15624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7719" y="802440"/>
                <a:ext cx="522359" cy="19080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040" y="802800"/>
              <a:ext cx="291240" cy="156600"/>
              <a:chOff x="2489040" y="802800"/>
              <a:chExt cx="291240" cy="156600"/>
            </a:xfrm>
          </p:grpSpPr>
          <p:pic>
            <p:nvPicPr>
              <p:cNvPr id="26" name="object 59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489040" y="802800"/>
                <a:ext cx="12960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59320" y="802800"/>
                <a:ext cx="120960" cy="1566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6639" y="1045799"/>
              <a:ext cx="1473481" cy="196200"/>
              <a:chOff x="1556639" y="1045799"/>
              <a:chExt cx="1473481" cy="196200"/>
            </a:xfrm>
          </p:grpSpPr>
          <p:pic>
            <p:nvPicPr>
              <p:cNvPr id="29" name="object 62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556639" y="1053720"/>
                <a:ext cx="14292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725839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1918079" y="1045799"/>
                <a:ext cx="360000" cy="196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300400" y="1053720"/>
                <a:ext cx="164160" cy="162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4440" y="1052280"/>
                <a:ext cx="138240" cy="15624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wrap="square" lIns="0" tIns="0" rIns="0" bIns="0" anchor="t" anchorCtr="0" compatLnSpc="0">
                <a:noAutofit/>
              </a:bodyPr>
              <a:lstStyle/>
              <a:p>
                <a:pPr marL="0" marR="0" lvl="0" indent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4" name="object 67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661839" y="1052280"/>
                <a:ext cx="170280" cy="18936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>
                <a:extLst>
                  <a:ext uri="{FF2B5EF4-FFF2-40B4-BE49-F238E27FC236}">
                    <a16:creationId xmlns:a16="http://schemas.microsoft.com/office/drawing/2014/main" xmlns="" id="{00000000-0000-0000-0000-0000000000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>
                <a:lum/>
                <a:alphaModFix/>
              </a:blip>
              <a:srcRect/>
              <a:stretch>
                <a:fillRect/>
              </a:stretch>
            </p:blipFill>
            <p:spPr>
              <a:xfrm>
                <a:off x="2862000" y="1052280"/>
                <a:ext cx="168120" cy="1569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wrap="squar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552000" y="813600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wrap="square" lIns="90000" tIns="45000" rIns="90000" bIns="450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38" name="object 48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1">
            <a:lum/>
            <a:alphaModFix/>
          </a:blip>
          <a:srcRect/>
          <a:stretch>
            <a:fillRect/>
          </a:stretch>
        </p:blipFill>
        <p:spPr>
          <a:xfrm>
            <a:off x="6696000" y="8280000"/>
            <a:ext cx="601200" cy="516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Рисунок 7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2">
            <a:lum/>
            <a:alphaModFix/>
          </a:blip>
          <a:srcRect/>
          <a:stretch>
            <a:fillRect/>
          </a:stretch>
        </p:blipFill>
        <p:spPr>
          <a:xfrm>
            <a:off x="6153120" y="9577080"/>
            <a:ext cx="861839" cy="86183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776082"/>
              </p:ext>
            </p:extLst>
          </p:nvPr>
        </p:nvGraphicFramePr>
        <p:xfrm>
          <a:off x="293401" y="2679700"/>
          <a:ext cx="7066249" cy="4159439"/>
        </p:xfrm>
        <a:graphic>
          <a:graphicData uri="http://schemas.openxmlformats.org/drawingml/2006/table">
            <a:tbl>
              <a:tblPr/>
              <a:tblGrid>
                <a:gridCol w="870839">
                  <a:extLst>
                    <a:ext uri="{9D8B030D-6E8A-4147-A177-3AD203B41FA5}">
                      <a16:colId xmlns:a16="http://schemas.microsoft.com/office/drawing/2014/main" xmlns="" val="207071882"/>
                    </a:ext>
                  </a:extLst>
                </a:gridCol>
                <a:gridCol w="4954320">
                  <a:extLst>
                    <a:ext uri="{9D8B030D-6E8A-4147-A177-3AD203B41FA5}">
                      <a16:colId xmlns:a16="http://schemas.microsoft.com/office/drawing/2014/main" xmlns="" val="2550875005"/>
                    </a:ext>
                  </a:extLst>
                </a:gridCol>
                <a:gridCol w="1241090">
                  <a:extLst>
                    <a:ext uri="{9D8B030D-6E8A-4147-A177-3AD203B41FA5}">
                      <a16:colId xmlns:a16="http://schemas.microsoft.com/office/drawing/2014/main" xmlns="" val="3472997397"/>
                    </a:ext>
                  </a:extLst>
                </a:gridCol>
              </a:tblGrid>
              <a:tr h="641160"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Время</a:t>
                      </a:r>
                    </a:p>
                    <a:p>
                      <a:pPr marL="0" marR="0" lvl="0" indent="0"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42599447"/>
                  </a:ext>
                </a:extLst>
              </a:tr>
              <a:tr h="118908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23.04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РГО «Знание» Праздничное мероприятие в преддверии 9 мая в формате ВКС</a:t>
                      </a:r>
                    </a:p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Индивидуальное консультирование по правовым, пенсионным и социальным вопросам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3585962"/>
                  </a:ext>
                </a:extLst>
              </a:tr>
              <a:tr h="43020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24.04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Чтение книг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9614174"/>
                  </a:ext>
                </a:extLst>
              </a:tr>
              <a:tr h="366119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27.04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Помощь участникам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19215296"/>
                  </a:ext>
                </a:extLst>
              </a:tr>
              <a:tr h="46692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28.04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Посещение виртуального концертного зала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1155994"/>
                  </a:ext>
                </a:extLst>
              </a:tr>
              <a:tr h="42552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29.04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8860726"/>
                  </a:ext>
                </a:extLst>
              </a:tr>
              <a:tr h="640440"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30.04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День коренных малочисленных народов Российской Федерации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8820610"/>
                  </a:ext>
                </a:extLst>
              </a:tr>
            </a:tbl>
          </a:graphicData>
        </a:graphic>
      </p:graphicFrame>
      <p:graphicFrame>
        <p:nvGraphicFramePr>
          <p:cNvPr id="41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409721"/>
              </p:ext>
            </p:extLst>
          </p:nvPr>
        </p:nvGraphicFramePr>
        <p:xfrm>
          <a:off x="291439" y="2222500"/>
          <a:ext cx="7068211" cy="1089000"/>
        </p:xfrm>
        <a:graphic>
          <a:graphicData uri="http://schemas.openxmlformats.org/drawingml/2006/table">
            <a:tbl>
              <a:tblPr/>
              <a:tblGrid>
                <a:gridCol w="871200">
                  <a:extLst>
                    <a:ext uri="{9D8B030D-6E8A-4147-A177-3AD203B41FA5}">
                      <a16:colId xmlns:a16="http://schemas.microsoft.com/office/drawing/2014/main" xmlns="" val="4060006370"/>
                    </a:ext>
                  </a:extLst>
                </a:gridCol>
                <a:gridCol w="4966200">
                  <a:extLst>
                    <a:ext uri="{9D8B030D-6E8A-4147-A177-3AD203B41FA5}">
                      <a16:colId xmlns:a16="http://schemas.microsoft.com/office/drawing/2014/main" xmlns="" val="4019114320"/>
                    </a:ext>
                  </a:extLst>
                </a:gridCol>
                <a:gridCol w="1230811">
                  <a:extLst>
                    <a:ext uri="{9D8B030D-6E8A-4147-A177-3AD203B41FA5}">
                      <a16:colId xmlns:a16="http://schemas.microsoft.com/office/drawing/2014/main" xmlns="" val="2113980894"/>
                    </a:ext>
                  </a:extLst>
                </a:gridCol>
              </a:tblGrid>
              <a:tr h="44856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21.04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День местного самоуправления. История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4883471"/>
                  </a:ext>
                </a:extLst>
              </a:tr>
              <a:tr h="640440"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22.04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Посещение МУК </a:t>
                      </a:r>
                      <a:r>
                        <a:rPr lang="ru-RU" sz="1800" b="0" i="0" u="none" strike="noStrike" kern="1200" spc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Любимский</a:t>
                      </a: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 историко-краеведческий музей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 b="0" i="0" u="none" strike="noStrike" spc="0">
                          <a:solidFill>
                            <a:srgbClr val="000000"/>
                          </a:solidFill>
                          <a:latin typeface="Times New Roman" pitchFamily="18"/>
                        </a:defRPr>
                      </a:pPr>
                      <a:r>
                        <a:rPr lang="ru-RU" sz="18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2557564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Обычный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266</Words>
  <Application>Microsoft Office PowerPoint</Application>
  <PresentationFormat>Произвольный</PresentationFormat>
  <Paragraphs>90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Обычный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АПРЕЛЬ 2026</dc:title>
  <cp:lastModifiedBy>Староверова Светлана Рашитовна</cp:lastModifiedBy>
  <cp:revision>12</cp:revision>
  <cp:lastPrinted>2026-03-26T12:35:24Z</cp:lastPrinted>
  <dcterms:modified xsi:type="dcterms:W3CDTF">2026-03-31T08:43:31Z</dcterms:modified>
</cp:coreProperties>
</file>