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3168" y="156"/>
      </p:cViewPr>
      <p:guideLst>
        <p:guide orient="horz" pos="3368"/>
        <p:guide pos="23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1393109-B692-455E-A108-64F003BDE926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7AD2640-28C1-48C9-AE72-87CA90ED0118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DEC0C76-D357-49C6-9693-7851C1AD83EF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267696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497628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37764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267696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497628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3B170F1-5696-4371-94D3-E25A96C26893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FE31CED-12E1-4648-8534-6196858ADEAD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158D086-B263-4B1F-99AB-C69EF8F96753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06777B0-0358-4EC6-BFCB-CF668882FE25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DAE213C-3C43-48EF-AF19-2920F2B41803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400" cy="827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50DC270-E27E-47CA-AA54-3E6F256E8BB0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DDAF7A8-DE74-41A5-99C1-A3B48619658C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251454C-587C-4A46-A9AA-44B36425D778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D9092D2-3863-4699-897B-7F959557358B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812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736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09E405C-ADD2-479A-AF6D-59569C32788C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736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object 33"/>
          <p:cNvPicPr/>
          <p:nvPr/>
        </p:nvPicPr>
        <p:blipFill>
          <a:blip r:embed="rId2"/>
          <a:stretch/>
        </p:blipFill>
        <p:spPr>
          <a:xfrm>
            <a:off x="4210298" y="77337"/>
            <a:ext cx="2925992" cy="1452939"/>
          </a:xfrm>
          <a:prstGeom prst="rect">
            <a:avLst/>
          </a:prstGeom>
          <a:ln w="0">
            <a:noFill/>
          </a:ln>
        </p:spPr>
      </p:pic>
      <p:sp>
        <p:nvSpPr>
          <p:cNvPr id="42" name="object 35"/>
          <p:cNvSpPr/>
          <p:nvPr/>
        </p:nvSpPr>
        <p:spPr>
          <a:xfrm>
            <a:off x="111240" y="7000200"/>
            <a:ext cx="7343640" cy="3581640"/>
          </a:xfrm>
          <a:custGeom>
            <a:avLst/>
            <a:gdLst>
              <a:gd name="textAreaLeft" fmla="*/ 0 w 7343640"/>
              <a:gd name="textAreaRight" fmla="*/ 7345800 w 7343640"/>
              <a:gd name="textAreaTop" fmla="*/ 0 h 3581640"/>
              <a:gd name="textAreaBottom" fmla="*/ 3583800 h 358164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3" name="Группа 1"/>
          <p:cNvGrpSpPr/>
          <p:nvPr/>
        </p:nvGrpSpPr>
        <p:grpSpPr>
          <a:xfrm>
            <a:off x="644400" y="8176320"/>
            <a:ext cx="1145880" cy="130680"/>
            <a:chOff x="644400" y="8176320"/>
            <a:chExt cx="1145880" cy="130680"/>
          </a:xfrm>
        </p:grpSpPr>
        <p:pic>
          <p:nvPicPr>
            <p:cNvPr id="44" name="object 36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101160" cy="13068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5" name="object 37"/>
            <p:cNvSpPr/>
            <p:nvPr/>
          </p:nvSpPr>
          <p:spPr>
            <a:xfrm>
              <a:off x="771480" y="8178120"/>
              <a:ext cx="92520" cy="127440"/>
            </a:xfrm>
            <a:custGeom>
              <a:avLst/>
              <a:gdLst>
                <a:gd name="textAreaLeft" fmla="*/ 0 w 92520"/>
                <a:gd name="textAreaRight" fmla="*/ 94680 w 92520"/>
                <a:gd name="textAreaTop" fmla="*/ 0 h 127440"/>
                <a:gd name="textAreaBottom" fmla="*/ 129600 h 12744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46" name="object 38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90160" cy="1306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7" name="object 39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7160" cy="1306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8" name="object 40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8000" cy="1270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9" name="object 41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10880" cy="12888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3960000" y="316800"/>
            <a:ext cx="2900880" cy="1645524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000" b="1" strike="noStrike" spc="-12" dirty="0">
                <a:solidFill>
                  <a:schemeClr val="lt1"/>
                </a:solidFill>
                <a:latin typeface="Montserrat" pitchFamily="2" charset="-52"/>
              </a:rPr>
              <a:t>МЕРОПРИЯТИЯ</a:t>
            </a:r>
            <a:r>
              <a:rPr lang="ru-RU" sz="2000" b="1" strike="noStrike" spc="-12" dirty="0">
                <a:solidFill>
                  <a:schemeClr val="lt1"/>
                </a:solidFill>
                <a:latin typeface="Calibri"/>
              </a:rPr>
              <a:t> </a:t>
            </a:r>
            <a:r>
              <a:rPr lang="ru-RU" sz="2000" b="1" strike="noStrike" spc="-1" dirty="0">
                <a:solidFill>
                  <a:schemeClr val="lt1"/>
                </a:solidFill>
                <a:latin typeface="Calibri"/>
              </a:rPr>
              <a:t>НА</a:t>
            </a:r>
            <a:r>
              <a:rPr lang="ru-RU" sz="2000" b="1" strike="noStrike" spc="-7" dirty="0">
                <a:solidFill>
                  <a:schemeClr val="lt1"/>
                </a:solidFill>
                <a:latin typeface="Calibri"/>
              </a:rPr>
              <a:t> </a:t>
            </a:r>
            <a:r>
              <a:rPr lang="ru-RU" sz="2000" b="1" strike="noStrike" spc="-12" dirty="0">
                <a:solidFill>
                  <a:schemeClr val="lt1"/>
                </a:solidFill>
                <a:latin typeface="Calibri"/>
              </a:rPr>
              <a:t>СЕНТЯБРЬ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000" b="1" strike="noStrike" spc="-21" dirty="0">
                <a:solidFill>
                  <a:schemeClr val="lt1"/>
                </a:solidFill>
                <a:latin typeface="Calibri"/>
              </a:rPr>
              <a:t>2026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object 43"/>
          <p:cNvSpPr/>
          <p:nvPr/>
        </p:nvSpPr>
        <p:spPr>
          <a:xfrm>
            <a:off x="628920" y="8441640"/>
            <a:ext cx="5112000" cy="2022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strike="noStrike" spc="-12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</a:rPr>
              <a:t>МЫ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</a:rPr>
              <a:t>ВАС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2">
                <a:solidFill>
                  <a:srgbClr val="FFFFFF"/>
                </a:solidFill>
                <a:latin typeface="Calibri"/>
              </a:rPr>
              <a:t>ЖДЕМ!</a:t>
            </a: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Наши</a:t>
            </a:r>
            <a:r>
              <a:rPr lang="ru-RU" sz="1300" b="0" strike="noStrike" spc="-35">
                <a:solidFill>
                  <a:srgbClr val="FFFFFF"/>
                </a:solidFill>
                <a:latin typeface="Calibri"/>
              </a:rPr>
              <a:t> </a:t>
            </a:r>
            <a:r>
              <a:rPr lang="ru-RU" sz="1300" b="0" strike="noStrike" spc="-12">
                <a:solidFill>
                  <a:srgbClr val="FFFFFF"/>
                </a:solidFill>
                <a:latin typeface="Calibri"/>
              </a:rPr>
              <a:t>контакты: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Адрес: г.Переславль-Залесский, ул.Брембольская, 28</a:t>
            </a:r>
            <a:r>
              <a:rPr sz="1300"/>
              <a:t/>
            </a:r>
            <a:br>
              <a:rPr sz="1300"/>
            </a:b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Контактный номер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ФИО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object 45"/>
          <p:cNvSpPr/>
          <p:nvPr/>
        </p:nvSpPr>
        <p:spPr>
          <a:xfrm>
            <a:off x="6123240" y="8786520"/>
            <a:ext cx="915480" cy="743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lang="ru-RU" sz="800" b="0" strike="noStrike" spc="483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пенсионного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lang="ru-RU" sz="800" b="0" strike="noStrike" spc="483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</a:rPr>
              <a:t>РФ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по</a:t>
            </a:r>
            <a:r>
              <a:rPr lang="ru-RU" sz="800" b="0" strike="noStrike" spc="29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1">
                <a:solidFill>
                  <a:srgbClr val="FFFFFF"/>
                </a:solidFill>
                <a:latin typeface="Calibri"/>
              </a:rPr>
              <a:t>Санкт-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Петербургу</a:t>
            </a:r>
            <a:r>
              <a:rPr lang="ru-RU" sz="800" b="0" strike="noStrike" spc="483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 Ленинградской</a:t>
            </a:r>
            <a:r>
              <a:rPr lang="ru-RU" sz="800" b="0" strike="noStrike" spc="483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области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53" name="Группа 103"/>
          <p:cNvGrpSpPr/>
          <p:nvPr/>
        </p:nvGrpSpPr>
        <p:grpSpPr>
          <a:xfrm>
            <a:off x="512280" y="489240"/>
            <a:ext cx="1981800" cy="802800"/>
            <a:chOff x="512280" y="489240"/>
            <a:chExt cx="2515680" cy="981000"/>
          </a:xfrm>
        </p:grpSpPr>
        <p:pic>
          <p:nvPicPr>
            <p:cNvPr id="54" name="object 49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7360" cy="95508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5" name="object 50"/>
            <p:cNvSpPr/>
            <p:nvPr/>
          </p:nvSpPr>
          <p:spPr>
            <a:xfrm>
              <a:off x="1577160" y="814680"/>
              <a:ext cx="293040" cy="183240"/>
            </a:xfrm>
            <a:custGeom>
              <a:avLst/>
              <a:gdLst>
                <a:gd name="textAreaLeft" fmla="*/ 0 w 293040"/>
                <a:gd name="textAreaRight" fmla="*/ 295200 w 293040"/>
                <a:gd name="textAreaTop" fmla="*/ 0 h 183240"/>
                <a:gd name="textAreaBottom" fmla="*/ 185400 h 18324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56" name="object 51"/>
            <p:cNvGrpSpPr/>
            <p:nvPr/>
          </p:nvGrpSpPr>
          <p:grpSpPr>
            <a:xfrm>
              <a:off x="1917720" y="814680"/>
              <a:ext cx="445680" cy="149040"/>
              <a:chOff x="1917720" y="814680"/>
              <a:chExt cx="445680" cy="149040"/>
            </a:xfrm>
          </p:grpSpPr>
          <p:sp>
            <p:nvSpPr>
              <p:cNvPr id="57" name="object 52"/>
              <p:cNvSpPr/>
              <p:nvPr/>
            </p:nvSpPr>
            <p:spPr>
              <a:xfrm>
                <a:off x="1917720" y="814680"/>
                <a:ext cx="288720" cy="149040"/>
              </a:xfrm>
              <a:custGeom>
                <a:avLst/>
                <a:gdLst>
                  <a:gd name="textAreaLeft" fmla="*/ 0 w 288720"/>
                  <a:gd name="textAreaRight" fmla="*/ 290880 w 288720"/>
                  <a:gd name="textAreaTop" fmla="*/ 0 h 149040"/>
                  <a:gd name="textAreaBottom" fmla="*/ 151200 h 14904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58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19160" cy="14796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59" name="object 54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7680" cy="15156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60" name="object 55"/>
            <p:cNvGrpSpPr/>
            <p:nvPr/>
          </p:nvGrpSpPr>
          <p:grpSpPr>
            <a:xfrm>
              <a:off x="1762920" y="1051200"/>
              <a:ext cx="675360" cy="181440"/>
              <a:chOff x="1762920" y="1051200"/>
              <a:chExt cx="675360" cy="181440"/>
            </a:xfrm>
          </p:grpSpPr>
          <p:pic>
            <p:nvPicPr>
              <p:cNvPr id="61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20600" cy="14796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2" name="object 57"/>
              <p:cNvSpPr/>
              <p:nvPr/>
            </p:nvSpPr>
            <p:spPr>
              <a:xfrm>
                <a:off x="1917720" y="1051200"/>
                <a:ext cx="520560" cy="181440"/>
              </a:xfrm>
              <a:custGeom>
                <a:avLst/>
                <a:gdLst>
                  <a:gd name="textAreaLeft" fmla="*/ 0 w 520560"/>
                  <a:gd name="textAreaRight" fmla="*/ 522720 w 520560"/>
                  <a:gd name="textAreaTop" fmla="*/ 0 h 181440"/>
                  <a:gd name="textAreaBottom" fmla="*/ 183600 h 18144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63" name="object 58"/>
            <p:cNvGrpSpPr/>
            <p:nvPr/>
          </p:nvGrpSpPr>
          <p:grpSpPr>
            <a:xfrm>
              <a:off x="2489040" y="1051560"/>
              <a:ext cx="288720" cy="147960"/>
              <a:chOff x="2489040" y="1051560"/>
              <a:chExt cx="288720" cy="147960"/>
            </a:xfrm>
          </p:grpSpPr>
          <p:pic>
            <p:nvPicPr>
              <p:cNvPr id="64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7800" cy="1479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5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18800" cy="14796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6" name="object 61"/>
            <p:cNvGrpSpPr/>
            <p:nvPr/>
          </p:nvGrpSpPr>
          <p:grpSpPr>
            <a:xfrm>
              <a:off x="1556640" y="1284480"/>
              <a:ext cx="1471320" cy="185760"/>
              <a:chOff x="1556640" y="1284480"/>
              <a:chExt cx="1471320" cy="185760"/>
            </a:xfrm>
          </p:grpSpPr>
          <p:pic>
            <p:nvPicPr>
              <p:cNvPr id="67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41120" cy="1533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8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62360" cy="1533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9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8200" cy="1857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0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62360" cy="15336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71" name="object 66"/>
              <p:cNvSpPr/>
              <p:nvPr/>
            </p:nvSpPr>
            <p:spPr>
              <a:xfrm>
                <a:off x="2494080" y="1290960"/>
                <a:ext cx="136440" cy="147600"/>
              </a:xfrm>
              <a:custGeom>
                <a:avLst/>
                <a:gdLst>
                  <a:gd name="textAreaLeft" fmla="*/ 0 w 136440"/>
                  <a:gd name="textAreaRight" fmla="*/ 138600 w 136440"/>
                  <a:gd name="textAreaTop" fmla="*/ 0 h 147600"/>
                  <a:gd name="textAreaBottom" fmla="*/ 149760 h 14760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72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8120" cy="1792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3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6320" cy="14796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74" name="Прямоугольник: скругленные углы 2"/>
          <p:cNvSpPr/>
          <p:nvPr/>
        </p:nvSpPr>
        <p:spPr>
          <a:xfrm>
            <a:off x="6140520" y="9593640"/>
            <a:ext cx="872640" cy="85644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5" name="Овал 3"/>
          <p:cNvSpPr/>
          <p:nvPr/>
        </p:nvSpPr>
        <p:spPr>
          <a:xfrm>
            <a:off x="6047640" y="7937640"/>
            <a:ext cx="813240" cy="8132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76" name="object 48"/>
          <p:cNvPicPr/>
          <p:nvPr/>
        </p:nvPicPr>
        <p:blipFill>
          <a:blip r:embed="rId20"/>
          <a:stretch/>
        </p:blipFill>
        <p:spPr>
          <a:xfrm>
            <a:off x="6162120" y="8141760"/>
            <a:ext cx="599400" cy="514440"/>
          </a:xfrm>
          <a:prstGeom prst="rect">
            <a:avLst/>
          </a:prstGeom>
          <a:ln w="0">
            <a:noFill/>
          </a:ln>
        </p:spPr>
      </p:pic>
      <p:pic>
        <p:nvPicPr>
          <p:cNvPr id="77" name="Рисунок 7"/>
          <p:cNvPicPr/>
          <p:nvPr/>
        </p:nvPicPr>
        <p:blipFill>
          <a:blip r:embed="rId21"/>
          <a:stretch/>
        </p:blipFill>
        <p:spPr>
          <a:xfrm>
            <a:off x="6153120" y="9577080"/>
            <a:ext cx="860040" cy="86004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8" name="Таблица 4"/>
          <p:cNvGraphicFramePr/>
          <p:nvPr>
            <p:extLst>
              <p:ext uri="{D42A27DB-BD31-4B8C-83A1-F6EECF244321}">
                <p14:modId xmlns:p14="http://schemas.microsoft.com/office/powerpoint/2010/main" val="1752699074"/>
              </p:ext>
            </p:extLst>
          </p:nvPr>
        </p:nvGraphicFramePr>
        <p:xfrm>
          <a:off x="512280" y="1674292"/>
          <a:ext cx="6689520" cy="5933075"/>
        </p:xfrm>
        <a:graphic>
          <a:graphicData uri="http://schemas.openxmlformats.org/drawingml/2006/table">
            <a:tbl>
              <a:tblPr/>
              <a:tblGrid>
                <a:gridCol w="829983"/>
                <a:gridCol w="4725582"/>
                <a:gridCol w="1133955"/>
              </a:tblGrid>
              <a:tr h="5689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chemeClr val="lt1"/>
                          </a:solidFill>
                          <a:latin typeface="Montserrat" pitchFamily="2" charset="-52"/>
                        </a:rPr>
                        <a:t>Дата 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Montserrat" pitchFamily="2" charset="-52"/>
                        </a:rPr>
                        <a:t>Мероприятие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chemeClr val="lt1"/>
                          </a:solidFill>
                          <a:latin typeface="Montserrat" pitchFamily="2" charset="-52"/>
                        </a:rPr>
                        <a:t>Время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chemeClr val="lt1"/>
                          </a:solidFill>
                          <a:latin typeface="Montserrat" pitchFamily="2" charset="-52"/>
                        </a:rPr>
                        <a:t>начала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32510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1" strike="noStrike" spc="-12">
                          <a:solidFill>
                            <a:srgbClr val="231F20"/>
                          </a:solidFill>
                          <a:latin typeface="Montserrat" pitchFamily="2" charset="-52"/>
                        </a:rPr>
                        <a:t>01.09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">
                          <a:solidFill>
                            <a:srgbClr val="231F20"/>
                          </a:solidFill>
                          <a:latin typeface="Montserrat" pitchFamily="2" charset="-52"/>
                        </a:rPr>
                        <a:t>Лечебная физкультура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2">
                          <a:solidFill>
                            <a:srgbClr val="231F20"/>
                          </a:solidFill>
                          <a:latin typeface="Montserrat" pitchFamily="2" charset="-52"/>
                        </a:rPr>
                        <a:t>10:</a:t>
                      </a:r>
                      <a:r>
                        <a:rPr lang="ru-RU" sz="1400" b="0" strike="noStrike" spc="-26">
                          <a:solidFill>
                            <a:srgbClr val="231F20"/>
                          </a:solidFill>
                          <a:latin typeface="Montserrat" pitchFamily="2" charset="-52"/>
                        </a:rPr>
                        <a:t>00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68925">
                <a:tc>
                  <a:txBody>
                    <a:bodyPr/>
                    <a:lstStyle/>
                    <a:p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Montserrat" pitchFamily="2" charset="-52"/>
                        </a:rPr>
                        <a:t>01.09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Montserrat" pitchFamily="2" charset="-52"/>
                        </a:rPr>
                        <a:t>Посиделки</a:t>
                      </a:r>
                    </a:p>
                    <a:p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Montserrat" pitchFamily="2" charset="-52"/>
                        </a:rPr>
                        <a:t>«Мой День знаний»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Montserrat" pitchFamily="2" charset="-52"/>
                        </a:rPr>
                        <a:t>14:00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1056575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1" strike="noStrike" spc="-12">
                          <a:solidFill>
                            <a:srgbClr val="231F20"/>
                          </a:solidFill>
                          <a:latin typeface="Montserrat" pitchFamily="2" charset="-52"/>
                        </a:rPr>
                        <a:t>02.09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" dirty="0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Заседание общественной организации ветеранов войны и труда (пенсионеров), вооруженных сил и правоохранительных органов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09:00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251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03.09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" dirty="0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Лечебная физкультура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10:00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8127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03.09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Федеральное мероприятие. Лекторий общества «Знание». «Голосуем сердцем — воспитываем примером: Выборы в России»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10:00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10565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04.09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Встреча со священником Виталием, руководителем отдела религиозного образования и катехизации Переславской епархии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12:00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251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04.09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Арт-терапия Рисование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14:00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251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07.09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Группа «Театралка»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11:00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689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07.09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">
                          <a:solidFill>
                            <a:srgbClr val="231F20"/>
                          </a:solidFill>
                          <a:latin typeface="Montserrat" pitchFamily="2" charset="-52"/>
                        </a:rPr>
                        <a:t>Встреча с представителем Территориальной избирательной комиссии (Выборы 2026г)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13:00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object 1"/>
          <p:cNvPicPr/>
          <p:nvPr/>
        </p:nvPicPr>
        <p:blipFill>
          <a:blip r:embed="rId2"/>
          <a:stretch/>
        </p:blipFill>
        <p:spPr>
          <a:xfrm>
            <a:off x="3731760" y="108000"/>
            <a:ext cx="3718080" cy="1656360"/>
          </a:xfrm>
          <a:prstGeom prst="rect">
            <a:avLst/>
          </a:prstGeom>
          <a:ln w="0">
            <a:noFill/>
          </a:ln>
        </p:spPr>
      </p:pic>
      <p:sp>
        <p:nvSpPr>
          <p:cNvPr id="80" name="object 2"/>
          <p:cNvSpPr/>
          <p:nvPr/>
        </p:nvSpPr>
        <p:spPr>
          <a:xfrm>
            <a:off x="111240" y="7000200"/>
            <a:ext cx="7343640" cy="3581640"/>
          </a:xfrm>
          <a:custGeom>
            <a:avLst/>
            <a:gdLst>
              <a:gd name="textAreaLeft" fmla="*/ 0 w 7343640"/>
              <a:gd name="textAreaRight" fmla="*/ 7345800 w 7343640"/>
              <a:gd name="textAreaTop" fmla="*/ 0 h 3581640"/>
              <a:gd name="textAreaBottom" fmla="*/ 3583800 h 358164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81" name="Группа 2"/>
          <p:cNvGrpSpPr/>
          <p:nvPr/>
        </p:nvGrpSpPr>
        <p:grpSpPr>
          <a:xfrm>
            <a:off x="644400" y="8176320"/>
            <a:ext cx="1145880" cy="130680"/>
            <a:chOff x="644400" y="8176320"/>
            <a:chExt cx="1145880" cy="130680"/>
          </a:xfrm>
        </p:grpSpPr>
        <p:pic>
          <p:nvPicPr>
            <p:cNvPr id="82" name="object 3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101160" cy="13068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83" name="object 4"/>
            <p:cNvSpPr/>
            <p:nvPr/>
          </p:nvSpPr>
          <p:spPr>
            <a:xfrm>
              <a:off x="771480" y="8178120"/>
              <a:ext cx="92520" cy="127440"/>
            </a:xfrm>
            <a:custGeom>
              <a:avLst/>
              <a:gdLst>
                <a:gd name="textAreaLeft" fmla="*/ 0 w 92520"/>
                <a:gd name="textAreaRight" fmla="*/ 94680 w 92520"/>
                <a:gd name="textAreaTop" fmla="*/ 0 h 127440"/>
                <a:gd name="textAreaBottom" fmla="*/ 129600 h 12744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84" name="object 5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90160" cy="1306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5" name="object 6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7160" cy="1306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6" name="object 7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8000" cy="1270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7" name="object 8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10880" cy="12888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3731760" y="316800"/>
            <a:ext cx="3405600" cy="186516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>
                <a:solidFill>
                  <a:schemeClr val="lt1"/>
                </a:solidFill>
                <a:latin typeface="Calibri"/>
              </a:rPr>
              <a:t>МЕРОПРИЯТИЯ</a:t>
            </a:r>
            <a:r>
              <a:rPr sz="2700"/>
              <a:t/>
            </a:r>
            <a:br>
              <a:rPr sz="2700"/>
            </a:br>
            <a:r>
              <a:rPr lang="ru-RU" sz="2700" b="1" strike="noStrike" spc="-12">
                <a:solidFill>
                  <a:schemeClr val="lt1"/>
                </a:solidFill>
                <a:latin typeface="Calibri"/>
              </a:rPr>
              <a:t> </a:t>
            </a:r>
            <a:r>
              <a:rPr lang="ru-RU" sz="2700" b="1" strike="noStrike" spc="-1">
                <a:solidFill>
                  <a:schemeClr val="lt1"/>
                </a:solidFill>
                <a:latin typeface="Calibri"/>
              </a:rPr>
              <a:t>НА</a:t>
            </a:r>
            <a:r>
              <a:rPr lang="ru-RU" sz="2700" b="1" strike="noStrike" spc="-7">
                <a:solidFill>
                  <a:schemeClr val="lt1"/>
                </a:solidFill>
                <a:latin typeface="Calibri"/>
              </a:rPr>
              <a:t> </a:t>
            </a:r>
            <a:r>
              <a:rPr lang="ru-RU" sz="2700" b="1" strike="noStrike" spc="-12">
                <a:solidFill>
                  <a:schemeClr val="lt1"/>
                </a:solidFill>
                <a:latin typeface="Calibri"/>
              </a:rPr>
              <a:t>СЕНТЯБРЬ</a:t>
            </a:r>
            <a:endParaRPr lang="ru-RU" sz="2700" b="0" strike="noStrike" spc="-1">
              <a:solidFill>
                <a:srgbClr val="000000"/>
              </a:solidFill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strike="noStrike" spc="-21">
                <a:solidFill>
                  <a:schemeClr val="lt1"/>
                </a:solidFill>
                <a:latin typeface="Calibri"/>
              </a:rPr>
              <a:t>2026</a:t>
            </a:r>
            <a:endParaRPr lang="ru-RU" sz="2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object 10"/>
          <p:cNvSpPr/>
          <p:nvPr/>
        </p:nvSpPr>
        <p:spPr>
          <a:xfrm>
            <a:off x="628920" y="8441640"/>
            <a:ext cx="5112000" cy="2022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strike="noStrike" spc="-12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</a:rPr>
              <a:t>МЫ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</a:rPr>
              <a:t>ВАС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2">
                <a:solidFill>
                  <a:srgbClr val="FFFFFF"/>
                </a:solidFill>
                <a:latin typeface="Calibri"/>
              </a:rPr>
              <a:t>ЖДЕМ!</a:t>
            </a: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Наши</a:t>
            </a:r>
            <a:r>
              <a:rPr lang="ru-RU" sz="1300" b="0" strike="noStrike" spc="-35">
                <a:solidFill>
                  <a:srgbClr val="FFFFFF"/>
                </a:solidFill>
                <a:latin typeface="Calibri"/>
              </a:rPr>
              <a:t> </a:t>
            </a:r>
            <a:r>
              <a:rPr lang="ru-RU" sz="1300" b="0" strike="noStrike" spc="-12">
                <a:solidFill>
                  <a:srgbClr val="FFFFFF"/>
                </a:solidFill>
                <a:latin typeface="Calibri"/>
              </a:rPr>
              <a:t>контакты: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Адрес: г.Переславль-Залесский, ул.Брембольская, 28</a:t>
            </a:r>
            <a:r>
              <a:rPr sz="1300"/>
              <a:t/>
            </a:r>
            <a:br>
              <a:rPr sz="1300"/>
            </a:b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Контактный номер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ФИО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object 11"/>
          <p:cNvSpPr/>
          <p:nvPr/>
        </p:nvSpPr>
        <p:spPr>
          <a:xfrm>
            <a:off x="3819240" y="7361640"/>
            <a:ext cx="3295440" cy="285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object 12"/>
          <p:cNvSpPr/>
          <p:nvPr/>
        </p:nvSpPr>
        <p:spPr>
          <a:xfrm>
            <a:off x="6123240" y="8786520"/>
            <a:ext cx="915480" cy="743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lang="ru-RU" sz="800" b="0" strike="noStrike" spc="483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пенсионного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lang="ru-RU" sz="800" b="0" strike="noStrike" spc="483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</a:rPr>
              <a:t>РФ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по</a:t>
            </a:r>
            <a:r>
              <a:rPr lang="ru-RU" sz="800" b="0" strike="noStrike" spc="29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1">
                <a:solidFill>
                  <a:srgbClr val="FFFFFF"/>
                </a:solidFill>
                <a:latin typeface="Calibri"/>
              </a:rPr>
              <a:t>Санкт-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Петербургу</a:t>
            </a:r>
            <a:r>
              <a:rPr lang="ru-RU" sz="800" b="0" strike="noStrike" spc="483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 Ленинградской</a:t>
            </a:r>
            <a:r>
              <a:rPr lang="ru-RU" sz="800" b="0" strike="noStrike" spc="483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области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92" name="Группа 3"/>
          <p:cNvGrpSpPr/>
          <p:nvPr/>
        </p:nvGrpSpPr>
        <p:grpSpPr>
          <a:xfrm>
            <a:off x="512280" y="489240"/>
            <a:ext cx="2515680" cy="981000"/>
            <a:chOff x="512280" y="489240"/>
            <a:chExt cx="2515680" cy="981000"/>
          </a:xfrm>
        </p:grpSpPr>
        <p:pic>
          <p:nvPicPr>
            <p:cNvPr id="93" name="object 13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7360" cy="95508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94" name="object 14"/>
            <p:cNvSpPr/>
            <p:nvPr/>
          </p:nvSpPr>
          <p:spPr>
            <a:xfrm>
              <a:off x="1577160" y="814680"/>
              <a:ext cx="293040" cy="183240"/>
            </a:xfrm>
            <a:custGeom>
              <a:avLst/>
              <a:gdLst>
                <a:gd name="textAreaLeft" fmla="*/ 0 w 293040"/>
                <a:gd name="textAreaRight" fmla="*/ 295200 w 293040"/>
                <a:gd name="textAreaTop" fmla="*/ 0 h 183240"/>
                <a:gd name="textAreaBottom" fmla="*/ 185400 h 18324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95" name="object 15"/>
            <p:cNvGrpSpPr/>
            <p:nvPr/>
          </p:nvGrpSpPr>
          <p:grpSpPr>
            <a:xfrm>
              <a:off x="1917720" y="814680"/>
              <a:ext cx="445680" cy="149040"/>
              <a:chOff x="1917720" y="814680"/>
              <a:chExt cx="445680" cy="149040"/>
            </a:xfrm>
          </p:grpSpPr>
          <p:sp>
            <p:nvSpPr>
              <p:cNvPr id="96" name="object 16"/>
              <p:cNvSpPr/>
              <p:nvPr/>
            </p:nvSpPr>
            <p:spPr>
              <a:xfrm>
                <a:off x="1917720" y="814680"/>
                <a:ext cx="288720" cy="149040"/>
              </a:xfrm>
              <a:custGeom>
                <a:avLst/>
                <a:gdLst>
                  <a:gd name="textAreaLeft" fmla="*/ 0 w 288720"/>
                  <a:gd name="textAreaRight" fmla="*/ 290880 w 288720"/>
                  <a:gd name="textAreaTop" fmla="*/ 0 h 149040"/>
                  <a:gd name="textAreaBottom" fmla="*/ 151200 h 14904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97" name="object 17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19160" cy="14796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98" name="object 18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7680" cy="15156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99" name="object 19"/>
            <p:cNvGrpSpPr/>
            <p:nvPr/>
          </p:nvGrpSpPr>
          <p:grpSpPr>
            <a:xfrm>
              <a:off x="1762920" y="1051200"/>
              <a:ext cx="675360" cy="181440"/>
              <a:chOff x="1762920" y="1051200"/>
              <a:chExt cx="675360" cy="181440"/>
            </a:xfrm>
          </p:grpSpPr>
          <p:pic>
            <p:nvPicPr>
              <p:cNvPr id="100" name="object 20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20600" cy="14796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01" name="object 21"/>
              <p:cNvSpPr/>
              <p:nvPr/>
            </p:nvSpPr>
            <p:spPr>
              <a:xfrm>
                <a:off x="1917720" y="1051200"/>
                <a:ext cx="520560" cy="181440"/>
              </a:xfrm>
              <a:custGeom>
                <a:avLst/>
                <a:gdLst>
                  <a:gd name="textAreaLeft" fmla="*/ 0 w 520560"/>
                  <a:gd name="textAreaRight" fmla="*/ 522720 w 520560"/>
                  <a:gd name="textAreaTop" fmla="*/ 0 h 181440"/>
                  <a:gd name="textAreaBottom" fmla="*/ 183600 h 18144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02" name="object 22"/>
            <p:cNvGrpSpPr/>
            <p:nvPr/>
          </p:nvGrpSpPr>
          <p:grpSpPr>
            <a:xfrm>
              <a:off x="2489040" y="1051560"/>
              <a:ext cx="288720" cy="147960"/>
              <a:chOff x="2489040" y="1051560"/>
              <a:chExt cx="288720" cy="147960"/>
            </a:xfrm>
          </p:grpSpPr>
          <p:pic>
            <p:nvPicPr>
              <p:cNvPr id="103" name="object 23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7800" cy="1479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4" name="object 24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18800" cy="14796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105" name="object 25"/>
            <p:cNvGrpSpPr/>
            <p:nvPr/>
          </p:nvGrpSpPr>
          <p:grpSpPr>
            <a:xfrm>
              <a:off x="1556640" y="1284480"/>
              <a:ext cx="1471320" cy="185760"/>
              <a:chOff x="1556640" y="1284480"/>
              <a:chExt cx="1471320" cy="185760"/>
            </a:xfrm>
          </p:grpSpPr>
          <p:pic>
            <p:nvPicPr>
              <p:cNvPr id="106" name="object 26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41120" cy="1533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7" name="object 27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62360" cy="1533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8" name="object 28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8200" cy="1857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9" name="object 29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62360" cy="15336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10" name="object 30"/>
              <p:cNvSpPr/>
              <p:nvPr/>
            </p:nvSpPr>
            <p:spPr>
              <a:xfrm>
                <a:off x="2494080" y="1290960"/>
                <a:ext cx="136440" cy="147600"/>
              </a:xfrm>
              <a:custGeom>
                <a:avLst/>
                <a:gdLst>
                  <a:gd name="textAreaLeft" fmla="*/ 0 w 136440"/>
                  <a:gd name="textAreaRight" fmla="*/ 138600 w 136440"/>
                  <a:gd name="textAreaTop" fmla="*/ 0 h 147600"/>
                  <a:gd name="textAreaBottom" fmla="*/ 149760 h 14760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111" name="object 31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8120" cy="1792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12" name="object 32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6320" cy="14796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113" name="Прямоугольник: скругленные углы 1"/>
          <p:cNvSpPr/>
          <p:nvPr/>
        </p:nvSpPr>
        <p:spPr>
          <a:xfrm>
            <a:off x="6140520" y="9593640"/>
            <a:ext cx="872640" cy="85644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14" name="Овал 1"/>
          <p:cNvSpPr/>
          <p:nvPr/>
        </p:nvSpPr>
        <p:spPr>
          <a:xfrm>
            <a:off x="6047640" y="7937640"/>
            <a:ext cx="813240" cy="8132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115" name="object 34"/>
          <p:cNvPicPr/>
          <p:nvPr/>
        </p:nvPicPr>
        <p:blipFill>
          <a:blip r:embed="rId20"/>
          <a:stretch/>
        </p:blipFill>
        <p:spPr>
          <a:xfrm>
            <a:off x="6162120" y="8141760"/>
            <a:ext cx="599400" cy="514440"/>
          </a:xfrm>
          <a:prstGeom prst="rect">
            <a:avLst/>
          </a:prstGeom>
          <a:ln w="0">
            <a:noFill/>
          </a:ln>
        </p:spPr>
      </p:pic>
      <p:pic>
        <p:nvPicPr>
          <p:cNvPr id="116" name="Рисунок 1"/>
          <p:cNvPicPr/>
          <p:nvPr/>
        </p:nvPicPr>
        <p:blipFill>
          <a:blip r:embed="rId21"/>
          <a:stretch/>
        </p:blipFill>
        <p:spPr>
          <a:xfrm>
            <a:off x="6153120" y="9577080"/>
            <a:ext cx="860040" cy="86004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17" name="Таблица 1"/>
          <p:cNvGraphicFramePr/>
          <p:nvPr>
            <p:extLst>
              <p:ext uri="{D42A27DB-BD31-4B8C-83A1-F6EECF244321}">
                <p14:modId xmlns:p14="http://schemas.microsoft.com/office/powerpoint/2010/main" val="1601375508"/>
              </p:ext>
            </p:extLst>
          </p:nvPr>
        </p:nvGraphicFramePr>
        <p:xfrm>
          <a:off x="349200" y="2077920"/>
          <a:ext cx="6789600" cy="4871520"/>
        </p:xfrm>
        <a:graphic>
          <a:graphicData uri="http://schemas.openxmlformats.org/drawingml/2006/table">
            <a:tbl>
              <a:tblPr/>
              <a:tblGrid>
                <a:gridCol w="842400"/>
                <a:gridCol w="4796280"/>
                <a:gridCol w="1150920"/>
              </a:tblGrid>
              <a:tr h="370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Montserrat" pitchFamily="2" charset="-52"/>
                        </a:rPr>
                        <a:t>Дата 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Montserrat" pitchFamily="2" charset="-52"/>
                        </a:rPr>
                        <a:t>Мероприятие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Montserrat" pitchFamily="2" charset="-52"/>
                        </a:rPr>
                        <a:t>Время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Montserrat" pitchFamily="2" charset="-52"/>
                        </a:rPr>
                        <a:t>начала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1" strike="noStrike" spc="-12">
                          <a:solidFill>
                            <a:srgbClr val="231F20"/>
                          </a:solidFill>
                          <a:latin typeface="Montserrat" pitchFamily="2" charset="-52"/>
                        </a:rPr>
                        <a:t>08.09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Лечебная физкультура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2">
                          <a:solidFill>
                            <a:srgbClr val="231F20"/>
                          </a:solidFill>
                          <a:latin typeface="Montserrat" pitchFamily="2" charset="-52"/>
                        </a:rPr>
                        <a:t>10:</a:t>
                      </a:r>
                      <a:r>
                        <a:rPr lang="ru-RU" sz="1400" b="0" strike="noStrike" spc="-26">
                          <a:solidFill>
                            <a:srgbClr val="231F20"/>
                          </a:solidFill>
                          <a:latin typeface="Montserrat" pitchFamily="2" charset="-52"/>
                        </a:rPr>
                        <a:t>00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1" strike="noStrike" spc="-12">
                          <a:solidFill>
                            <a:srgbClr val="231F20"/>
                          </a:solidFill>
                          <a:latin typeface="Montserrat" pitchFamily="2" charset="-52"/>
                        </a:rPr>
                        <a:t>08.09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">
                          <a:solidFill>
                            <a:srgbClr val="231F20"/>
                          </a:solidFill>
                          <a:latin typeface="Montserrat" pitchFamily="2" charset="-52"/>
                        </a:rPr>
                        <a:t>Музыкальная мультимедийная презентация «Душа России в песнях народов России»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13:00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09.09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Заседание общественной организации ветеранов войны и труда (пенсионеров), вооруженных сил и правоохранительных органов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09:00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09.09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СВО. Наш бой в тылу. (Противостояние телефонным мошенникам)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10:00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09.09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Группа «Театралка»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11:00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10.09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Лечебная физкультура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10:00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10.09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Федеральные мероприятия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10:00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10.09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Английский язык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12:00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Montserrat" pitchFamily="2" charset="-52"/>
                        </a:rPr>
                        <a:t>10.09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Клуб молодых инвалидов </a:t>
                      </a: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Montserrat" pitchFamily="2" charset="-52"/>
                        </a:rPr>
                        <a:t> «Я — САМ»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Кулинария. Настольные игры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Montserrat" pitchFamily="2" charset="-52"/>
                        </a:rPr>
                        <a:t>14:00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object 9"/>
          <p:cNvPicPr/>
          <p:nvPr/>
        </p:nvPicPr>
        <p:blipFill>
          <a:blip r:embed="rId2"/>
          <a:stretch/>
        </p:blipFill>
        <p:spPr>
          <a:xfrm>
            <a:off x="3607920" y="108000"/>
            <a:ext cx="3718080" cy="1656360"/>
          </a:xfrm>
          <a:prstGeom prst="rect">
            <a:avLst/>
          </a:prstGeom>
          <a:ln w="0">
            <a:noFill/>
          </a:ln>
        </p:spPr>
      </p:pic>
      <p:sp>
        <p:nvSpPr>
          <p:cNvPr id="119" name="object 42"/>
          <p:cNvSpPr/>
          <p:nvPr/>
        </p:nvSpPr>
        <p:spPr>
          <a:xfrm>
            <a:off x="249858" y="7000200"/>
            <a:ext cx="7199982" cy="3581640"/>
          </a:xfrm>
          <a:custGeom>
            <a:avLst/>
            <a:gdLst>
              <a:gd name="textAreaLeft" fmla="*/ 0 w 7343640"/>
              <a:gd name="textAreaRight" fmla="*/ 7345800 w 7343640"/>
              <a:gd name="textAreaTop" fmla="*/ 0 h 3581640"/>
              <a:gd name="textAreaBottom" fmla="*/ 3583800 h 358164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20" name="Группа 4"/>
          <p:cNvGrpSpPr/>
          <p:nvPr/>
        </p:nvGrpSpPr>
        <p:grpSpPr>
          <a:xfrm>
            <a:off x="644400" y="8176320"/>
            <a:ext cx="1145880" cy="130680"/>
            <a:chOff x="644400" y="8176320"/>
            <a:chExt cx="1145880" cy="130680"/>
          </a:xfrm>
        </p:grpSpPr>
        <p:pic>
          <p:nvPicPr>
            <p:cNvPr id="121" name="object 46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101160" cy="13068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22" name="object 47"/>
            <p:cNvSpPr/>
            <p:nvPr/>
          </p:nvSpPr>
          <p:spPr>
            <a:xfrm>
              <a:off x="771480" y="8178120"/>
              <a:ext cx="92520" cy="127440"/>
            </a:xfrm>
            <a:custGeom>
              <a:avLst/>
              <a:gdLst>
                <a:gd name="textAreaLeft" fmla="*/ 0 w 92520"/>
                <a:gd name="textAreaRight" fmla="*/ 94680 w 92520"/>
                <a:gd name="textAreaTop" fmla="*/ 0 h 127440"/>
                <a:gd name="textAreaBottom" fmla="*/ 129600 h 12744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123" name="object 69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90160" cy="1306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24" name="object 70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7160" cy="1306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25" name="object 71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8000" cy="1270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26" name="object 72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10880" cy="12888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3731760" y="316800"/>
            <a:ext cx="3405600" cy="186516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>
                <a:solidFill>
                  <a:schemeClr val="lt1"/>
                </a:solidFill>
                <a:latin typeface="Calibri"/>
              </a:rPr>
              <a:t>МЕРОПРИЯТИЯ </a:t>
            </a:r>
            <a:r>
              <a:rPr sz="2700"/>
              <a:t/>
            </a:r>
            <a:br>
              <a:rPr sz="2700"/>
            </a:br>
            <a:r>
              <a:rPr lang="ru-RU" sz="2700" b="1" strike="noStrike" spc="-1">
                <a:solidFill>
                  <a:schemeClr val="lt1"/>
                </a:solidFill>
                <a:latin typeface="Calibri"/>
              </a:rPr>
              <a:t>НА</a:t>
            </a:r>
            <a:r>
              <a:rPr lang="ru-RU" sz="2700" b="1" strike="noStrike" spc="-7">
                <a:solidFill>
                  <a:schemeClr val="lt1"/>
                </a:solidFill>
                <a:latin typeface="Calibri"/>
              </a:rPr>
              <a:t> </a:t>
            </a:r>
            <a:r>
              <a:rPr lang="ru-RU" sz="2700" b="1" strike="noStrike" spc="-12">
                <a:solidFill>
                  <a:schemeClr val="lt1"/>
                </a:solidFill>
                <a:latin typeface="Calibri"/>
              </a:rPr>
              <a:t>СЕНТЯБРЬ</a:t>
            </a:r>
            <a:endParaRPr lang="ru-RU" sz="2700" b="0" strike="noStrike" spc="-1">
              <a:solidFill>
                <a:srgbClr val="000000"/>
              </a:solidFill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strike="noStrike" spc="-21">
                <a:solidFill>
                  <a:schemeClr val="lt1"/>
                </a:solidFill>
                <a:latin typeface="Calibri"/>
              </a:rPr>
              <a:t>2026</a:t>
            </a:r>
            <a:endParaRPr lang="ru-RU" sz="2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object 73"/>
          <p:cNvSpPr/>
          <p:nvPr/>
        </p:nvSpPr>
        <p:spPr>
          <a:xfrm>
            <a:off x="628920" y="8441640"/>
            <a:ext cx="5112000" cy="2022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strike="noStrike" spc="-12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</a:rPr>
              <a:t>МЫ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</a:rPr>
              <a:t>ВАС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2">
                <a:solidFill>
                  <a:srgbClr val="FFFFFF"/>
                </a:solidFill>
                <a:latin typeface="Calibri"/>
              </a:rPr>
              <a:t>ЖДЕМ!</a:t>
            </a: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Наши</a:t>
            </a:r>
            <a:r>
              <a:rPr lang="ru-RU" sz="1300" b="0" strike="noStrike" spc="-35">
                <a:solidFill>
                  <a:srgbClr val="FFFFFF"/>
                </a:solidFill>
                <a:latin typeface="Calibri"/>
              </a:rPr>
              <a:t> </a:t>
            </a:r>
            <a:r>
              <a:rPr lang="ru-RU" sz="1300" b="0" strike="noStrike" spc="-12">
                <a:solidFill>
                  <a:srgbClr val="FFFFFF"/>
                </a:solidFill>
                <a:latin typeface="Calibri"/>
              </a:rPr>
              <a:t>контакты: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Адрес: г.Переславль-Залесский, ул.Брембольская, 28</a:t>
            </a:r>
            <a:r>
              <a:rPr sz="1300"/>
              <a:t/>
            </a:r>
            <a:br>
              <a:rPr sz="1300"/>
            </a:b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Контактный номер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ФИО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object 74"/>
          <p:cNvSpPr/>
          <p:nvPr/>
        </p:nvSpPr>
        <p:spPr>
          <a:xfrm>
            <a:off x="3819240" y="7361640"/>
            <a:ext cx="3295440" cy="83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object 75"/>
          <p:cNvSpPr/>
          <p:nvPr/>
        </p:nvSpPr>
        <p:spPr>
          <a:xfrm>
            <a:off x="6123240" y="8786520"/>
            <a:ext cx="915480" cy="743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lang="ru-RU" sz="800" b="0" strike="noStrike" spc="483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пенсионного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lang="ru-RU" sz="800" b="0" strike="noStrike" spc="483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</a:rPr>
              <a:t>РФ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по</a:t>
            </a:r>
            <a:r>
              <a:rPr lang="ru-RU" sz="800" b="0" strike="noStrike" spc="29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1">
                <a:solidFill>
                  <a:srgbClr val="FFFFFF"/>
                </a:solidFill>
                <a:latin typeface="Calibri"/>
              </a:rPr>
              <a:t>Санкт-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Петербургу</a:t>
            </a:r>
            <a:r>
              <a:rPr lang="ru-RU" sz="800" b="0" strike="noStrike" spc="483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 Ленинградской</a:t>
            </a:r>
            <a:r>
              <a:rPr lang="ru-RU" sz="800" b="0" strike="noStrike" spc="483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области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31" name="Группа 5"/>
          <p:cNvGrpSpPr/>
          <p:nvPr/>
        </p:nvGrpSpPr>
        <p:grpSpPr>
          <a:xfrm>
            <a:off x="512280" y="489240"/>
            <a:ext cx="2515680" cy="981000"/>
            <a:chOff x="512280" y="489240"/>
            <a:chExt cx="2515680" cy="981000"/>
          </a:xfrm>
        </p:grpSpPr>
        <p:pic>
          <p:nvPicPr>
            <p:cNvPr id="132" name="object 76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7360" cy="95508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33" name="object 77"/>
            <p:cNvSpPr/>
            <p:nvPr/>
          </p:nvSpPr>
          <p:spPr>
            <a:xfrm>
              <a:off x="1577160" y="814680"/>
              <a:ext cx="293040" cy="183240"/>
            </a:xfrm>
            <a:custGeom>
              <a:avLst/>
              <a:gdLst>
                <a:gd name="textAreaLeft" fmla="*/ 0 w 293040"/>
                <a:gd name="textAreaRight" fmla="*/ 295200 w 293040"/>
                <a:gd name="textAreaTop" fmla="*/ 0 h 183240"/>
                <a:gd name="textAreaBottom" fmla="*/ 185400 h 18324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134" name="object 78"/>
            <p:cNvGrpSpPr/>
            <p:nvPr/>
          </p:nvGrpSpPr>
          <p:grpSpPr>
            <a:xfrm>
              <a:off x="1917720" y="814680"/>
              <a:ext cx="445680" cy="149040"/>
              <a:chOff x="1917720" y="814680"/>
              <a:chExt cx="445680" cy="149040"/>
            </a:xfrm>
          </p:grpSpPr>
          <p:sp>
            <p:nvSpPr>
              <p:cNvPr id="135" name="object 79"/>
              <p:cNvSpPr/>
              <p:nvPr/>
            </p:nvSpPr>
            <p:spPr>
              <a:xfrm>
                <a:off x="1917720" y="814680"/>
                <a:ext cx="288720" cy="149040"/>
              </a:xfrm>
              <a:custGeom>
                <a:avLst/>
                <a:gdLst>
                  <a:gd name="textAreaLeft" fmla="*/ 0 w 288720"/>
                  <a:gd name="textAreaRight" fmla="*/ 290880 w 288720"/>
                  <a:gd name="textAreaTop" fmla="*/ 0 h 149040"/>
                  <a:gd name="textAreaBottom" fmla="*/ 151200 h 14904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136" name="object 80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19160" cy="14796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137" name="object 81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7680" cy="15156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138" name="object 82"/>
            <p:cNvGrpSpPr/>
            <p:nvPr/>
          </p:nvGrpSpPr>
          <p:grpSpPr>
            <a:xfrm>
              <a:off x="1762920" y="1051200"/>
              <a:ext cx="675360" cy="181440"/>
              <a:chOff x="1762920" y="1051200"/>
              <a:chExt cx="675360" cy="181440"/>
            </a:xfrm>
          </p:grpSpPr>
          <p:pic>
            <p:nvPicPr>
              <p:cNvPr id="139" name="object 83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20600" cy="14796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40" name="object 84"/>
              <p:cNvSpPr/>
              <p:nvPr/>
            </p:nvSpPr>
            <p:spPr>
              <a:xfrm>
                <a:off x="1917720" y="1051200"/>
                <a:ext cx="520560" cy="181440"/>
              </a:xfrm>
              <a:custGeom>
                <a:avLst/>
                <a:gdLst>
                  <a:gd name="textAreaLeft" fmla="*/ 0 w 520560"/>
                  <a:gd name="textAreaRight" fmla="*/ 522720 w 520560"/>
                  <a:gd name="textAreaTop" fmla="*/ 0 h 181440"/>
                  <a:gd name="textAreaBottom" fmla="*/ 183600 h 18144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41" name="object 85"/>
            <p:cNvGrpSpPr/>
            <p:nvPr/>
          </p:nvGrpSpPr>
          <p:grpSpPr>
            <a:xfrm>
              <a:off x="2489040" y="1051560"/>
              <a:ext cx="288720" cy="147960"/>
              <a:chOff x="2489040" y="1051560"/>
              <a:chExt cx="288720" cy="147960"/>
            </a:xfrm>
          </p:grpSpPr>
          <p:pic>
            <p:nvPicPr>
              <p:cNvPr id="142" name="object 86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7800" cy="1479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43" name="object 87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18800" cy="14796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144" name="object 88"/>
            <p:cNvGrpSpPr/>
            <p:nvPr/>
          </p:nvGrpSpPr>
          <p:grpSpPr>
            <a:xfrm>
              <a:off x="1556640" y="1284480"/>
              <a:ext cx="1471320" cy="185760"/>
              <a:chOff x="1556640" y="1284480"/>
              <a:chExt cx="1471320" cy="185760"/>
            </a:xfrm>
          </p:grpSpPr>
          <p:pic>
            <p:nvPicPr>
              <p:cNvPr id="145" name="object 89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41120" cy="1533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46" name="object 90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62360" cy="1533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47" name="object 91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8200" cy="1857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48" name="object 92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62360" cy="15336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49" name="object 93"/>
              <p:cNvSpPr/>
              <p:nvPr/>
            </p:nvSpPr>
            <p:spPr>
              <a:xfrm>
                <a:off x="2494080" y="1290960"/>
                <a:ext cx="136440" cy="147600"/>
              </a:xfrm>
              <a:custGeom>
                <a:avLst/>
                <a:gdLst>
                  <a:gd name="textAreaLeft" fmla="*/ 0 w 136440"/>
                  <a:gd name="textAreaRight" fmla="*/ 138600 w 136440"/>
                  <a:gd name="textAreaTop" fmla="*/ 0 h 147600"/>
                  <a:gd name="textAreaBottom" fmla="*/ 149760 h 14760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150" name="object 94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8120" cy="1792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51" name="object 95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6320" cy="14796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152" name="Прямоугольник: скругленные углы 3"/>
          <p:cNvSpPr/>
          <p:nvPr/>
        </p:nvSpPr>
        <p:spPr>
          <a:xfrm>
            <a:off x="6140520" y="9593640"/>
            <a:ext cx="872640" cy="85644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53" name="Овал 2"/>
          <p:cNvSpPr/>
          <p:nvPr/>
        </p:nvSpPr>
        <p:spPr>
          <a:xfrm>
            <a:off x="6047640" y="7937640"/>
            <a:ext cx="813240" cy="8132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154" name="object 96"/>
          <p:cNvPicPr/>
          <p:nvPr/>
        </p:nvPicPr>
        <p:blipFill>
          <a:blip r:embed="rId20"/>
          <a:stretch/>
        </p:blipFill>
        <p:spPr>
          <a:xfrm>
            <a:off x="6162120" y="8141760"/>
            <a:ext cx="599400" cy="514440"/>
          </a:xfrm>
          <a:prstGeom prst="rect">
            <a:avLst/>
          </a:prstGeom>
          <a:ln w="0">
            <a:noFill/>
          </a:ln>
        </p:spPr>
      </p:pic>
      <p:pic>
        <p:nvPicPr>
          <p:cNvPr id="155" name="Рисунок 2"/>
          <p:cNvPicPr/>
          <p:nvPr/>
        </p:nvPicPr>
        <p:blipFill>
          <a:blip r:embed="rId21"/>
          <a:stretch/>
        </p:blipFill>
        <p:spPr>
          <a:xfrm>
            <a:off x="6153120" y="9577080"/>
            <a:ext cx="860040" cy="86004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56" name="Таблица 2"/>
          <p:cNvGraphicFramePr/>
          <p:nvPr>
            <p:extLst>
              <p:ext uri="{D42A27DB-BD31-4B8C-83A1-F6EECF244321}">
                <p14:modId xmlns:p14="http://schemas.microsoft.com/office/powerpoint/2010/main" val="2530857886"/>
              </p:ext>
            </p:extLst>
          </p:nvPr>
        </p:nvGraphicFramePr>
        <p:xfrm>
          <a:off x="349200" y="2077920"/>
          <a:ext cx="6957442" cy="4724160"/>
        </p:xfrm>
        <a:graphic>
          <a:graphicData uri="http://schemas.openxmlformats.org/drawingml/2006/table">
            <a:tbl>
              <a:tblPr/>
              <a:tblGrid>
                <a:gridCol w="863225"/>
                <a:gridCol w="4914846"/>
                <a:gridCol w="1179371"/>
              </a:tblGrid>
              <a:tr h="370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chemeClr val="lt1"/>
                          </a:solidFill>
                          <a:latin typeface="Montserrat" pitchFamily="2" charset="-52"/>
                        </a:rPr>
                        <a:t>Дата 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Montserrat" pitchFamily="2" charset="-52"/>
                        </a:rPr>
                        <a:t>Мероприятие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chemeClr val="lt1"/>
                          </a:solidFill>
                          <a:latin typeface="Montserrat" pitchFamily="2" charset="-52"/>
                        </a:rPr>
                        <a:t>Время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chemeClr val="lt1"/>
                          </a:solidFill>
                          <a:latin typeface="Montserrat" pitchFamily="2" charset="-52"/>
                        </a:rPr>
                        <a:t>начала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1" strike="noStrike" spc="-12">
                          <a:solidFill>
                            <a:srgbClr val="231F20"/>
                          </a:solidFill>
                          <a:latin typeface="Montserrat" pitchFamily="2" charset="-52"/>
                        </a:rPr>
                        <a:t>11.09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">
                          <a:solidFill>
                            <a:srgbClr val="231F20"/>
                          </a:solidFill>
                          <a:latin typeface="Montserrat" pitchFamily="2" charset="-52"/>
                        </a:rPr>
                        <a:t>Квиз «Все обо всем»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2">
                          <a:solidFill>
                            <a:srgbClr val="231F20"/>
                          </a:solidFill>
                          <a:latin typeface="Montserrat" pitchFamily="2" charset="-52"/>
                        </a:rPr>
                        <a:t>08:1</a:t>
                      </a:r>
                      <a:r>
                        <a:rPr lang="ru-RU" sz="1400" b="0" strike="noStrike" spc="-26">
                          <a:solidFill>
                            <a:srgbClr val="231F20"/>
                          </a:solidFill>
                          <a:latin typeface="Montserrat" pitchFamily="2" charset="-52"/>
                        </a:rPr>
                        <a:t>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1" strike="noStrike" spc="-12">
                          <a:solidFill>
                            <a:srgbClr val="231F20"/>
                          </a:solidFill>
                          <a:latin typeface="Montserrat" pitchFamily="2" charset="-52"/>
                        </a:rPr>
                        <a:t>11.09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Арт-терапия. Рисование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14:00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14.09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Группа «Театралка»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11:00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14.09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Встреча с представителем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Центральной районной больницы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Мирошниковой А.Э.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13:00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15.09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Лечебная физкультура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10:00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15.09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Арт-терапия. Макраме.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11:00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15.09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Просмотр фильмов российского географического общества. Заповедник «Черные земли»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10.00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16.09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" dirty="0">
                          <a:solidFill>
                            <a:schemeClr val="dk1"/>
                          </a:solidFill>
                          <a:latin typeface="Montserrat" pitchFamily="2" charset="-52"/>
                          <a:ea typeface="Microsoft YaHei"/>
                        </a:rPr>
                        <a:t> Заседание общественной организации ветеранов войны и труда (пенсионеров), вооруженных сил и правоохранительных органов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09:00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16.09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Группа «Театралка»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chemeClr val="dk1"/>
                          </a:solidFill>
                          <a:latin typeface="Montserrat" pitchFamily="2" charset="-52"/>
                        </a:rPr>
                        <a:t>11:00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object 97"/>
          <p:cNvPicPr/>
          <p:nvPr/>
        </p:nvPicPr>
        <p:blipFill>
          <a:blip r:embed="rId2"/>
          <a:stretch/>
        </p:blipFill>
        <p:spPr>
          <a:xfrm>
            <a:off x="3731760" y="108000"/>
            <a:ext cx="3718080" cy="1656360"/>
          </a:xfrm>
          <a:prstGeom prst="rect">
            <a:avLst/>
          </a:prstGeom>
          <a:ln w="0">
            <a:noFill/>
          </a:ln>
        </p:spPr>
      </p:pic>
      <p:sp>
        <p:nvSpPr>
          <p:cNvPr id="158" name="object 98"/>
          <p:cNvSpPr/>
          <p:nvPr/>
        </p:nvSpPr>
        <p:spPr>
          <a:xfrm>
            <a:off x="111240" y="7000200"/>
            <a:ext cx="7343640" cy="3581640"/>
          </a:xfrm>
          <a:custGeom>
            <a:avLst/>
            <a:gdLst>
              <a:gd name="textAreaLeft" fmla="*/ 0 w 7343640"/>
              <a:gd name="textAreaRight" fmla="*/ 7345800 w 7343640"/>
              <a:gd name="textAreaTop" fmla="*/ 0 h 3581640"/>
              <a:gd name="textAreaBottom" fmla="*/ 3583800 h 358164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59" name="Группа 6"/>
          <p:cNvGrpSpPr/>
          <p:nvPr/>
        </p:nvGrpSpPr>
        <p:grpSpPr>
          <a:xfrm>
            <a:off x="644400" y="8176320"/>
            <a:ext cx="1145880" cy="130680"/>
            <a:chOff x="644400" y="8176320"/>
            <a:chExt cx="1145880" cy="130680"/>
          </a:xfrm>
        </p:grpSpPr>
        <p:pic>
          <p:nvPicPr>
            <p:cNvPr id="160" name="object 99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101160" cy="13068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61" name="object 100"/>
            <p:cNvSpPr/>
            <p:nvPr/>
          </p:nvSpPr>
          <p:spPr>
            <a:xfrm>
              <a:off x="771480" y="8178120"/>
              <a:ext cx="92520" cy="127440"/>
            </a:xfrm>
            <a:custGeom>
              <a:avLst/>
              <a:gdLst>
                <a:gd name="textAreaLeft" fmla="*/ 0 w 92520"/>
                <a:gd name="textAreaRight" fmla="*/ 94680 w 92520"/>
                <a:gd name="textAreaTop" fmla="*/ 0 h 127440"/>
                <a:gd name="textAreaBottom" fmla="*/ 129600 h 12744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162" name="object 101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90160" cy="1306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63" name="object 102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7160" cy="1306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64" name="object 103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8000" cy="1270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65" name="object 104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10880" cy="12888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3731760" y="316800"/>
            <a:ext cx="3405600" cy="186516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>
                <a:solidFill>
                  <a:schemeClr val="lt1"/>
                </a:solidFill>
                <a:latin typeface="Calibri"/>
              </a:rPr>
              <a:t>МЕРОПРИЯТИЯ</a:t>
            </a:r>
            <a:r>
              <a:rPr sz="2700"/>
              <a:t/>
            </a:r>
            <a:br>
              <a:rPr sz="2700"/>
            </a:br>
            <a:r>
              <a:rPr lang="ru-RU" sz="2700" b="1" strike="noStrike" spc="-12">
                <a:solidFill>
                  <a:schemeClr val="lt1"/>
                </a:solidFill>
                <a:latin typeface="Calibri"/>
              </a:rPr>
              <a:t> </a:t>
            </a:r>
            <a:r>
              <a:rPr lang="ru-RU" sz="2700" b="1" strike="noStrike" spc="-1">
                <a:solidFill>
                  <a:schemeClr val="lt1"/>
                </a:solidFill>
                <a:latin typeface="Calibri"/>
              </a:rPr>
              <a:t>НА</a:t>
            </a:r>
            <a:r>
              <a:rPr lang="ru-RU" sz="2700" b="1" strike="noStrike" spc="-7">
                <a:solidFill>
                  <a:schemeClr val="lt1"/>
                </a:solidFill>
                <a:latin typeface="Calibri"/>
              </a:rPr>
              <a:t> С</a:t>
            </a:r>
            <a:r>
              <a:rPr lang="ru-RU" sz="2700" b="1" strike="noStrike" spc="-12">
                <a:solidFill>
                  <a:schemeClr val="lt1"/>
                </a:solidFill>
                <a:latin typeface="Calibri"/>
              </a:rPr>
              <a:t>ЕНТЯБРЬ</a:t>
            </a:r>
            <a:endParaRPr lang="ru-RU" sz="2700" b="0" strike="noStrike" spc="-1">
              <a:solidFill>
                <a:srgbClr val="000000"/>
              </a:solidFill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strike="noStrike" spc="-21">
                <a:solidFill>
                  <a:schemeClr val="lt1"/>
                </a:solidFill>
                <a:latin typeface="Calibri"/>
              </a:rPr>
              <a:t>2026</a:t>
            </a:r>
            <a:endParaRPr lang="ru-RU" sz="2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object 105"/>
          <p:cNvSpPr/>
          <p:nvPr/>
        </p:nvSpPr>
        <p:spPr>
          <a:xfrm>
            <a:off x="628920" y="8441640"/>
            <a:ext cx="5112000" cy="2022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strike="noStrike" spc="-12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</a:rPr>
              <a:t>МЫ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</a:rPr>
              <a:t>ВАС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2">
                <a:solidFill>
                  <a:srgbClr val="FFFFFF"/>
                </a:solidFill>
                <a:latin typeface="Calibri"/>
              </a:rPr>
              <a:t>ЖДЕМ!</a:t>
            </a: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Наши</a:t>
            </a:r>
            <a:r>
              <a:rPr lang="ru-RU" sz="1300" b="0" strike="noStrike" spc="-35">
                <a:solidFill>
                  <a:srgbClr val="FFFFFF"/>
                </a:solidFill>
                <a:latin typeface="Calibri"/>
              </a:rPr>
              <a:t> </a:t>
            </a:r>
            <a:r>
              <a:rPr lang="ru-RU" sz="1300" b="0" strike="noStrike" spc="-12">
                <a:solidFill>
                  <a:srgbClr val="FFFFFF"/>
                </a:solidFill>
                <a:latin typeface="Calibri"/>
              </a:rPr>
              <a:t>контакты: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Адрес: г.Переславль-Залесский, ул.Брембольская, 28</a:t>
            </a:r>
            <a:r>
              <a:rPr sz="1300"/>
              <a:t/>
            </a:r>
            <a:br>
              <a:rPr sz="1300"/>
            </a:b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Контактный номер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ФИО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" name="object 106"/>
          <p:cNvSpPr/>
          <p:nvPr/>
        </p:nvSpPr>
        <p:spPr>
          <a:xfrm>
            <a:off x="3819240" y="7361640"/>
            <a:ext cx="3295440" cy="83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9" name="object 107"/>
          <p:cNvSpPr/>
          <p:nvPr/>
        </p:nvSpPr>
        <p:spPr>
          <a:xfrm>
            <a:off x="6123240" y="8786520"/>
            <a:ext cx="915480" cy="743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lang="ru-RU" sz="800" b="0" strike="noStrike" spc="483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пенсионного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lang="ru-RU" sz="800" b="0" strike="noStrike" spc="483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</a:rPr>
              <a:t>РФ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по</a:t>
            </a:r>
            <a:r>
              <a:rPr lang="ru-RU" sz="800" b="0" strike="noStrike" spc="29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1">
                <a:solidFill>
                  <a:srgbClr val="FFFFFF"/>
                </a:solidFill>
                <a:latin typeface="Calibri"/>
              </a:rPr>
              <a:t>Санкт-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Петербургу</a:t>
            </a:r>
            <a:r>
              <a:rPr lang="ru-RU" sz="800" b="0" strike="noStrike" spc="483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 Ленинградской</a:t>
            </a:r>
            <a:r>
              <a:rPr lang="ru-RU" sz="800" b="0" strike="noStrike" spc="483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области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70" name="Группа 7"/>
          <p:cNvGrpSpPr/>
          <p:nvPr/>
        </p:nvGrpSpPr>
        <p:grpSpPr>
          <a:xfrm>
            <a:off x="512280" y="489240"/>
            <a:ext cx="2515680" cy="981000"/>
            <a:chOff x="512280" y="489240"/>
            <a:chExt cx="2515680" cy="981000"/>
          </a:xfrm>
        </p:grpSpPr>
        <p:pic>
          <p:nvPicPr>
            <p:cNvPr id="171" name="object 108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7360" cy="95508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72" name="object 109"/>
            <p:cNvSpPr/>
            <p:nvPr/>
          </p:nvSpPr>
          <p:spPr>
            <a:xfrm>
              <a:off x="1577160" y="814680"/>
              <a:ext cx="293040" cy="183240"/>
            </a:xfrm>
            <a:custGeom>
              <a:avLst/>
              <a:gdLst>
                <a:gd name="textAreaLeft" fmla="*/ 0 w 293040"/>
                <a:gd name="textAreaRight" fmla="*/ 295200 w 293040"/>
                <a:gd name="textAreaTop" fmla="*/ 0 h 183240"/>
                <a:gd name="textAreaBottom" fmla="*/ 185400 h 18324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173" name="object 110"/>
            <p:cNvGrpSpPr/>
            <p:nvPr/>
          </p:nvGrpSpPr>
          <p:grpSpPr>
            <a:xfrm>
              <a:off x="1917720" y="814680"/>
              <a:ext cx="445680" cy="149040"/>
              <a:chOff x="1917720" y="814680"/>
              <a:chExt cx="445680" cy="149040"/>
            </a:xfrm>
          </p:grpSpPr>
          <p:sp>
            <p:nvSpPr>
              <p:cNvPr id="174" name="object 111"/>
              <p:cNvSpPr/>
              <p:nvPr/>
            </p:nvSpPr>
            <p:spPr>
              <a:xfrm>
                <a:off x="1917720" y="814680"/>
                <a:ext cx="288720" cy="149040"/>
              </a:xfrm>
              <a:custGeom>
                <a:avLst/>
                <a:gdLst>
                  <a:gd name="textAreaLeft" fmla="*/ 0 w 288720"/>
                  <a:gd name="textAreaRight" fmla="*/ 290880 w 288720"/>
                  <a:gd name="textAreaTop" fmla="*/ 0 h 149040"/>
                  <a:gd name="textAreaBottom" fmla="*/ 151200 h 14904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175" name="object 112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19160" cy="14796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176" name="object 113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7680" cy="15156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177" name="object 114"/>
            <p:cNvGrpSpPr/>
            <p:nvPr/>
          </p:nvGrpSpPr>
          <p:grpSpPr>
            <a:xfrm>
              <a:off x="1762920" y="1051200"/>
              <a:ext cx="675360" cy="181440"/>
              <a:chOff x="1762920" y="1051200"/>
              <a:chExt cx="675360" cy="181440"/>
            </a:xfrm>
          </p:grpSpPr>
          <p:pic>
            <p:nvPicPr>
              <p:cNvPr id="178" name="object 115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20600" cy="14796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79" name="object 116"/>
              <p:cNvSpPr/>
              <p:nvPr/>
            </p:nvSpPr>
            <p:spPr>
              <a:xfrm>
                <a:off x="1917720" y="1051200"/>
                <a:ext cx="520560" cy="181440"/>
              </a:xfrm>
              <a:custGeom>
                <a:avLst/>
                <a:gdLst>
                  <a:gd name="textAreaLeft" fmla="*/ 0 w 520560"/>
                  <a:gd name="textAreaRight" fmla="*/ 522720 w 520560"/>
                  <a:gd name="textAreaTop" fmla="*/ 0 h 181440"/>
                  <a:gd name="textAreaBottom" fmla="*/ 183600 h 18144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80" name="object 117"/>
            <p:cNvGrpSpPr/>
            <p:nvPr/>
          </p:nvGrpSpPr>
          <p:grpSpPr>
            <a:xfrm>
              <a:off x="2489040" y="1051560"/>
              <a:ext cx="288720" cy="147960"/>
              <a:chOff x="2489040" y="1051560"/>
              <a:chExt cx="288720" cy="147960"/>
            </a:xfrm>
          </p:grpSpPr>
          <p:pic>
            <p:nvPicPr>
              <p:cNvPr id="181" name="object 118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7800" cy="1479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82" name="object 119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18800" cy="14796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183" name="object 120"/>
            <p:cNvGrpSpPr/>
            <p:nvPr/>
          </p:nvGrpSpPr>
          <p:grpSpPr>
            <a:xfrm>
              <a:off x="1556640" y="1284480"/>
              <a:ext cx="1471320" cy="185760"/>
              <a:chOff x="1556640" y="1284480"/>
              <a:chExt cx="1471320" cy="185760"/>
            </a:xfrm>
          </p:grpSpPr>
          <p:pic>
            <p:nvPicPr>
              <p:cNvPr id="184" name="object 121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41120" cy="1533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85" name="object 122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62360" cy="1533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86" name="object 123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8200" cy="1857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87" name="object 124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62360" cy="15336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88" name="object 125"/>
              <p:cNvSpPr/>
              <p:nvPr/>
            </p:nvSpPr>
            <p:spPr>
              <a:xfrm>
                <a:off x="2494080" y="1290960"/>
                <a:ext cx="136440" cy="147600"/>
              </a:xfrm>
              <a:custGeom>
                <a:avLst/>
                <a:gdLst>
                  <a:gd name="textAreaLeft" fmla="*/ 0 w 136440"/>
                  <a:gd name="textAreaRight" fmla="*/ 138600 w 136440"/>
                  <a:gd name="textAreaTop" fmla="*/ 0 h 147600"/>
                  <a:gd name="textAreaBottom" fmla="*/ 149760 h 14760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189" name="object 126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8120" cy="1792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90" name="object 127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6320" cy="14796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191" name="Прямоугольник: скругленные углы 4"/>
          <p:cNvSpPr/>
          <p:nvPr/>
        </p:nvSpPr>
        <p:spPr>
          <a:xfrm>
            <a:off x="6140520" y="9593640"/>
            <a:ext cx="872640" cy="85644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92" name="Овал 4"/>
          <p:cNvSpPr/>
          <p:nvPr/>
        </p:nvSpPr>
        <p:spPr>
          <a:xfrm>
            <a:off x="6047640" y="7937640"/>
            <a:ext cx="813240" cy="8132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193" name="object 128"/>
          <p:cNvPicPr/>
          <p:nvPr/>
        </p:nvPicPr>
        <p:blipFill>
          <a:blip r:embed="rId20"/>
          <a:stretch/>
        </p:blipFill>
        <p:spPr>
          <a:xfrm>
            <a:off x="6162120" y="8141760"/>
            <a:ext cx="599400" cy="514440"/>
          </a:xfrm>
          <a:prstGeom prst="rect">
            <a:avLst/>
          </a:prstGeom>
          <a:ln w="0">
            <a:noFill/>
          </a:ln>
        </p:spPr>
      </p:pic>
      <p:pic>
        <p:nvPicPr>
          <p:cNvPr id="194" name="Рисунок 3"/>
          <p:cNvPicPr/>
          <p:nvPr/>
        </p:nvPicPr>
        <p:blipFill>
          <a:blip r:embed="rId21"/>
          <a:stretch/>
        </p:blipFill>
        <p:spPr>
          <a:xfrm>
            <a:off x="6153120" y="9577080"/>
            <a:ext cx="860040" cy="86004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95" name="Таблица 3"/>
          <p:cNvGraphicFramePr/>
          <p:nvPr/>
        </p:nvGraphicFramePr>
        <p:xfrm>
          <a:off x="349200" y="2077920"/>
          <a:ext cx="6789600" cy="5973840"/>
        </p:xfrm>
        <a:graphic>
          <a:graphicData uri="http://schemas.openxmlformats.org/drawingml/2006/table">
            <a:tbl>
              <a:tblPr/>
              <a:tblGrid>
                <a:gridCol w="842400"/>
                <a:gridCol w="4796280"/>
                <a:gridCol w="1150920"/>
              </a:tblGrid>
              <a:tr h="370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2">
                          <a:solidFill>
                            <a:srgbClr val="231F20"/>
                          </a:solidFill>
                          <a:latin typeface="Calibri"/>
                        </a:rPr>
                        <a:t>16.09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Консультация специалиста ОСФР по правовым, пенсионным и социальным вопросам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13:00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2">
                          <a:solidFill>
                            <a:srgbClr val="231F20"/>
                          </a:solidFill>
                          <a:latin typeface="Calibri"/>
                        </a:rPr>
                        <a:t>17.09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Лечебная физкультура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17.09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Федеральные мероприятия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17.09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Английский язык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12:00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17.09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Клуб молодых инвалидов 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«Я — САМ»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Кулинария. Финансовая грамотность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14:00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18.09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Встреча со священником Виталием, руководителем отдела религиозного образования и катехизации Переславской епархии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12:00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18.09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Арт-терапия. Рисование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14:00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21.09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Группа «Театралка»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21.09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Исторический квиз «В единстве и согласии — спасение мира Русского!»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13:00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22.09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Лечебная физкультура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10:00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object 129"/>
          <p:cNvPicPr/>
          <p:nvPr/>
        </p:nvPicPr>
        <p:blipFill>
          <a:blip r:embed="rId2"/>
          <a:stretch/>
        </p:blipFill>
        <p:spPr>
          <a:xfrm>
            <a:off x="3490218" y="78120"/>
            <a:ext cx="3718080" cy="1656360"/>
          </a:xfrm>
          <a:prstGeom prst="rect">
            <a:avLst/>
          </a:prstGeom>
          <a:ln w="0">
            <a:noFill/>
          </a:ln>
        </p:spPr>
      </p:pic>
      <p:sp>
        <p:nvSpPr>
          <p:cNvPr id="197" name="object 130"/>
          <p:cNvSpPr/>
          <p:nvPr/>
        </p:nvSpPr>
        <p:spPr>
          <a:xfrm>
            <a:off x="111240" y="7000200"/>
            <a:ext cx="7343640" cy="3581640"/>
          </a:xfrm>
          <a:custGeom>
            <a:avLst/>
            <a:gdLst>
              <a:gd name="textAreaLeft" fmla="*/ 0 w 7343640"/>
              <a:gd name="textAreaRight" fmla="*/ 7345800 w 7343640"/>
              <a:gd name="textAreaTop" fmla="*/ 0 h 3581640"/>
              <a:gd name="textAreaBottom" fmla="*/ 3583800 h 358164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98" name="Группа 8"/>
          <p:cNvGrpSpPr/>
          <p:nvPr/>
        </p:nvGrpSpPr>
        <p:grpSpPr>
          <a:xfrm>
            <a:off x="644400" y="8176320"/>
            <a:ext cx="1145880" cy="130680"/>
            <a:chOff x="644400" y="8176320"/>
            <a:chExt cx="1145880" cy="130680"/>
          </a:xfrm>
        </p:grpSpPr>
        <p:pic>
          <p:nvPicPr>
            <p:cNvPr id="199" name="object 131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101160" cy="13068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200" name="object 132"/>
            <p:cNvSpPr/>
            <p:nvPr/>
          </p:nvSpPr>
          <p:spPr>
            <a:xfrm>
              <a:off x="771480" y="8178120"/>
              <a:ext cx="92520" cy="127440"/>
            </a:xfrm>
            <a:custGeom>
              <a:avLst/>
              <a:gdLst>
                <a:gd name="textAreaLeft" fmla="*/ 0 w 92520"/>
                <a:gd name="textAreaRight" fmla="*/ 94680 w 92520"/>
                <a:gd name="textAreaTop" fmla="*/ 0 h 127440"/>
                <a:gd name="textAreaBottom" fmla="*/ 129600 h 12744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201" name="object 133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90160" cy="1306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02" name="object 134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7160" cy="1306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03" name="object 135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8000" cy="1270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04" name="object 136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10880" cy="12888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205" name="PlaceHolder 1"/>
          <p:cNvSpPr>
            <a:spLocks noGrp="1"/>
          </p:cNvSpPr>
          <p:nvPr>
            <p:ph type="title"/>
          </p:nvPr>
        </p:nvSpPr>
        <p:spPr>
          <a:xfrm>
            <a:off x="4140000" y="316800"/>
            <a:ext cx="2997360" cy="186516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 dirty="0">
                <a:solidFill>
                  <a:schemeClr val="lt1"/>
                </a:solidFill>
                <a:latin typeface="Calibri"/>
              </a:rPr>
              <a:t>МЕРОПРИЯТИЯ </a:t>
            </a:r>
            <a:r>
              <a:rPr lang="ru-RU" sz="2700" b="1" strike="noStrike" spc="-1" dirty="0">
                <a:solidFill>
                  <a:schemeClr val="lt1"/>
                </a:solidFill>
                <a:latin typeface="Calibri"/>
              </a:rPr>
              <a:t>НА</a:t>
            </a:r>
            <a:r>
              <a:rPr lang="ru-RU" sz="2700" b="1" strike="noStrike" spc="-7" dirty="0">
                <a:solidFill>
                  <a:schemeClr val="lt1"/>
                </a:solidFill>
                <a:latin typeface="Calibri"/>
              </a:rPr>
              <a:t> </a:t>
            </a:r>
            <a:r>
              <a:rPr lang="ru-RU" sz="2700" b="1" strike="noStrike" spc="-12" dirty="0">
                <a:solidFill>
                  <a:schemeClr val="lt1"/>
                </a:solidFill>
                <a:latin typeface="Calibri"/>
              </a:rPr>
              <a:t>СЕНТЯБРЬ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strike="noStrike" spc="-21" dirty="0">
                <a:solidFill>
                  <a:schemeClr val="lt1"/>
                </a:solidFill>
                <a:latin typeface="Calibri"/>
              </a:rPr>
              <a:t>2026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6" name="object 137"/>
          <p:cNvSpPr/>
          <p:nvPr/>
        </p:nvSpPr>
        <p:spPr>
          <a:xfrm>
            <a:off x="628920" y="8441640"/>
            <a:ext cx="5112000" cy="2022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strike="noStrike" spc="-12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</a:rPr>
              <a:t>МЫ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</a:rPr>
              <a:t>ВАС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2">
                <a:solidFill>
                  <a:srgbClr val="FFFFFF"/>
                </a:solidFill>
                <a:latin typeface="Calibri"/>
              </a:rPr>
              <a:t>ЖДЕМ!</a:t>
            </a: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Наши</a:t>
            </a:r>
            <a:r>
              <a:rPr lang="ru-RU" sz="1300" b="0" strike="noStrike" spc="-35">
                <a:solidFill>
                  <a:srgbClr val="FFFFFF"/>
                </a:solidFill>
                <a:latin typeface="Calibri"/>
              </a:rPr>
              <a:t> </a:t>
            </a:r>
            <a:r>
              <a:rPr lang="ru-RU" sz="1300" b="0" strike="noStrike" spc="-12">
                <a:solidFill>
                  <a:srgbClr val="FFFFFF"/>
                </a:solidFill>
                <a:latin typeface="Calibri"/>
              </a:rPr>
              <a:t>контакты: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Адрес: г.Переславль-Залесский, ул.Брембольская, 28</a:t>
            </a:r>
            <a:r>
              <a:rPr sz="1300"/>
              <a:t/>
            </a:r>
            <a:br>
              <a:rPr sz="1300"/>
            </a:b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Контактный номер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ФИО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7" name="object 138"/>
          <p:cNvSpPr/>
          <p:nvPr/>
        </p:nvSpPr>
        <p:spPr>
          <a:xfrm>
            <a:off x="3819240" y="7361640"/>
            <a:ext cx="3295440" cy="83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8" name="object 139"/>
          <p:cNvSpPr/>
          <p:nvPr/>
        </p:nvSpPr>
        <p:spPr>
          <a:xfrm>
            <a:off x="6123240" y="8786520"/>
            <a:ext cx="915480" cy="743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lang="ru-RU" sz="800" b="0" strike="noStrike" spc="483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пенсионного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lang="ru-RU" sz="800" b="0" strike="noStrike" spc="483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</a:rPr>
              <a:t>РФ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по</a:t>
            </a:r>
            <a:r>
              <a:rPr lang="ru-RU" sz="800" b="0" strike="noStrike" spc="29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1">
                <a:solidFill>
                  <a:srgbClr val="FFFFFF"/>
                </a:solidFill>
                <a:latin typeface="Calibri"/>
              </a:rPr>
              <a:t>Санкт-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Петербургу</a:t>
            </a:r>
            <a:r>
              <a:rPr lang="ru-RU" sz="800" b="0" strike="noStrike" spc="483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 Ленинградской</a:t>
            </a:r>
            <a:r>
              <a:rPr lang="ru-RU" sz="800" b="0" strike="noStrike" spc="483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области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09" name="Группа 9"/>
          <p:cNvGrpSpPr/>
          <p:nvPr/>
        </p:nvGrpSpPr>
        <p:grpSpPr>
          <a:xfrm>
            <a:off x="512280" y="489240"/>
            <a:ext cx="2515680" cy="981000"/>
            <a:chOff x="512280" y="489240"/>
            <a:chExt cx="2515680" cy="981000"/>
          </a:xfrm>
        </p:grpSpPr>
        <p:pic>
          <p:nvPicPr>
            <p:cNvPr id="210" name="object 140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7360" cy="95508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211" name="object 141"/>
            <p:cNvSpPr/>
            <p:nvPr/>
          </p:nvSpPr>
          <p:spPr>
            <a:xfrm>
              <a:off x="1577160" y="814680"/>
              <a:ext cx="293040" cy="183240"/>
            </a:xfrm>
            <a:custGeom>
              <a:avLst/>
              <a:gdLst>
                <a:gd name="textAreaLeft" fmla="*/ 0 w 293040"/>
                <a:gd name="textAreaRight" fmla="*/ 295200 w 293040"/>
                <a:gd name="textAreaTop" fmla="*/ 0 h 183240"/>
                <a:gd name="textAreaBottom" fmla="*/ 185400 h 18324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12" name="object 142"/>
            <p:cNvGrpSpPr/>
            <p:nvPr/>
          </p:nvGrpSpPr>
          <p:grpSpPr>
            <a:xfrm>
              <a:off x="1917720" y="814680"/>
              <a:ext cx="445680" cy="149040"/>
              <a:chOff x="1917720" y="814680"/>
              <a:chExt cx="445680" cy="149040"/>
            </a:xfrm>
          </p:grpSpPr>
          <p:sp>
            <p:nvSpPr>
              <p:cNvPr id="213" name="object 143"/>
              <p:cNvSpPr/>
              <p:nvPr/>
            </p:nvSpPr>
            <p:spPr>
              <a:xfrm>
                <a:off x="1917720" y="814680"/>
                <a:ext cx="288720" cy="149040"/>
              </a:xfrm>
              <a:custGeom>
                <a:avLst/>
                <a:gdLst>
                  <a:gd name="textAreaLeft" fmla="*/ 0 w 288720"/>
                  <a:gd name="textAreaRight" fmla="*/ 290880 w 288720"/>
                  <a:gd name="textAreaTop" fmla="*/ 0 h 149040"/>
                  <a:gd name="textAreaBottom" fmla="*/ 151200 h 14904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214" name="object 144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19160" cy="14796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215" name="object 145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7680" cy="15156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216" name="object 146"/>
            <p:cNvGrpSpPr/>
            <p:nvPr/>
          </p:nvGrpSpPr>
          <p:grpSpPr>
            <a:xfrm>
              <a:off x="1762920" y="1051200"/>
              <a:ext cx="675360" cy="181440"/>
              <a:chOff x="1762920" y="1051200"/>
              <a:chExt cx="675360" cy="181440"/>
            </a:xfrm>
          </p:grpSpPr>
          <p:pic>
            <p:nvPicPr>
              <p:cNvPr id="217" name="object 147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20600" cy="14796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218" name="object 148"/>
              <p:cNvSpPr/>
              <p:nvPr/>
            </p:nvSpPr>
            <p:spPr>
              <a:xfrm>
                <a:off x="1917720" y="1051200"/>
                <a:ext cx="520560" cy="181440"/>
              </a:xfrm>
              <a:custGeom>
                <a:avLst/>
                <a:gdLst>
                  <a:gd name="textAreaLeft" fmla="*/ 0 w 520560"/>
                  <a:gd name="textAreaRight" fmla="*/ 522720 w 520560"/>
                  <a:gd name="textAreaTop" fmla="*/ 0 h 181440"/>
                  <a:gd name="textAreaBottom" fmla="*/ 183600 h 18144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219" name="object 149"/>
            <p:cNvGrpSpPr/>
            <p:nvPr/>
          </p:nvGrpSpPr>
          <p:grpSpPr>
            <a:xfrm>
              <a:off x="2489040" y="1051560"/>
              <a:ext cx="288720" cy="147960"/>
              <a:chOff x="2489040" y="1051560"/>
              <a:chExt cx="288720" cy="147960"/>
            </a:xfrm>
          </p:grpSpPr>
          <p:pic>
            <p:nvPicPr>
              <p:cNvPr id="220" name="object 150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7800" cy="1479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221" name="object 151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18800" cy="14796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222" name="object 152"/>
            <p:cNvGrpSpPr/>
            <p:nvPr/>
          </p:nvGrpSpPr>
          <p:grpSpPr>
            <a:xfrm>
              <a:off x="1556640" y="1284480"/>
              <a:ext cx="1471320" cy="185760"/>
              <a:chOff x="1556640" y="1284480"/>
              <a:chExt cx="1471320" cy="185760"/>
            </a:xfrm>
          </p:grpSpPr>
          <p:pic>
            <p:nvPicPr>
              <p:cNvPr id="223" name="object 153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41120" cy="1533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224" name="object 154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62360" cy="1533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225" name="object 155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8200" cy="1857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226" name="object 156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62360" cy="15336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227" name="object 157"/>
              <p:cNvSpPr/>
              <p:nvPr/>
            </p:nvSpPr>
            <p:spPr>
              <a:xfrm>
                <a:off x="2494080" y="1290960"/>
                <a:ext cx="136440" cy="147600"/>
              </a:xfrm>
              <a:custGeom>
                <a:avLst/>
                <a:gdLst>
                  <a:gd name="textAreaLeft" fmla="*/ 0 w 136440"/>
                  <a:gd name="textAreaRight" fmla="*/ 138600 w 136440"/>
                  <a:gd name="textAreaTop" fmla="*/ 0 h 147600"/>
                  <a:gd name="textAreaBottom" fmla="*/ 149760 h 14760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228" name="object 158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8120" cy="1792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229" name="object 159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6320" cy="14796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230" name="Прямоугольник: скругленные углы 5"/>
          <p:cNvSpPr/>
          <p:nvPr/>
        </p:nvSpPr>
        <p:spPr>
          <a:xfrm>
            <a:off x="6140520" y="9593640"/>
            <a:ext cx="872640" cy="85644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31" name="Овал 5"/>
          <p:cNvSpPr/>
          <p:nvPr/>
        </p:nvSpPr>
        <p:spPr>
          <a:xfrm>
            <a:off x="6047640" y="7937640"/>
            <a:ext cx="813240" cy="8132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232" name="object 160"/>
          <p:cNvPicPr/>
          <p:nvPr/>
        </p:nvPicPr>
        <p:blipFill>
          <a:blip r:embed="rId20"/>
          <a:stretch/>
        </p:blipFill>
        <p:spPr>
          <a:xfrm>
            <a:off x="6162120" y="8141760"/>
            <a:ext cx="599400" cy="514440"/>
          </a:xfrm>
          <a:prstGeom prst="rect">
            <a:avLst/>
          </a:prstGeom>
          <a:ln w="0">
            <a:noFill/>
          </a:ln>
        </p:spPr>
      </p:pic>
      <p:pic>
        <p:nvPicPr>
          <p:cNvPr id="233" name="Рисунок 4"/>
          <p:cNvPicPr/>
          <p:nvPr/>
        </p:nvPicPr>
        <p:blipFill>
          <a:blip r:embed="rId21"/>
          <a:stretch/>
        </p:blipFill>
        <p:spPr>
          <a:xfrm>
            <a:off x="6153120" y="9577080"/>
            <a:ext cx="860040" cy="86004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234" name="Таблица 5"/>
          <p:cNvGraphicFramePr/>
          <p:nvPr>
            <p:extLst>
              <p:ext uri="{D42A27DB-BD31-4B8C-83A1-F6EECF244321}">
                <p14:modId xmlns:p14="http://schemas.microsoft.com/office/powerpoint/2010/main" val="2303255282"/>
              </p:ext>
            </p:extLst>
          </p:nvPr>
        </p:nvGraphicFramePr>
        <p:xfrm>
          <a:off x="349200" y="2077920"/>
          <a:ext cx="6885434" cy="5059440"/>
        </p:xfrm>
        <a:graphic>
          <a:graphicData uri="http://schemas.openxmlformats.org/drawingml/2006/table">
            <a:tbl>
              <a:tblPr/>
              <a:tblGrid>
                <a:gridCol w="854290"/>
                <a:gridCol w="4863979"/>
                <a:gridCol w="1167165"/>
              </a:tblGrid>
              <a:tr h="370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2">
                          <a:solidFill>
                            <a:srgbClr val="231F20"/>
                          </a:solidFill>
                          <a:latin typeface="Calibri"/>
                        </a:rPr>
                        <a:t>22.09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>
                          <a:solidFill>
                            <a:srgbClr val="231F20"/>
                          </a:solidFill>
                          <a:latin typeface="Calibri"/>
                        </a:rPr>
                        <a:t>Арт-терапия. Макраме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2">
                          <a:solidFill>
                            <a:srgbClr val="231F20"/>
                          </a:solidFill>
                          <a:latin typeface="Calibri"/>
                        </a:rPr>
                        <a:t>22.09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Клуб путешественников. Китай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13:00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23.09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Заседание общественной организации ветеранов войны и труда (пенсионеров), вооруженных сил и правоохранительных органов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Calibri"/>
                        </a:rPr>
                        <a:t>09:00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23.09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Группа «Театралка»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23.09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Поход в кино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15:00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24.09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Лечебная физкультура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24.09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Федеральные мероприятия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24.09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Английский язык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12:00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24.09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Клуб молодых инвалидов 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 «Я — САМ»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Кулинария. Консультация специалиста ОСФР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14:00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object 161"/>
          <p:cNvPicPr/>
          <p:nvPr/>
        </p:nvPicPr>
        <p:blipFill>
          <a:blip r:embed="rId2"/>
          <a:stretch/>
        </p:blipFill>
        <p:spPr>
          <a:xfrm>
            <a:off x="3731760" y="108000"/>
            <a:ext cx="3718080" cy="1656360"/>
          </a:xfrm>
          <a:prstGeom prst="rect">
            <a:avLst/>
          </a:prstGeom>
          <a:ln w="0">
            <a:noFill/>
          </a:ln>
        </p:spPr>
      </p:pic>
      <p:sp>
        <p:nvSpPr>
          <p:cNvPr id="236" name="object 162"/>
          <p:cNvSpPr/>
          <p:nvPr/>
        </p:nvSpPr>
        <p:spPr>
          <a:xfrm>
            <a:off x="111240" y="7000200"/>
            <a:ext cx="7343640" cy="3581640"/>
          </a:xfrm>
          <a:custGeom>
            <a:avLst/>
            <a:gdLst>
              <a:gd name="textAreaLeft" fmla="*/ 0 w 7343640"/>
              <a:gd name="textAreaRight" fmla="*/ 7345800 w 7343640"/>
              <a:gd name="textAreaTop" fmla="*/ 0 h 3581640"/>
              <a:gd name="textAreaBottom" fmla="*/ 3583800 h 358164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37" name="Группа 10"/>
          <p:cNvGrpSpPr/>
          <p:nvPr/>
        </p:nvGrpSpPr>
        <p:grpSpPr>
          <a:xfrm>
            <a:off x="644400" y="8176320"/>
            <a:ext cx="1145880" cy="130680"/>
            <a:chOff x="644400" y="8176320"/>
            <a:chExt cx="1145880" cy="130680"/>
          </a:xfrm>
        </p:grpSpPr>
        <p:pic>
          <p:nvPicPr>
            <p:cNvPr id="238" name="object 163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101160" cy="13068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239" name="object 164"/>
            <p:cNvSpPr/>
            <p:nvPr/>
          </p:nvSpPr>
          <p:spPr>
            <a:xfrm>
              <a:off x="771480" y="8178120"/>
              <a:ext cx="92520" cy="127440"/>
            </a:xfrm>
            <a:custGeom>
              <a:avLst/>
              <a:gdLst>
                <a:gd name="textAreaLeft" fmla="*/ 0 w 92520"/>
                <a:gd name="textAreaRight" fmla="*/ 94680 w 92520"/>
                <a:gd name="textAreaTop" fmla="*/ 0 h 127440"/>
                <a:gd name="textAreaBottom" fmla="*/ 129600 h 12744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240" name="object 165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90160" cy="1306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41" name="object 166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7160" cy="1306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42" name="object 167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8000" cy="1270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43" name="object 168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10880" cy="12888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244" name="PlaceHolder 1"/>
          <p:cNvSpPr>
            <a:spLocks noGrp="1"/>
          </p:cNvSpPr>
          <p:nvPr>
            <p:ph type="title"/>
          </p:nvPr>
        </p:nvSpPr>
        <p:spPr>
          <a:xfrm>
            <a:off x="3731760" y="316800"/>
            <a:ext cx="3405600" cy="186516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>
                <a:solidFill>
                  <a:schemeClr val="lt1"/>
                </a:solidFill>
                <a:latin typeface="Calibri"/>
              </a:rPr>
              <a:t>МЕРОПРИЯТИЯ</a:t>
            </a:r>
            <a:r>
              <a:rPr sz="2700"/>
              <a:t/>
            </a:r>
            <a:br>
              <a:rPr sz="2700"/>
            </a:br>
            <a:r>
              <a:rPr lang="ru-RU" sz="2700" b="1" strike="noStrike" spc="-12">
                <a:solidFill>
                  <a:schemeClr val="lt1"/>
                </a:solidFill>
                <a:latin typeface="Calibri"/>
              </a:rPr>
              <a:t> </a:t>
            </a:r>
            <a:r>
              <a:rPr lang="ru-RU" sz="2700" b="1" strike="noStrike" spc="-1">
                <a:solidFill>
                  <a:schemeClr val="lt1"/>
                </a:solidFill>
                <a:latin typeface="Calibri"/>
              </a:rPr>
              <a:t>НА</a:t>
            </a:r>
            <a:r>
              <a:rPr lang="ru-RU" sz="2700" b="1" strike="noStrike" spc="-7">
                <a:solidFill>
                  <a:schemeClr val="lt1"/>
                </a:solidFill>
                <a:latin typeface="Calibri"/>
              </a:rPr>
              <a:t> </a:t>
            </a:r>
            <a:r>
              <a:rPr lang="ru-RU" sz="2700" b="1" strike="noStrike" spc="-12">
                <a:solidFill>
                  <a:schemeClr val="lt1"/>
                </a:solidFill>
                <a:latin typeface="Calibri"/>
              </a:rPr>
              <a:t>СЕНТЯБРЬ</a:t>
            </a:r>
            <a:endParaRPr lang="ru-RU" sz="2700" b="0" strike="noStrike" spc="-1">
              <a:solidFill>
                <a:srgbClr val="000000"/>
              </a:solidFill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strike="noStrike" spc="-21">
                <a:solidFill>
                  <a:schemeClr val="lt1"/>
                </a:solidFill>
                <a:latin typeface="Calibri"/>
              </a:rPr>
              <a:t>2026</a:t>
            </a:r>
            <a:endParaRPr lang="ru-RU" sz="2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5" name="object 169"/>
          <p:cNvSpPr/>
          <p:nvPr/>
        </p:nvSpPr>
        <p:spPr>
          <a:xfrm>
            <a:off x="628920" y="8441640"/>
            <a:ext cx="5112000" cy="2022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strike="noStrike" spc="-12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</a:rPr>
              <a:t>МЫ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</a:rPr>
              <a:t>ВАС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2">
                <a:solidFill>
                  <a:srgbClr val="FFFFFF"/>
                </a:solidFill>
                <a:latin typeface="Calibri"/>
              </a:rPr>
              <a:t>ЖДЕМ!</a:t>
            </a: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Наши</a:t>
            </a:r>
            <a:r>
              <a:rPr lang="ru-RU" sz="1300" b="0" strike="noStrike" spc="-35">
                <a:solidFill>
                  <a:srgbClr val="FFFFFF"/>
                </a:solidFill>
                <a:latin typeface="Calibri"/>
              </a:rPr>
              <a:t> </a:t>
            </a:r>
            <a:r>
              <a:rPr lang="ru-RU" sz="1300" b="0" strike="noStrike" spc="-12">
                <a:solidFill>
                  <a:srgbClr val="FFFFFF"/>
                </a:solidFill>
                <a:latin typeface="Calibri"/>
              </a:rPr>
              <a:t>контакты: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Адрес: г.Переславль-Залесский, ул.Брембольская, 28</a:t>
            </a:r>
            <a:r>
              <a:rPr sz="1300"/>
              <a:t/>
            </a:r>
            <a:br>
              <a:rPr sz="1300"/>
            </a:b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Контактный номер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</a:rPr>
              <a:t>ФИО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6" name="object 170"/>
          <p:cNvSpPr/>
          <p:nvPr/>
        </p:nvSpPr>
        <p:spPr>
          <a:xfrm>
            <a:off x="3819240" y="7361640"/>
            <a:ext cx="3295440" cy="83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7" name="object 171"/>
          <p:cNvSpPr/>
          <p:nvPr/>
        </p:nvSpPr>
        <p:spPr>
          <a:xfrm>
            <a:off x="6123240" y="8786520"/>
            <a:ext cx="915480" cy="743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lang="ru-RU" sz="800" b="0" strike="noStrike" spc="483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пенсионного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lang="ru-RU" sz="800" b="0" strike="noStrike" spc="483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</a:rPr>
              <a:t>РФ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по</a:t>
            </a:r>
            <a:r>
              <a:rPr lang="ru-RU" sz="800" b="0" strike="noStrike" spc="29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1">
                <a:solidFill>
                  <a:srgbClr val="FFFFFF"/>
                </a:solidFill>
                <a:latin typeface="Calibri"/>
              </a:rPr>
              <a:t>Санкт-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Петербургу</a:t>
            </a:r>
            <a:r>
              <a:rPr lang="ru-RU" sz="800" b="0" strike="noStrike" spc="483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 Ленинградской</a:t>
            </a:r>
            <a:r>
              <a:rPr lang="ru-RU" sz="800" b="0" strike="noStrike" spc="483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области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48" name="Группа 11"/>
          <p:cNvGrpSpPr/>
          <p:nvPr/>
        </p:nvGrpSpPr>
        <p:grpSpPr>
          <a:xfrm>
            <a:off x="512280" y="489240"/>
            <a:ext cx="2515680" cy="981000"/>
            <a:chOff x="512280" y="489240"/>
            <a:chExt cx="2515680" cy="981000"/>
          </a:xfrm>
        </p:grpSpPr>
        <p:pic>
          <p:nvPicPr>
            <p:cNvPr id="249" name="object 172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7360" cy="95508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250" name="object 173"/>
            <p:cNvSpPr/>
            <p:nvPr/>
          </p:nvSpPr>
          <p:spPr>
            <a:xfrm>
              <a:off x="1577160" y="814680"/>
              <a:ext cx="293040" cy="183240"/>
            </a:xfrm>
            <a:custGeom>
              <a:avLst/>
              <a:gdLst>
                <a:gd name="textAreaLeft" fmla="*/ 0 w 293040"/>
                <a:gd name="textAreaRight" fmla="*/ 295200 w 293040"/>
                <a:gd name="textAreaTop" fmla="*/ 0 h 183240"/>
                <a:gd name="textAreaBottom" fmla="*/ 185400 h 18324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51" name="object 174"/>
            <p:cNvGrpSpPr/>
            <p:nvPr/>
          </p:nvGrpSpPr>
          <p:grpSpPr>
            <a:xfrm>
              <a:off x="1917720" y="814680"/>
              <a:ext cx="445680" cy="149040"/>
              <a:chOff x="1917720" y="814680"/>
              <a:chExt cx="445680" cy="149040"/>
            </a:xfrm>
          </p:grpSpPr>
          <p:sp>
            <p:nvSpPr>
              <p:cNvPr id="252" name="object 175"/>
              <p:cNvSpPr/>
              <p:nvPr/>
            </p:nvSpPr>
            <p:spPr>
              <a:xfrm>
                <a:off x="1917720" y="814680"/>
                <a:ext cx="288720" cy="149040"/>
              </a:xfrm>
              <a:custGeom>
                <a:avLst/>
                <a:gdLst>
                  <a:gd name="textAreaLeft" fmla="*/ 0 w 288720"/>
                  <a:gd name="textAreaRight" fmla="*/ 290880 w 288720"/>
                  <a:gd name="textAreaTop" fmla="*/ 0 h 149040"/>
                  <a:gd name="textAreaBottom" fmla="*/ 151200 h 14904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253" name="object 176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19160" cy="14796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254" name="object 177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7680" cy="15156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255" name="object 178"/>
            <p:cNvGrpSpPr/>
            <p:nvPr/>
          </p:nvGrpSpPr>
          <p:grpSpPr>
            <a:xfrm>
              <a:off x="1762920" y="1051200"/>
              <a:ext cx="675360" cy="181440"/>
              <a:chOff x="1762920" y="1051200"/>
              <a:chExt cx="675360" cy="181440"/>
            </a:xfrm>
          </p:grpSpPr>
          <p:pic>
            <p:nvPicPr>
              <p:cNvPr id="256" name="object 179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20600" cy="14796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257" name="object 180"/>
              <p:cNvSpPr/>
              <p:nvPr/>
            </p:nvSpPr>
            <p:spPr>
              <a:xfrm>
                <a:off x="1917720" y="1051200"/>
                <a:ext cx="520560" cy="181440"/>
              </a:xfrm>
              <a:custGeom>
                <a:avLst/>
                <a:gdLst>
                  <a:gd name="textAreaLeft" fmla="*/ 0 w 520560"/>
                  <a:gd name="textAreaRight" fmla="*/ 522720 w 520560"/>
                  <a:gd name="textAreaTop" fmla="*/ 0 h 181440"/>
                  <a:gd name="textAreaBottom" fmla="*/ 183600 h 18144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258" name="object 181"/>
            <p:cNvGrpSpPr/>
            <p:nvPr/>
          </p:nvGrpSpPr>
          <p:grpSpPr>
            <a:xfrm>
              <a:off x="2489040" y="1051560"/>
              <a:ext cx="288720" cy="147960"/>
              <a:chOff x="2489040" y="1051560"/>
              <a:chExt cx="288720" cy="147960"/>
            </a:xfrm>
          </p:grpSpPr>
          <p:pic>
            <p:nvPicPr>
              <p:cNvPr id="259" name="object 182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7800" cy="1479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260" name="object 183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18800" cy="14796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261" name="object 184"/>
            <p:cNvGrpSpPr/>
            <p:nvPr/>
          </p:nvGrpSpPr>
          <p:grpSpPr>
            <a:xfrm>
              <a:off x="1556640" y="1284480"/>
              <a:ext cx="1471320" cy="185760"/>
              <a:chOff x="1556640" y="1284480"/>
              <a:chExt cx="1471320" cy="185760"/>
            </a:xfrm>
          </p:grpSpPr>
          <p:pic>
            <p:nvPicPr>
              <p:cNvPr id="262" name="object 185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41120" cy="1533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263" name="object 186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62360" cy="1533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264" name="object 187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8200" cy="1857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265" name="object 188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62360" cy="15336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266" name="object 189"/>
              <p:cNvSpPr/>
              <p:nvPr/>
            </p:nvSpPr>
            <p:spPr>
              <a:xfrm>
                <a:off x="2494080" y="1290960"/>
                <a:ext cx="136440" cy="147600"/>
              </a:xfrm>
              <a:custGeom>
                <a:avLst/>
                <a:gdLst>
                  <a:gd name="textAreaLeft" fmla="*/ 0 w 136440"/>
                  <a:gd name="textAreaRight" fmla="*/ 138600 w 136440"/>
                  <a:gd name="textAreaTop" fmla="*/ 0 h 147600"/>
                  <a:gd name="textAreaBottom" fmla="*/ 149760 h 14760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267" name="object 190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8120" cy="1792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268" name="object 191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6320" cy="14796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269" name="Прямоугольник: скругленные углы 6"/>
          <p:cNvSpPr/>
          <p:nvPr/>
        </p:nvSpPr>
        <p:spPr>
          <a:xfrm>
            <a:off x="6140520" y="9593640"/>
            <a:ext cx="872640" cy="85644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70" name="Овал 6"/>
          <p:cNvSpPr/>
          <p:nvPr/>
        </p:nvSpPr>
        <p:spPr>
          <a:xfrm>
            <a:off x="6047640" y="7937640"/>
            <a:ext cx="813240" cy="8132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271" name="object 192"/>
          <p:cNvPicPr/>
          <p:nvPr/>
        </p:nvPicPr>
        <p:blipFill>
          <a:blip r:embed="rId20"/>
          <a:stretch/>
        </p:blipFill>
        <p:spPr>
          <a:xfrm>
            <a:off x="6162120" y="8141760"/>
            <a:ext cx="599400" cy="514440"/>
          </a:xfrm>
          <a:prstGeom prst="rect">
            <a:avLst/>
          </a:prstGeom>
          <a:ln w="0">
            <a:noFill/>
          </a:ln>
        </p:spPr>
      </p:pic>
      <p:pic>
        <p:nvPicPr>
          <p:cNvPr id="272" name="Рисунок 5"/>
          <p:cNvPicPr/>
          <p:nvPr/>
        </p:nvPicPr>
        <p:blipFill>
          <a:blip r:embed="rId21"/>
          <a:stretch/>
        </p:blipFill>
        <p:spPr>
          <a:xfrm>
            <a:off x="6153120" y="9577080"/>
            <a:ext cx="860040" cy="86004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273" name="Таблица 6"/>
          <p:cNvGraphicFramePr/>
          <p:nvPr/>
        </p:nvGraphicFramePr>
        <p:xfrm>
          <a:off x="349200" y="2077920"/>
          <a:ext cx="6789600" cy="5882400"/>
        </p:xfrm>
        <a:graphic>
          <a:graphicData uri="http://schemas.openxmlformats.org/drawingml/2006/table">
            <a:tbl>
              <a:tblPr/>
              <a:tblGrid>
                <a:gridCol w="842400"/>
                <a:gridCol w="4796280"/>
                <a:gridCol w="1150920"/>
              </a:tblGrid>
              <a:tr h="370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2">
                          <a:solidFill>
                            <a:srgbClr val="231F20"/>
                          </a:solidFill>
                          <a:latin typeface="Calibri"/>
                        </a:rPr>
                        <a:t>25.09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Встреча со священником Виталием, руководителем отдела религиозного образования и катехизации Переславской епархии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12:00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2">
                          <a:solidFill>
                            <a:srgbClr val="231F20"/>
                          </a:solidFill>
                          <a:latin typeface="Calibri"/>
                        </a:rPr>
                        <a:t>25.09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Арт-терапия. Рисование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14:00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28.09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231F20"/>
                          </a:solidFill>
                          <a:latin typeface="Calibri"/>
                        </a:rPr>
                        <a:t>Группа «Театралка»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28.09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Школа активного долголетия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29.09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Лечебная физкультура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29.09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Арт-терапия. Макраме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29.09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Караоке-клуб «Русская народная, плясовая, хороводная»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14:00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30.09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Заседание общественной организации ветеранов войны и труда (пенсионеров), вооруженных сил и правоохранительных органов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09.00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30.09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Группа «Театралка»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object 193"/>
          <p:cNvPicPr/>
          <p:nvPr/>
        </p:nvPicPr>
        <p:blipFill>
          <a:blip r:embed="rId2"/>
          <a:stretch/>
        </p:blipFill>
        <p:spPr>
          <a:xfrm>
            <a:off x="3731760" y="108000"/>
            <a:ext cx="3718080" cy="1656360"/>
          </a:xfrm>
          <a:prstGeom prst="rect">
            <a:avLst/>
          </a:prstGeom>
          <a:ln w="0">
            <a:noFill/>
          </a:ln>
        </p:spPr>
      </p:pic>
      <p:sp>
        <p:nvSpPr>
          <p:cNvPr id="275" name="object 194"/>
          <p:cNvSpPr/>
          <p:nvPr/>
        </p:nvSpPr>
        <p:spPr>
          <a:xfrm>
            <a:off x="111240" y="7000200"/>
            <a:ext cx="7343640" cy="3581640"/>
          </a:xfrm>
          <a:custGeom>
            <a:avLst/>
            <a:gdLst>
              <a:gd name="textAreaLeft" fmla="*/ 0 w 7343640"/>
              <a:gd name="textAreaRight" fmla="*/ 7345800 w 7343640"/>
              <a:gd name="textAreaTop" fmla="*/ 0 h 3581640"/>
              <a:gd name="textAreaBottom" fmla="*/ 3583800 h 358164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76" name="Группа 12"/>
          <p:cNvGrpSpPr/>
          <p:nvPr/>
        </p:nvGrpSpPr>
        <p:grpSpPr>
          <a:xfrm>
            <a:off x="644400" y="8176320"/>
            <a:ext cx="1145880" cy="130680"/>
            <a:chOff x="644400" y="8176320"/>
            <a:chExt cx="1145880" cy="130680"/>
          </a:xfrm>
        </p:grpSpPr>
        <p:pic>
          <p:nvPicPr>
            <p:cNvPr id="277" name="object 195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101160" cy="13068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278" name="object 196"/>
            <p:cNvSpPr/>
            <p:nvPr/>
          </p:nvSpPr>
          <p:spPr>
            <a:xfrm>
              <a:off x="771480" y="8178120"/>
              <a:ext cx="92520" cy="127440"/>
            </a:xfrm>
            <a:custGeom>
              <a:avLst/>
              <a:gdLst>
                <a:gd name="textAreaLeft" fmla="*/ 0 w 92520"/>
                <a:gd name="textAreaRight" fmla="*/ 94680 w 92520"/>
                <a:gd name="textAreaTop" fmla="*/ 0 h 127440"/>
                <a:gd name="textAreaBottom" fmla="*/ 129600 h 12744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279" name="object 197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90160" cy="1306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80" name="object 198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7160" cy="1306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81" name="object 199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8000" cy="1270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82" name="object 200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10880" cy="12888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283" name="PlaceHolder 1"/>
          <p:cNvSpPr>
            <a:spLocks noGrp="1"/>
          </p:cNvSpPr>
          <p:nvPr>
            <p:ph type="title"/>
          </p:nvPr>
        </p:nvSpPr>
        <p:spPr>
          <a:xfrm>
            <a:off x="3731760" y="316800"/>
            <a:ext cx="3405600" cy="186516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>
                <a:solidFill>
                  <a:schemeClr val="lt1"/>
                </a:solidFill>
                <a:latin typeface="Calibri"/>
              </a:rPr>
              <a:t>МЕРОПРИЯТИЯ</a:t>
            </a:r>
            <a:r>
              <a:rPr sz="2700"/>
              <a:t/>
            </a:r>
            <a:br>
              <a:rPr sz="2700"/>
            </a:br>
            <a:r>
              <a:rPr lang="ru-RU" sz="2700" b="1" strike="noStrike" spc="-12">
                <a:solidFill>
                  <a:schemeClr val="lt1"/>
                </a:solidFill>
                <a:latin typeface="Calibri"/>
              </a:rPr>
              <a:t> </a:t>
            </a:r>
            <a:r>
              <a:rPr lang="ru-RU" sz="2700" b="1" strike="noStrike" spc="-1">
                <a:solidFill>
                  <a:schemeClr val="lt1"/>
                </a:solidFill>
                <a:latin typeface="Calibri"/>
              </a:rPr>
              <a:t>НА</a:t>
            </a:r>
            <a:r>
              <a:rPr lang="ru-RU" sz="2700" b="1" strike="noStrike" spc="-7">
                <a:solidFill>
                  <a:schemeClr val="lt1"/>
                </a:solidFill>
                <a:latin typeface="Calibri"/>
              </a:rPr>
              <a:t> </a:t>
            </a:r>
            <a:r>
              <a:rPr lang="ru-RU" sz="2700" b="1" strike="noStrike" spc="-12">
                <a:solidFill>
                  <a:schemeClr val="lt1"/>
                </a:solidFill>
                <a:latin typeface="Calibri"/>
              </a:rPr>
              <a:t>СЕНТЯБРЬ</a:t>
            </a:r>
            <a:endParaRPr lang="ru-RU" sz="2700" b="0" strike="noStrike" spc="-1">
              <a:solidFill>
                <a:srgbClr val="000000"/>
              </a:solidFill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strike="noStrike" spc="-21">
                <a:solidFill>
                  <a:schemeClr val="lt1"/>
                </a:solidFill>
                <a:latin typeface="Calibri"/>
              </a:rPr>
              <a:t>2026</a:t>
            </a:r>
            <a:endParaRPr lang="ru-RU" sz="2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4" name="object 201"/>
          <p:cNvSpPr/>
          <p:nvPr/>
        </p:nvSpPr>
        <p:spPr>
          <a:xfrm>
            <a:off x="628920" y="8441640"/>
            <a:ext cx="5112000" cy="211273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000" b="1" strike="noStrike" spc="-12" dirty="0">
                <a:solidFill>
                  <a:srgbClr val="FFFFFF"/>
                </a:solidFill>
                <a:latin typeface="Calibri"/>
              </a:rPr>
              <a:t>ПРИХОДИТЕ, </a:t>
            </a:r>
            <a:endParaRPr lang="ru-RU" sz="4000" b="1" strike="noStrike" spc="-12" dirty="0" smtClean="0">
              <a:solidFill>
                <a:srgbClr val="FFFFFF"/>
              </a:solidFill>
              <a:latin typeface="Calibri"/>
            </a:endParaRPr>
          </a:p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000" b="1" strike="noStrike" spc="-1" dirty="0" smtClean="0">
                <a:solidFill>
                  <a:srgbClr val="FFFFFF"/>
                </a:solidFill>
                <a:latin typeface="Calibri"/>
              </a:rPr>
              <a:t>МЫ</a:t>
            </a:r>
            <a:r>
              <a:rPr lang="ru-RU" sz="4000" b="1" strike="noStrike" spc="-137" dirty="0" smtClean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000" b="1" strike="noStrike" spc="-1" dirty="0">
                <a:solidFill>
                  <a:srgbClr val="FFFFFF"/>
                </a:solidFill>
                <a:latin typeface="Calibri"/>
              </a:rPr>
              <a:t>ВАС</a:t>
            </a:r>
            <a:r>
              <a:rPr lang="ru-RU" sz="4000" b="1" strike="noStrike" spc="-13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000" b="1" strike="noStrike" spc="-12" dirty="0">
                <a:solidFill>
                  <a:srgbClr val="FFFFFF"/>
                </a:solidFill>
                <a:latin typeface="Calibri"/>
              </a:rPr>
              <a:t>ЖДЕМ!</a:t>
            </a:r>
            <a:endParaRPr lang="ru-RU" sz="40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Наши</a:t>
            </a:r>
            <a:r>
              <a:rPr lang="ru-RU" sz="1300" b="0" strike="noStrike" spc="-35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1300" b="0" strike="noStrike" spc="-12" dirty="0">
                <a:solidFill>
                  <a:srgbClr val="FFFFFF"/>
                </a:solidFill>
                <a:latin typeface="Calibri"/>
              </a:rPr>
              <a:t>контакты: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Адрес: </a:t>
            </a:r>
            <a:r>
              <a:rPr lang="ru-RU" sz="1300" b="0" strike="noStrike" spc="-1" dirty="0" err="1">
                <a:solidFill>
                  <a:srgbClr val="FFFFFF"/>
                </a:solidFill>
                <a:latin typeface="Calibri"/>
              </a:rPr>
              <a:t>г.Переславль</a:t>
            </a: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-Залесский, </a:t>
            </a:r>
            <a:r>
              <a:rPr lang="ru-RU" sz="1300" b="0" strike="noStrike" spc="-1" dirty="0" err="1">
                <a:solidFill>
                  <a:srgbClr val="FFFFFF"/>
                </a:solidFill>
                <a:latin typeface="Calibri"/>
              </a:rPr>
              <a:t>ул.Брембольская</a:t>
            </a: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, 28</a:t>
            </a:r>
            <a:r>
              <a:rPr sz="1300" dirty="0"/>
              <a:t/>
            </a:r>
            <a:br>
              <a:rPr sz="1300" dirty="0"/>
            </a:b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Контактный номер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ФИО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5" name="object 202"/>
          <p:cNvSpPr/>
          <p:nvPr/>
        </p:nvSpPr>
        <p:spPr>
          <a:xfrm>
            <a:off x="3819240" y="7361640"/>
            <a:ext cx="3295440" cy="83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Время</a:t>
            </a:r>
            <a:r>
              <a:rPr lang="ru-RU" sz="1600" b="1" strike="noStrike" spc="-66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</a:rPr>
              <a:t>работы: понедельник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четверг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08:00</a:t>
            </a:r>
            <a:r>
              <a:rPr lang="ru-RU" sz="1600" b="1" strike="noStrike" spc="-7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– 17:00</a:t>
            </a:r>
            <a:r>
              <a:rPr lang="ru-RU" sz="1600" b="1" strike="noStrike" spc="-15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пятница 08:00 — 16:00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6" name="object 203"/>
          <p:cNvSpPr/>
          <p:nvPr/>
        </p:nvSpPr>
        <p:spPr>
          <a:xfrm>
            <a:off x="6123240" y="8786520"/>
            <a:ext cx="915480" cy="743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lang="ru-RU" sz="800" b="0" strike="noStrike" spc="483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пенсионного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lang="ru-RU" sz="800" b="0" strike="noStrike" spc="483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</a:rPr>
              <a:t>РФ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по</a:t>
            </a:r>
            <a:r>
              <a:rPr lang="ru-RU" sz="800" b="0" strike="noStrike" spc="29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1">
                <a:solidFill>
                  <a:srgbClr val="FFFFFF"/>
                </a:solidFill>
                <a:latin typeface="Calibri"/>
              </a:rPr>
              <a:t>Санкт-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Петербургу</a:t>
            </a:r>
            <a:r>
              <a:rPr lang="ru-RU" sz="800" b="0" strike="noStrike" spc="483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 Ленинградской</a:t>
            </a:r>
            <a:r>
              <a:rPr lang="ru-RU" sz="800" b="0" strike="noStrike" spc="483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области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87" name="Группа 13"/>
          <p:cNvGrpSpPr/>
          <p:nvPr/>
        </p:nvGrpSpPr>
        <p:grpSpPr>
          <a:xfrm>
            <a:off x="512280" y="489240"/>
            <a:ext cx="2515680" cy="981000"/>
            <a:chOff x="512280" y="489240"/>
            <a:chExt cx="2515680" cy="981000"/>
          </a:xfrm>
        </p:grpSpPr>
        <p:pic>
          <p:nvPicPr>
            <p:cNvPr id="288" name="object 204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7360" cy="95508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289" name="object 205"/>
            <p:cNvSpPr/>
            <p:nvPr/>
          </p:nvSpPr>
          <p:spPr>
            <a:xfrm>
              <a:off x="1577160" y="814680"/>
              <a:ext cx="293040" cy="183240"/>
            </a:xfrm>
            <a:custGeom>
              <a:avLst/>
              <a:gdLst>
                <a:gd name="textAreaLeft" fmla="*/ 0 w 293040"/>
                <a:gd name="textAreaRight" fmla="*/ 295200 w 293040"/>
                <a:gd name="textAreaTop" fmla="*/ 0 h 183240"/>
                <a:gd name="textAreaBottom" fmla="*/ 185400 h 18324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90" name="object 206"/>
            <p:cNvGrpSpPr/>
            <p:nvPr/>
          </p:nvGrpSpPr>
          <p:grpSpPr>
            <a:xfrm>
              <a:off x="1917720" y="814680"/>
              <a:ext cx="445680" cy="149040"/>
              <a:chOff x="1917720" y="814680"/>
              <a:chExt cx="445680" cy="149040"/>
            </a:xfrm>
          </p:grpSpPr>
          <p:sp>
            <p:nvSpPr>
              <p:cNvPr id="291" name="object 207"/>
              <p:cNvSpPr/>
              <p:nvPr/>
            </p:nvSpPr>
            <p:spPr>
              <a:xfrm>
                <a:off x="1917720" y="814680"/>
                <a:ext cx="288720" cy="149040"/>
              </a:xfrm>
              <a:custGeom>
                <a:avLst/>
                <a:gdLst>
                  <a:gd name="textAreaLeft" fmla="*/ 0 w 288720"/>
                  <a:gd name="textAreaRight" fmla="*/ 290880 w 288720"/>
                  <a:gd name="textAreaTop" fmla="*/ 0 h 149040"/>
                  <a:gd name="textAreaBottom" fmla="*/ 151200 h 14904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292" name="object 208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19160" cy="14796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293" name="object 209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7680" cy="15156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294" name="object 210"/>
            <p:cNvGrpSpPr/>
            <p:nvPr/>
          </p:nvGrpSpPr>
          <p:grpSpPr>
            <a:xfrm>
              <a:off x="1762920" y="1051200"/>
              <a:ext cx="675360" cy="181440"/>
              <a:chOff x="1762920" y="1051200"/>
              <a:chExt cx="675360" cy="181440"/>
            </a:xfrm>
          </p:grpSpPr>
          <p:pic>
            <p:nvPicPr>
              <p:cNvPr id="295" name="object 211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20600" cy="14796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296" name="object 212"/>
              <p:cNvSpPr/>
              <p:nvPr/>
            </p:nvSpPr>
            <p:spPr>
              <a:xfrm>
                <a:off x="1917720" y="1051200"/>
                <a:ext cx="520560" cy="181440"/>
              </a:xfrm>
              <a:custGeom>
                <a:avLst/>
                <a:gdLst>
                  <a:gd name="textAreaLeft" fmla="*/ 0 w 520560"/>
                  <a:gd name="textAreaRight" fmla="*/ 522720 w 520560"/>
                  <a:gd name="textAreaTop" fmla="*/ 0 h 181440"/>
                  <a:gd name="textAreaBottom" fmla="*/ 183600 h 18144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297" name="object 213"/>
            <p:cNvGrpSpPr/>
            <p:nvPr/>
          </p:nvGrpSpPr>
          <p:grpSpPr>
            <a:xfrm>
              <a:off x="2489040" y="1051560"/>
              <a:ext cx="288720" cy="147960"/>
              <a:chOff x="2489040" y="1051560"/>
              <a:chExt cx="288720" cy="147960"/>
            </a:xfrm>
          </p:grpSpPr>
          <p:pic>
            <p:nvPicPr>
              <p:cNvPr id="298" name="object 214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7800" cy="1479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299" name="object 215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18800" cy="14796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300" name="object 216"/>
            <p:cNvGrpSpPr/>
            <p:nvPr/>
          </p:nvGrpSpPr>
          <p:grpSpPr>
            <a:xfrm>
              <a:off x="1556640" y="1284480"/>
              <a:ext cx="1471320" cy="185760"/>
              <a:chOff x="1556640" y="1284480"/>
              <a:chExt cx="1471320" cy="185760"/>
            </a:xfrm>
          </p:grpSpPr>
          <p:pic>
            <p:nvPicPr>
              <p:cNvPr id="301" name="object 217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41120" cy="1533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302" name="object 218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62360" cy="1533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303" name="object 219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8200" cy="1857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304" name="object 220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62360" cy="15336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305" name="object 221"/>
              <p:cNvSpPr/>
              <p:nvPr/>
            </p:nvSpPr>
            <p:spPr>
              <a:xfrm>
                <a:off x="2494080" y="1290960"/>
                <a:ext cx="136440" cy="147600"/>
              </a:xfrm>
              <a:custGeom>
                <a:avLst/>
                <a:gdLst>
                  <a:gd name="textAreaLeft" fmla="*/ 0 w 136440"/>
                  <a:gd name="textAreaRight" fmla="*/ 138600 w 136440"/>
                  <a:gd name="textAreaTop" fmla="*/ 0 h 147600"/>
                  <a:gd name="textAreaBottom" fmla="*/ 149760 h 14760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306" name="object 222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8120" cy="1792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307" name="object 223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6320" cy="14796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308" name="Прямоугольник: скругленные углы 7"/>
          <p:cNvSpPr/>
          <p:nvPr/>
        </p:nvSpPr>
        <p:spPr>
          <a:xfrm>
            <a:off x="6140520" y="9593640"/>
            <a:ext cx="872640" cy="85644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309" name="Овал 7"/>
          <p:cNvSpPr/>
          <p:nvPr/>
        </p:nvSpPr>
        <p:spPr>
          <a:xfrm>
            <a:off x="6047640" y="7937640"/>
            <a:ext cx="813240" cy="8132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310" name="object 224"/>
          <p:cNvPicPr/>
          <p:nvPr/>
        </p:nvPicPr>
        <p:blipFill>
          <a:blip r:embed="rId20"/>
          <a:stretch/>
        </p:blipFill>
        <p:spPr>
          <a:xfrm>
            <a:off x="6162120" y="8141760"/>
            <a:ext cx="599400" cy="514440"/>
          </a:xfrm>
          <a:prstGeom prst="rect">
            <a:avLst/>
          </a:prstGeom>
          <a:ln w="0">
            <a:noFill/>
          </a:ln>
        </p:spPr>
      </p:pic>
      <p:pic>
        <p:nvPicPr>
          <p:cNvPr id="311" name="Рисунок 6"/>
          <p:cNvPicPr/>
          <p:nvPr/>
        </p:nvPicPr>
        <p:blipFill>
          <a:blip r:embed="rId21"/>
          <a:stretch/>
        </p:blipFill>
        <p:spPr>
          <a:xfrm>
            <a:off x="6153120" y="9577080"/>
            <a:ext cx="860040" cy="86004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312" name="Таблица 7"/>
          <p:cNvGraphicFramePr/>
          <p:nvPr>
            <p:extLst>
              <p:ext uri="{D42A27DB-BD31-4B8C-83A1-F6EECF244321}">
                <p14:modId xmlns:p14="http://schemas.microsoft.com/office/powerpoint/2010/main" val="4278525035"/>
              </p:ext>
            </p:extLst>
          </p:nvPr>
        </p:nvGraphicFramePr>
        <p:xfrm>
          <a:off x="349200" y="2077920"/>
          <a:ext cx="6789600" cy="1650960"/>
        </p:xfrm>
        <a:graphic>
          <a:graphicData uri="http://schemas.openxmlformats.org/drawingml/2006/table">
            <a:tbl>
              <a:tblPr/>
              <a:tblGrid>
                <a:gridCol w="842400"/>
                <a:gridCol w="4796280"/>
                <a:gridCol w="1150920"/>
              </a:tblGrid>
              <a:tr h="370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chemeClr val="lt1"/>
                          </a:solidFill>
                          <a:latin typeface="Montserrat" pitchFamily="2" charset="-52"/>
                        </a:rPr>
                        <a:t>Дата 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Montserrat" pitchFamily="2" charset="-52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2">
                          <a:solidFill>
                            <a:srgbClr val="231F20"/>
                          </a:solidFill>
                          <a:latin typeface="Calibri"/>
                        </a:rPr>
                        <a:t>30.09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231F20"/>
                          </a:solidFill>
                          <a:latin typeface="Calibri"/>
                        </a:rPr>
                        <a:t>Ярмарка «ОбменБутик»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2">
                          <a:solidFill>
                            <a:srgbClr val="231F20"/>
                          </a:solidFill>
                          <a:latin typeface="Calibri"/>
                        </a:rPr>
                        <a:t>08:</a:t>
                      </a:r>
                      <a:r>
                        <a:rPr lang="ru-RU" sz="1800" b="0" strike="noStrike" spc="-26">
                          <a:solidFill>
                            <a:srgbClr val="231F20"/>
                          </a:solidFill>
                          <a:latin typeface="Calibri"/>
                        </a:rPr>
                        <a:t>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2">
                          <a:solidFill>
                            <a:srgbClr val="231F20"/>
                          </a:solidFill>
                          <a:latin typeface="Calibri"/>
                        </a:rPr>
                        <a:t>30.09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strike="noStrike" spc="-1">
                          <a:solidFill>
                            <a:srgbClr val="231F20"/>
                          </a:solidFill>
                          <a:latin typeface="Calibri"/>
                        </a:rPr>
                        <a:t>Интерактивное мероприятие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«Под флагом России»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Calibri"/>
                        </a:rPr>
                        <a:t>14:00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1183</TotalTime>
  <Words>735</Words>
  <Application>Microsoft Office PowerPoint</Application>
  <PresentationFormat>Произвольный</PresentationFormat>
  <Paragraphs>271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Office Theme</vt:lpstr>
      <vt:lpstr>МЕРОПРИЯТИЯ НА СЕНТЯБРЬ 2026</vt:lpstr>
      <vt:lpstr>МЕРОПРИЯТИЯ  НА СЕНТЯБРЬ 2026</vt:lpstr>
      <vt:lpstr>МЕРОПРИЯТИЯ  НА СЕНТЯБРЬ 2026</vt:lpstr>
      <vt:lpstr>МЕРОПРИЯТИЯ  НА СЕНТЯБРЬ 2026</vt:lpstr>
      <vt:lpstr>МЕРОПРИЯТИЯ НА СЕНТЯБРЬ 2026</vt:lpstr>
      <vt:lpstr>МЕРОПРИЯТИЯ  НА СЕНТЯБРЬ 2026</vt:lpstr>
      <vt:lpstr>МЕРОПРИЯТИЯ  НА СЕНТЯБРЬ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subject/>
  <dc:creator>Пользователь</dc:creator>
  <dc:description/>
  <cp:lastModifiedBy>Староверова Светлана Рашитовна</cp:lastModifiedBy>
  <cp:revision>46</cp:revision>
  <dcterms:created xsi:type="dcterms:W3CDTF">2025-11-06T11:20:25Z</dcterms:created>
  <dcterms:modified xsi:type="dcterms:W3CDTF">2026-08-26T11:53:29Z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