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0" d="100"/>
          <a:sy n="120" d="100"/>
        </p:scale>
        <p:origin x="-2148" y="27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6F6834B-05A0-4175-B164-1D08539B3CB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888F38-A7ED-4920-AB0A-56219B6BACC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3BF7331-46CA-4872-8EB3-609940245FFB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FA77EF4-FDBD-47BA-B643-EF88C8470BC4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ED6588D-32D8-4989-A4C0-6184EAEA3A5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7C2AC64-22DA-4485-B724-264DF716CD0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DEB6C13-0E34-476A-926A-10CE606AAA3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6272970-A525-4675-932A-8AAA6D0EF18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9CD90EE-A8B2-4D58-A092-2E0112003E4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15609B2-AF7A-4181-9AA3-CB88D24EEE63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B14065F-FAD5-431B-AFF2-A4B96E6F987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3370A0E-AD11-46AB-8A18-E47B24A4755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76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lnSpc>
                <a:spcPct val="100000"/>
              </a:lnSpc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lnSpc>
                <a:spcPct val="100000"/>
              </a:lnSpc>
              <a:buNone/>
              <a:defRPr lang="ru-RU" sz="1400" b="0" strike="noStrike" spc="-1">
                <a:solidFill>
                  <a:srgbClr val="B2B2B2"/>
                </a:solidFill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EEE5BD1-8D6E-4695-9B00-27AD90F85032}" type="slidenum">
              <a:rPr lang="ru-RU" sz="1400" b="0" strike="noStrike" spc="-1">
                <a:solidFill>
                  <a:srgbClr val="B2B2B2"/>
                </a:solidFill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000" cy="532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3986784" y="108000"/>
            <a:ext cx="3462696" cy="1284354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3280" cy="358128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5520" cy="130320"/>
            <a:chOff x="644400" y="8176320"/>
            <a:chExt cx="1145520" cy="13032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800" cy="130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160" cy="12708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640" cy="126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520" cy="128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08304" y="170082"/>
            <a:ext cx="2457820" cy="18648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СЕНТЯБРЬ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415270" y="8960849"/>
            <a:ext cx="5111640" cy="13725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1300" b="0" strike="noStrike" spc="-1" dirty="0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Адрес: г. Пошехонье, площадь Свободы, д.2</a:t>
            </a:r>
            <a:endParaRPr lang="ru-RU" sz="1300" b="0" strike="noStrike" spc="-1" dirty="0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51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0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 dirty="0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6" dirty="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 dirty="0">
                <a:solidFill>
                  <a:srgbClr val="FFFFFF"/>
                </a:solidFill>
                <a:latin typeface="Calibri"/>
                <a:ea typeface="DejaVu Sans"/>
              </a:rPr>
              <a:t>Ярославской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395460" y="251046"/>
            <a:ext cx="2515320" cy="980640"/>
            <a:chOff x="512280" y="489240"/>
            <a:chExt cx="2515320" cy="98064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000" cy="954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2680" cy="18288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5320" cy="148680"/>
              <a:chOff x="1917720" y="814680"/>
              <a:chExt cx="445320" cy="14868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8360" cy="14868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80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320" cy="1512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5000" cy="181080"/>
              <a:chOff x="1762920" y="1051200"/>
              <a:chExt cx="675000" cy="18108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240" cy="14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0200" cy="18108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8360" cy="147600"/>
              <a:chOff x="2489040" y="1051560"/>
              <a:chExt cx="288360" cy="14760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44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44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0960" cy="185400"/>
              <a:chOff x="1556640" y="1284480"/>
              <a:chExt cx="1470960" cy="18540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76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840" cy="185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6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760" cy="178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960" cy="1476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2280" cy="8560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047640" y="7937640"/>
            <a:ext cx="812880" cy="81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9040" cy="51408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9680" cy="859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810560705"/>
              </p:ext>
            </p:extLst>
          </p:nvPr>
        </p:nvGraphicFramePr>
        <p:xfrm>
          <a:off x="315792" y="1466695"/>
          <a:ext cx="7064365" cy="9560728"/>
        </p:xfrm>
        <a:graphic>
          <a:graphicData uri="http://schemas.openxmlformats.org/drawingml/2006/table">
            <a:tbl>
              <a:tblPr/>
              <a:tblGrid>
                <a:gridCol w="713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530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980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86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4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08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Знаний. Клуб «Добрые встречи»: школьные годы чудесные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</a:t>
                      </a:r>
                      <a:r>
                        <a:rPr lang="ru-RU" sz="1400" b="1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02.09.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ru-RU" sz="1400" b="1" strike="noStrike" spc="-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Голосуем сердцем – воспитываем примером: выборы в России </a:t>
                      </a: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(ПРО Знание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солидарности в борьбе с терроризмом. Беседа.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0177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Международный день грамотности в клубе «Доброе слово»: День языков народов России.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09.09.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4645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мероприятия.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Бьюти-пати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в клубе «Добрые встречи», посвященное Всемирному Дню красоты.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11.09.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14.09.</a:t>
                      </a:r>
                    </a:p>
                    <a:p>
                      <a:pPr algn="ctr"/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9093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«Бабье лето» в клубе «Добрые советы»: что у нас в погребах?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3228326"/>
                  </a:ext>
                </a:extLst>
              </a:tr>
              <a:tr h="47031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8159379"/>
                  </a:ext>
                </a:extLst>
              </a:tr>
              <a:tr h="29420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мероприятия.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«Добрые руки» : встреча в рамках проекта «Исконный пояс </a:t>
                      </a:r>
                      <a:r>
                        <a:rPr lang="ru-RU" sz="14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Ярославии</a:t>
                      </a: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399184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12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11:</a:t>
                      </a:r>
                      <a:r>
                        <a:rPr lang="ru-RU" sz="1400" b="1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</a:t>
                      </a: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</a:pPr>
                      <a:r>
                        <a:rPr lang="ru-RU" sz="1400" b="1" strike="noStrike" spc="-26" dirty="0">
                          <a:solidFill>
                            <a:srgbClr val="231F2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  <a:endParaRPr lang="ru-RU" sz="1400" b="1" strike="noStrike" spc="-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4647159"/>
                  </a:ext>
                </a:extLst>
              </a:tr>
              <a:tr h="511508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655050"/>
                  </a:ext>
                </a:extLst>
              </a:tr>
              <a:tr h="30088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осеннего равноденствия. Клуб «Добрые встречи»: отмечаем Осенины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2855365"/>
                  </a:ext>
                </a:extLst>
              </a:tr>
              <a:tr h="45790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23.09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4541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/>
          <p:cNvPicPr/>
          <p:nvPr/>
        </p:nvPicPr>
        <p:blipFill>
          <a:blip r:embed="rId2"/>
          <a:stretch/>
        </p:blipFill>
        <p:spPr>
          <a:xfrm>
            <a:off x="4160520" y="111920"/>
            <a:ext cx="3118104" cy="137656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39974" y="5906412"/>
            <a:ext cx="7414546" cy="4675068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5520" cy="130320"/>
            <a:chOff x="644400" y="8176320"/>
            <a:chExt cx="1145520" cy="130320"/>
          </a:xfrm>
        </p:grpSpPr>
        <p:pic>
          <p:nvPicPr>
            <p:cNvPr id="44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0800" cy="130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160" cy="12708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46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9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6800" cy="130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7640" cy="1267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0520" cy="1285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4080" cy="186480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rgbClr val="FFFFFF"/>
                </a:solidFill>
                <a:latin typeface="Calibri"/>
              </a:rPr>
              <a:t>МЕРОПРИЯТИЯ </a:t>
            </a:r>
            <a:r>
              <a:rPr lang="ru-RU" sz="2700" b="1" strike="noStrike" spc="-1" dirty="0">
                <a:solidFill>
                  <a:srgbClr val="FFFFFF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2700" b="1" spc="-7" dirty="0">
                <a:solidFill>
                  <a:srgbClr val="FFFFFF"/>
                </a:solidFill>
                <a:latin typeface="Calibri"/>
              </a:rPr>
              <a:t>АВГУСТ</a:t>
            </a:r>
            <a:endParaRPr lang="ru-RU" sz="2700" b="0" strike="noStrike" spc="-1" dirty="0">
              <a:latin typeface="Arial"/>
            </a:endParaRPr>
          </a:p>
          <a:p>
            <a:pPr marL="439560" indent="-42732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700" b="0" strike="noStrike" spc="-1" dirty="0"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1640" cy="202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  <a:buNone/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lang="ru-RU" sz="4400" b="0" strike="noStrike" spc="-1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контакты: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Адрес: г. Пошехонье, площадь Свободы, д.2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Контактный номер  8(48546) 2-21-63</a:t>
            </a:r>
            <a:endParaRPr lang="ru-RU" sz="1300" b="0" strike="noStrike" spc="-1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  <a:buNone/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DejaVu Sans"/>
              </a:rPr>
              <a:t>ФИО Бородулина Любовь Анатольевна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688468" y="6238538"/>
            <a:ext cx="3295080" cy="82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четверг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17:00</a:t>
            </a:r>
            <a:endParaRPr lang="ru-RU" sz="1600" b="0" strike="noStrike" spc="-1" dirty="0">
              <a:latin typeface="Arial"/>
            </a:endParaRPr>
          </a:p>
          <a:p>
            <a:pPr>
              <a:lnSpc>
                <a:spcPct val="112000"/>
              </a:lnSpc>
              <a:buNone/>
              <a:tabLst>
                <a:tab pos="0" algn="l"/>
              </a:tabLst>
            </a:pPr>
            <a:r>
              <a:rPr lang="ru-RU" sz="1600" b="1" strike="noStrike" spc="-21" dirty="0">
                <a:solidFill>
                  <a:srgbClr val="58595B"/>
                </a:solidFill>
                <a:latin typeface="Calibri"/>
                <a:ea typeface="DejaVu Sans"/>
              </a:rPr>
              <a:t>пятница 08:00 — 16:00</a:t>
            </a:r>
            <a:endParaRPr lang="ru-RU" sz="1600" b="0" strike="noStrike" spc="-1" dirty="0"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77780" y="8076371"/>
            <a:ext cx="91512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  <a:buNone/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lang="ru-RU" sz="800" b="0" strike="noStrike" spc="480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lang="ru-RU" sz="800" b="0" strike="noStrike" spc="-1">
              <a:latin typeface="Arial"/>
            </a:endParaRPr>
          </a:p>
          <a:p>
            <a:pPr marL="12600">
              <a:lnSpc>
                <a:spcPts val="799"/>
              </a:lnSpc>
              <a:buNone/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lang="ru-RU" sz="800" b="0" strike="noStrike" spc="26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DejaVu Sans"/>
              </a:rPr>
              <a:t>Ярославской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DejaVu Sans"/>
              </a:rPr>
              <a:t>области</a:t>
            </a:r>
            <a:endParaRPr lang="ru-RU" sz="800" b="0" strike="noStrike" spc="-1"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421740" y="151976"/>
            <a:ext cx="2515320" cy="980640"/>
            <a:chOff x="512280" y="489240"/>
            <a:chExt cx="2515320" cy="980640"/>
          </a:xfrm>
        </p:grpSpPr>
        <p:pic>
          <p:nvPicPr>
            <p:cNvPr id="55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7000" cy="9547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2680" cy="18288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5320" cy="148680"/>
              <a:chOff x="1917720" y="814680"/>
              <a:chExt cx="445320" cy="14868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8360" cy="14868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59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880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7320" cy="1512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5000" cy="181080"/>
              <a:chOff x="1762920" y="1051200"/>
              <a:chExt cx="675000" cy="181080"/>
            </a:xfrm>
          </p:grpSpPr>
          <p:pic>
            <p:nvPicPr>
              <p:cNvPr id="62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0240" cy="14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0200" cy="181080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8360" cy="147600"/>
              <a:chOff x="2489040" y="1051560"/>
              <a:chExt cx="288360" cy="147600"/>
            </a:xfrm>
          </p:grpSpPr>
          <p:pic>
            <p:nvPicPr>
              <p:cNvPr id="65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744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8440" cy="1476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0960" cy="185400"/>
              <a:chOff x="1556640" y="1284480"/>
              <a:chExt cx="1470960" cy="185400"/>
            </a:xfrm>
          </p:grpSpPr>
          <p:pic>
            <p:nvPicPr>
              <p:cNvPr id="68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076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7840" cy="185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2000" cy="1530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6080" cy="1472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73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7760" cy="1789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5960" cy="1476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2280" cy="8560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6" name="Овал 3"/>
          <p:cNvSpPr/>
          <p:nvPr/>
        </p:nvSpPr>
        <p:spPr>
          <a:xfrm>
            <a:off x="6102180" y="7227491"/>
            <a:ext cx="812880" cy="8128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7" name="object 48"/>
          <p:cNvPicPr/>
          <p:nvPr/>
        </p:nvPicPr>
        <p:blipFill>
          <a:blip r:embed="rId20"/>
          <a:stretch/>
        </p:blipFill>
        <p:spPr>
          <a:xfrm>
            <a:off x="6240520" y="7466266"/>
            <a:ext cx="599040" cy="51408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/>
          <p:cNvPicPr/>
          <p:nvPr/>
        </p:nvPicPr>
        <p:blipFill>
          <a:blip r:embed="rId21"/>
          <a:stretch/>
        </p:blipFill>
        <p:spPr>
          <a:xfrm>
            <a:off x="6153120" y="9603720"/>
            <a:ext cx="859680" cy="8596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>
            <p:extLst>
              <p:ext uri="{D42A27DB-BD31-4B8C-83A1-F6EECF244321}">
                <p14:modId xmlns:p14="http://schemas.microsoft.com/office/powerpoint/2010/main" val="2641012886"/>
              </p:ext>
            </p:extLst>
          </p:nvPr>
        </p:nvGraphicFramePr>
        <p:xfrm>
          <a:off x="307021" y="2653029"/>
          <a:ext cx="7024331" cy="3444240"/>
        </p:xfrm>
        <a:graphic>
          <a:graphicData uri="http://schemas.openxmlformats.org/drawingml/2006/table">
            <a:tbl>
              <a:tblPr/>
              <a:tblGrid>
                <a:gridCol w="701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89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39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мероприятия.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«Школа пациента» в рамках серии информационно-просветительских встреч со специалистами Российского научного геронтологического центра им. Пирогова: как сохранить здоровье и предупредить хронические возраст-ассоциированные заболевания.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25.09.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612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28.09.</a:t>
                      </a:r>
                    </a:p>
                    <a:p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цифровой грамотности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Веры, Надежды, Любви. «Литературная гостиная» в Клубе «Добрые встречи»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61576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30.09.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 воссоединения ДНР и ЛНР  с Российской Федерацией.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Клуб «Доброго здоровья»: спортивно-физкультурное занятие.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10.00</a:t>
                      </a:r>
                    </a:p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14.00</a:t>
                      </a:r>
                    </a:p>
                  </a:txBody>
                  <a:tcPr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89493026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80F61E0E-E98B-4C31-8F48-B72B0E4CF7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107906"/>
              </p:ext>
            </p:extLst>
          </p:nvPr>
        </p:nvGraphicFramePr>
        <p:xfrm>
          <a:off x="307021" y="1975736"/>
          <a:ext cx="7070543" cy="640440"/>
        </p:xfrm>
        <a:graphic>
          <a:graphicData uri="http://schemas.openxmlformats.org/drawingml/2006/table">
            <a:tbl>
              <a:tblPr/>
              <a:tblGrid>
                <a:gridCol w="702553">
                  <a:extLst>
                    <a:ext uri="{9D8B030D-6E8A-4147-A177-3AD203B41FA5}">
                      <a16:colId xmlns:a16="http://schemas.microsoft.com/office/drawing/2014/main" xmlns="" val="1652478572"/>
                    </a:ext>
                  </a:extLst>
                </a:gridCol>
                <a:gridCol w="5293985">
                  <a:extLst>
                    <a:ext uri="{9D8B030D-6E8A-4147-A177-3AD203B41FA5}">
                      <a16:colId xmlns:a16="http://schemas.microsoft.com/office/drawing/2014/main" xmlns="" val="2743250776"/>
                    </a:ext>
                  </a:extLst>
                </a:gridCol>
                <a:gridCol w="1074005">
                  <a:extLst>
                    <a:ext uri="{9D8B030D-6E8A-4147-A177-3AD203B41FA5}">
                      <a16:colId xmlns:a16="http://schemas.microsoft.com/office/drawing/2014/main" xmlns="" val="259024201"/>
                    </a:ext>
                  </a:extLst>
                </a:gridCol>
              </a:tblGrid>
              <a:tr h="6404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800" b="1" strike="noStrike" spc="-1" dirty="0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186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70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481</Words>
  <Application>Microsoft Office PowerPoint</Application>
  <PresentationFormat>Произвольный</PresentationFormat>
  <Paragraphs>125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СЕНТЯБРЬ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Староверова Светлана Рашитовна</cp:lastModifiedBy>
  <cp:revision>67</cp:revision>
  <dcterms:created xsi:type="dcterms:W3CDTF">2025-11-06T11:20:25Z</dcterms:created>
  <dcterms:modified xsi:type="dcterms:W3CDTF">2026-08-27T05:16:06Z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