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notesMasters/notesMaster1.xml" ContentType="application/vnd.openxmlformats-officedocument.presentationml.notesMaster+xml"/>
  <Override PartName="/ppt/notesMasters/_rels/notesMaster1.xml.rels" ContentType="application/vnd.openxmlformats-package.relationships+xml"/>
  <Override PartName="/ppt/theme/theme1.xml" ContentType="application/vnd.openxmlformats-officedocument.theme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_rels/notesSlide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  <Override PartName="/ppt/media/image6.png" ContentType="image/png"/>
  <Override PartName="/ppt/media/image7.png" ContentType="image/png"/>
  <Override PartName="/ppt/media/image8.png" ContentType="image/png"/>
  <Override PartName="/ppt/media/image9.png" ContentType="image/png"/>
  <Override PartName="/ppt/media/image10.png" ContentType="image/png"/>
  <Override PartName="/ppt/media/image11.png" ContentType="image/png"/>
  <Override PartName="/ppt/media/image12.png" ContentType="image/png"/>
  <Override PartName="/ppt/media/image13.png" ContentType="image/png"/>
  <Override PartName="/ppt/media/image14.png" ContentType="image/png"/>
  <Override PartName="/ppt/media/image15.png" ContentType="image/png"/>
  <Override PartName="/ppt/media/image16.png" ContentType="image/png"/>
  <Override PartName="/ppt/media/image17.png" ContentType="image/png"/>
  <Override PartName="/ppt/media/image18.png" ContentType="image/png"/>
  <Override PartName="/ppt/media/image19.png" ContentType="image/png"/>
  <Override PartName="/ppt/media/image20.png" ContentType="image/png"/>
  <Override PartName="/ppt/media/image21.png" ContentType="image/png"/>
  <Override PartName="/ppt/media/image22.png" ContentType="image/png"/>
  <Override PartName="/ppt/media/image23.png" ContentType="image/png"/>
  <Override PartName="/ppt/media/image24.png" ContentType="image/png"/>
  <Override PartName="/ppt/media/image25.png" ContentType="image/png"/>
  <Override PartName="/ppt/media/image26.png" ContentType="image/png"/>
  <Override PartName="/ppt/media/image27.png" ContentType="image/png"/>
  <Override PartName="/ppt/presProps.xml" ContentType="application/vnd.openxmlformats-officedocument.presentationml.presProps+xml"/>
  <Override PartName="/ppt/_rels/presentation.xml.rels" ContentType="application/vnd.openxmlformats-package.relationships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notesMasterIdLst>
    <p:notesMasterId r:id="rId3"/>
  </p:notesMasterIdLst>
  <p:sldIdLst>
    <p:sldId id="256" r:id="rId4"/>
    <p:sldId id="257" r:id="rId5"/>
  </p:sldIdLst>
  <p:sldSz cx="7556500" cy="1069340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presProps" Target="presProps.xml"/>
</Relationships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/>
          </p:cNvSpPr>
          <p:nvPr>
            <p:ph type="sldImg"/>
          </p:nvPr>
        </p:nvSpPr>
        <p:spPr>
          <a:xfrm>
            <a:off x="216000" y="812520"/>
            <a:ext cx="7127280" cy="4008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Для перемещения страницы щёлкните мышью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2" name="PlaceHolder 2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r>
              <a:rPr b="0" lang="ru-RU" sz="2000" spc="-1" strike="noStrike">
                <a:latin typeface="Arial"/>
              </a:rPr>
              <a:t>Для правки формата примечаний щёлкните мышью</a:t>
            </a:r>
            <a:endParaRPr b="0" lang="ru-RU" sz="2000" spc="-1" strike="noStrike">
              <a:latin typeface="Arial"/>
            </a:endParaRPr>
          </a:p>
        </p:txBody>
      </p:sp>
      <p:sp>
        <p:nvSpPr>
          <p:cNvPr id="43" name="PlaceHolder 3"/>
          <p:cNvSpPr>
            <a:spLocks noGrp="1"/>
          </p:cNvSpPr>
          <p:nvPr>
            <p:ph type="hdr"/>
          </p:nvPr>
        </p:nvSpPr>
        <p:spPr>
          <a:xfrm>
            <a:off x="0" y="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r>
              <a:rPr b="0" lang="ru-RU" sz="1400" spc="-1" strike="noStrike">
                <a:latin typeface="Times New Roman"/>
              </a:rPr>
              <a:t>&lt;верхний колонтитул&gt;</a:t>
            </a:r>
            <a:endParaRPr b="0" lang="ru-RU" sz="1400" spc="-1" strike="noStrike">
              <a:latin typeface="Times New Roman"/>
            </a:endParaRPr>
          </a:p>
        </p:txBody>
      </p:sp>
      <p:sp>
        <p:nvSpPr>
          <p:cNvPr id="44" name="PlaceHolder 4"/>
          <p:cNvSpPr>
            <a:spLocks noGrp="1"/>
          </p:cNvSpPr>
          <p:nvPr>
            <p:ph type="dt" idx="4"/>
          </p:nvPr>
        </p:nvSpPr>
        <p:spPr>
          <a:xfrm>
            <a:off x="4278960" y="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algn="r">
              <a:buNone/>
              <a:defRPr b="0" lang="ru-RU" sz="1400" spc="-1" strike="noStrike">
                <a:latin typeface="Times New Roman"/>
              </a:defRPr>
            </a:lvl1pPr>
          </a:lstStyle>
          <a:p>
            <a:pPr algn="r">
              <a:buNone/>
            </a:pPr>
            <a:r>
              <a:rPr b="0" lang="ru-RU" sz="1400" spc="-1" strike="noStrike">
                <a:latin typeface="Times New Roman"/>
              </a:rPr>
              <a:t>&lt;дата/время&gt;</a:t>
            </a:r>
            <a:endParaRPr b="0" lang="ru-RU" sz="1400" spc="-1" strike="noStrike">
              <a:latin typeface="Times New Roman"/>
            </a:endParaRPr>
          </a:p>
        </p:txBody>
      </p:sp>
      <p:sp>
        <p:nvSpPr>
          <p:cNvPr id="45" name="PlaceHolder 5"/>
          <p:cNvSpPr>
            <a:spLocks noGrp="1"/>
          </p:cNvSpPr>
          <p:nvPr>
            <p:ph type="ftr" idx="5"/>
          </p:nvPr>
        </p:nvSpPr>
        <p:spPr>
          <a:xfrm>
            <a:off x="0" y="1015740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Autofit/>
          </a:bodyPr>
          <a:lstStyle>
            <a:lvl1pPr>
              <a:defRPr b="0" lang="ru-RU" sz="1400" spc="-1" strike="noStrike">
                <a:latin typeface="Times New Roman"/>
              </a:defRPr>
            </a:lvl1pPr>
          </a:lstStyle>
          <a:p>
            <a:r>
              <a:rPr b="0" lang="ru-RU" sz="1400" spc="-1" strike="noStrike">
                <a:latin typeface="Times New Roman"/>
              </a:rPr>
              <a:t>&lt;нижний колонтитул&gt;</a:t>
            </a:r>
            <a:endParaRPr b="0" lang="ru-RU" sz="1400" spc="-1" strike="noStrike">
              <a:latin typeface="Times New Roman"/>
            </a:endParaRPr>
          </a:p>
        </p:txBody>
      </p:sp>
      <p:sp>
        <p:nvSpPr>
          <p:cNvPr id="46" name="PlaceHolder 6"/>
          <p:cNvSpPr>
            <a:spLocks noGrp="1"/>
          </p:cNvSpPr>
          <p:nvPr>
            <p:ph type="sldNum" idx="6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Autofit/>
          </a:bodyPr>
          <a:lstStyle>
            <a:lvl1pPr algn="r">
              <a:buNone/>
              <a:defRPr b="0" lang="ru-RU" sz="1400" spc="-1" strike="noStrike">
                <a:latin typeface="Times New Roman"/>
              </a:defRPr>
            </a:lvl1pPr>
          </a:lstStyle>
          <a:p>
            <a:pPr algn="r">
              <a:buNone/>
            </a:pPr>
            <a:fld id="{E816A885-6821-4A85-908F-275ED4BE762A}" type="slidenum">
              <a:rPr b="0" lang="ru-RU" sz="1400" spc="-1" strike="noStrike">
                <a:latin typeface="Times New Roman"/>
              </a:rPr>
              <a:t>&lt;номер&gt;</a:t>
            </a:fld>
            <a:endParaRPr b="0" lang="ru-RU" sz="1400" spc="-1" strike="noStrike"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</p:notesMaster>
</file>

<file path=ppt/notesSlides/_rels/notesSlide1.xml.rels><?xml version="1.0" encoding="UTF-8"?>
<Relationships xmlns="http://schemas.openxmlformats.org/package/2006/relationships"><Relationship Id="rId1" Type="http://schemas.openxmlformats.org/officeDocument/2006/relationships/slide" Target="../slides/slide1.xml"/><Relationship Id="rId2" Type="http://schemas.openxmlformats.org/officeDocument/2006/relationships/notesMaster" Target="../notesMasters/notesMaster1.xml"/>
</Relationships>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PlaceHolder 1"/>
          <p:cNvSpPr>
            <a:spLocks noGrp="1"/>
          </p:cNvSpPr>
          <p:nvPr>
            <p:ph type="sldImg"/>
          </p:nvPr>
        </p:nvSpPr>
        <p:spPr>
          <a:xfrm>
            <a:off x="2505240" y="1336680"/>
            <a:ext cx="2549160" cy="3607920"/>
          </a:xfrm>
          <a:prstGeom prst="rect">
            <a:avLst/>
          </a:prstGeom>
          <a:ln w="0">
            <a:noFill/>
          </a:ln>
        </p:spPr>
      </p:sp>
      <p:sp>
        <p:nvSpPr>
          <p:cNvPr id="104" name="PlaceHolder 2"/>
          <p:cNvSpPr>
            <a:spLocks noGrp="1"/>
          </p:cNvSpPr>
          <p:nvPr>
            <p:ph type="body"/>
          </p:nvPr>
        </p:nvSpPr>
        <p:spPr>
          <a:xfrm>
            <a:off x="755640" y="5145120"/>
            <a:ext cx="6048000" cy="420984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p>
            <a:endParaRPr b="0" lang="ru-RU" sz="2000" spc="-1" strike="noStrike">
              <a:latin typeface="Arial"/>
            </a:endParaRPr>
          </a:p>
        </p:txBody>
      </p:sp>
      <p:sp>
        <p:nvSpPr>
          <p:cNvPr id="105" name="PlaceHolder 3"/>
          <p:cNvSpPr>
            <a:spLocks noGrp="1"/>
          </p:cNvSpPr>
          <p:nvPr>
            <p:ph type="sldNum" idx="7"/>
          </p:nvPr>
        </p:nvSpPr>
        <p:spPr>
          <a:xfrm>
            <a:off x="4281480" y="10155240"/>
            <a:ext cx="3276360" cy="536040"/>
          </a:xfrm>
          <a:prstGeom prst="rect">
            <a:avLst/>
          </a:prstGeom>
          <a:noFill/>
          <a:ln w="0">
            <a:noFill/>
          </a:ln>
        </p:spPr>
        <p:txBody>
          <a:bodyPr anchor="b">
            <a:noAutofit/>
          </a:bodyPr>
          <a:lstStyle>
            <a:lvl1pPr algn="r">
              <a:lnSpc>
                <a:spcPct val="100000"/>
              </a:lnSpc>
              <a:buNone/>
              <a:defRPr b="0" lang="ru-RU" sz="1200" spc="-1" strike="noStrike">
                <a:latin typeface="Times New Roman"/>
              </a:defRPr>
            </a:lvl1pPr>
          </a:lstStyle>
          <a:p>
            <a:pPr algn="r">
              <a:lnSpc>
                <a:spcPct val="100000"/>
              </a:lnSpc>
              <a:buNone/>
            </a:pPr>
            <a:fld id="{7AC820E7-6481-45C0-A303-38B516D5DC46}" type="slidenum">
              <a:rPr b="0" lang="ru-RU" sz="1200" spc="-1" strike="noStrike">
                <a:latin typeface="Times New Roman"/>
              </a:rPr>
              <a:t>&lt;номер&gt;</a:t>
            </a:fld>
            <a:endParaRPr b="0" lang="ru-RU" sz="1200" spc="-1" strike="noStrike">
              <a:latin typeface="Times New Roman"/>
            </a:endParaRPr>
          </a:p>
        </p:txBody>
      </p:sp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0B68B6D4-213E-4DAD-BC89-3A0F01A947ED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680040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377640" y="5741640"/>
            <a:ext cx="680040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0AC3A11D-EE54-4DFA-A954-688DF08F6B48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/>
          </p:nvPr>
        </p:nvSpPr>
        <p:spPr>
          <a:xfrm>
            <a:off x="377640" y="574164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/>
          </p:nvPr>
        </p:nvSpPr>
        <p:spPr>
          <a:xfrm>
            <a:off x="3862440" y="574164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64D94181-552D-47C0-869A-5C5CC7C7FA79}" type="slidenum">
              <a:t>&lt;#&gt;</a:t>
            </a:fld>
          </a:p>
        </p:txBody>
      </p:sp>
      <p:sp>
        <p:nvSpPr>
          <p:cNvPr id="9" name="PlaceHolder 8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/>
          </p:nvPr>
        </p:nvSpPr>
        <p:spPr>
          <a:xfrm>
            <a:off x="2676960" y="250200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/>
          </p:nvPr>
        </p:nvSpPr>
        <p:spPr>
          <a:xfrm>
            <a:off x="4976280" y="250200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/>
          </p:nvPr>
        </p:nvSpPr>
        <p:spPr>
          <a:xfrm>
            <a:off x="377640" y="574164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/>
          </p:nvPr>
        </p:nvSpPr>
        <p:spPr>
          <a:xfrm>
            <a:off x="2676960" y="574164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/>
          </p:nvPr>
        </p:nvSpPr>
        <p:spPr>
          <a:xfrm>
            <a:off x="4976280" y="574164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5B7BE0D9-9737-4DC3-B7E7-99111E63417F}" type="slidenum">
              <a:t>&lt;#&gt;</a:t>
            </a:fld>
          </a:p>
        </p:txBody>
      </p:sp>
      <p:sp>
        <p:nvSpPr>
          <p:cNvPr id="11" name="PlaceHolder 10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ru-RU" sz="3200" spc="-1" strike="noStrike"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C3AD3A7D-4FFC-410F-A53F-A954E647CB9E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BE3BDD13-26AA-4E41-9445-253D70129D65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6201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6201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238AD91E-17DD-401B-B16E-776E8D69A732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D5EA1021-2D11-486D-8752-60C4FF7E10A0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377640" y="426600"/>
            <a:ext cx="6800400" cy="82767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ru-RU" sz="32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E8E34DFF-3245-4D14-91A9-5BF2B388D6A8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6201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/>
          </p:nvPr>
        </p:nvSpPr>
        <p:spPr>
          <a:xfrm>
            <a:off x="377640" y="574164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FCE9D165-D488-4E06-B7C6-3D1A6B27B257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6201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/>
          </p:nvPr>
        </p:nvSpPr>
        <p:spPr>
          <a:xfrm>
            <a:off x="3862440" y="574164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04B1B25A-1E3F-425D-ADBA-21DCE6167612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/>
          </p:nvPr>
        </p:nvSpPr>
        <p:spPr>
          <a:xfrm>
            <a:off x="377640" y="5741640"/>
            <a:ext cx="680040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55E07D11-662B-466F-81E2-76C27FB362ED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ftr" idx="1"/>
          </p:nvPr>
        </p:nvSpPr>
        <p:spPr>
          <a:xfrm>
            <a:off x="2571480" y="9945000"/>
            <a:ext cx="2417400" cy="531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algn="ctr">
              <a:lnSpc>
                <a:spcPct val="100000"/>
              </a:lnSpc>
              <a:buNone/>
              <a:defRPr b="0" lang="ru-RU" sz="1400" spc="-1" strike="noStrike">
                <a:solidFill>
                  <a:srgbClr val="000000"/>
                </a:solidFill>
                <a:latin typeface="Times New Roman"/>
                <a:ea typeface="DejaVu Sans"/>
              </a:defRPr>
            </a:lvl1pPr>
          </a:lstStyle>
          <a:p>
            <a:pPr algn="ctr">
              <a:lnSpc>
                <a:spcPct val="100000"/>
              </a:lnSpc>
              <a:buNone/>
            </a:pPr>
            <a:r>
              <a:rPr b="0" lang="ru-RU" sz="1400" spc="-1" strike="noStrike">
                <a:solidFill>
                  <a:srgbClr val="000000"/>
                </a:solidFill>
                <a:latin typeface="Times New Roman"/>
                <a:ea typeface="DejaVu Sans"/>
              </a:rPr>
              <a:t>&lt;нижний колонтитул&gt;</a:t>
            </a:r>
            <a:endParaRPr b="0" lang="ru-RU" sz="1400" spc="-1" strike="noStrike"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sldNum" idx="2"/>
          </p:nvPr>
        </p:nvSpPr>
        <p:spPr>
          <a:xfrm>
            <a:off x="5445360" y="9945000"/>
            <a:ext cx="1736640" cy="531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algn="r">
              <a:lnSpc>
                <a:spcPct val="100000"/>
              </a:lnSpc>
              <a:buNone/>
              <a:defRPr b="0" lang="ru-RU" sz="1400" spc="-1" strike="noStrike">
                <a:solidFill>
                  <a:srgbClr val="b2b2b2"/>
                </a:solidFill>
                <a:latin typeface="Times New Roman"/>
                <a:ea typeface="DejaVu Sans"/>
              </a:defRPr>
            </a:lvl1pPr>
          </a:lstStyle>
          <a:p>
            <a:pPr algn="r">
              <a:lnSpc>
                <a:spcPct val="100000"/>
              </a:lnSpc>
              <a:buNone/>
            </a:pPr>
            <a:fld id="{DD4EB4C0-DA67-4B8B-9838-3B7DDFA836B6}" type="slidenum">
              <a:rPr b="0" lang="ru-RU" sz="1400" spc="-1" strike="noStrike">
                <a:solidFill>
                  <a:srgbClr val="b2b2b2"/>
                </a:solidFill>
                <a:latin typeface="Times New Roman"/>
                <a:ea typeface="DejaVu Sans"/>
              </a:rPr>
              <a:t>&lt;номер&gt;</a:t>
            </a:fld>
            <a:endParaRPr b="0" lang="ru-RU" sz="1400" spc="-1" strike="noStrike"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3"/>
          </p:nvPr>
        </p:nvSpPr>
        <p:spPr>
          <a:xfrm>
            <a:off x="378000" y="9945000"/>
            <a:ext cx="1736640" cy="531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>
              <a:defRPr b="0" lang="ru-RU" sz="1400" spc="-1" strike="noStrike">
                <a:latin typeface="Times New Roman"/>
              </a:defRPr>
            </a:lvl1pPr>
          </a:lstStyle>
          <a:p>
            <a:r>
              <a:rPr b="0" lang="ru-RU" sz="1400" spc="-1" strike="noStrike">
                <a:latin typeface="Times New Roman"/>
              </a:rPr>
              <a:t>&lt;дата/время&gt;</a:t>
            </a:r>
            <a:endParaRPr b="0" lang="ru-RU" sz="1400" spc="-1" strike="noStrike"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Для правки текста заглавия щёлкните мышью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body"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800" spc="-1" strike="noStrike">
                <a:solidFill>
                  <a:srgbClr val="000000"/>
                </a:solidFill>
                <a:latin typeface="Arial"/>
              </a:rPr>
              <a:t>Для правки структуры щёлкните мышью</a:t>
            </a: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lnSpc>
                <a:spcPct val="9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2000" spc="-1" strike="noStrike">
                <a:solidFill>
                  <a:srgbClr val="000000"/>
                </a:solidFill>
                <a:latin typeface="Arial"/>
              </a:rPr>
              <a:t>Второй уровень структуры</a:t>
            </a:r>
            <a:endParaRPr b="0" lang="ru-RU" sz="20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lnSpc>
                <a:spcPct val="9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Третий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lnSpc>
                <a:spcPct val="9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Четвёртый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pc="-1" strike="noStrike">
                <a:solidFill>
                  <a:srgbClr val="000000"/>
                </a:solidFill>
                <a:latin typeface="Arial"/>
              </a:rPr>
              <a:t>Пятый уровень структуры</a:t>
            </a:r>
            <a:endParaRPr b="0" lang="ru-RU" sz="20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pc="-1" strike="noStrike">
                <a:solidFill>
                  <a:srgbClr val="000000"/>
                </a:solidFill>
                <a:latin typeface="Arial"/>
              </a:rPr>
              <a:t>Шестой уровень структуры</a:t>
            </a:r>
            <a:endParaRPr b="0" lang="ru-RU" sz="20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pc="-1" strike="noStrike">
                <a:solidFill>
                  <a:srgbClr val="000000"/>
                </a:solidFill>
                <a:latin typeface="Arial"/>
              </a:rPr>
              <a:t>Седьмой уровень структуры</a:t>
            </a:r>
            <a:endParaRPr b="0" lang="ru-RU" sz="20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2.png"/><Relationship Id="rId3" Type="http://schemas.openxmlformats.org/officeDocument/2006/relationships/image" Target="../media/image3.png"/><Relationship Id="rId4" Type="http://schemas.openxmlformats.org/officeDocument/2006/relationships/image" Target="../media/image4.png"/><Relationship Id="rId5" Type="http://schemas.openxmlformats.org/officeDocument/2006/relationships/image" Target="../media/image5.png"/><Relationship Id="rId6" Type="http://schemas.openxmlformats.org/officeDocument/2006/relationships/image" Target="../media/image6.png"/><Relationship Id="rId7" Type="http://schemas.openxmlformats.org/officeDocument/2006/relationships/image" Target="../media/image7.png"/><Relationship Id="rId8" Type="http://schemas.openxmlformats.org/officeDocument/2006/relationships/image" Target="../media/image8.png"/><Relationship Id="rId9" Type="http://schemas.openxmlformats.org/officeDocument/2006/relationships/image" Target="../media/image9.png"/><Relationship Id="rId10" Type="http://schemas.openxmlformats.org/officeDocument/2006/relationships/image" Target="../media/image10.png"/><Relationship Id="rId11" Type="http://schemas.openxmlformats.org/officeDocument/2006/relationships/image" Target="../media/image11.png"/><Relationship Id="rId12" Type="http://schemas.openxmlformats.org/officeDocument/2006/relationships/image" Target="../media/image12.png"/><Relationship Id="rId13" Type="http://schemas.openxmlformats.org/officeDocument/2006/relationships/image" Target="../media/image13.png"/><Relationship Id="rId14" Type="http://schemas.openxmlformats.org/officeDocument/2006/relationships/image" Target="../media/image14.png"/><Relationship Id="rId15" Type="http://schemas.openxmlformats.org/officeDocument/2006/relationships/image" Target="../media/image15.png"/><Relationship Id="rId16" Type="http://schemas.openxmlformats.org/officeDocument/2006/relationships/image" Target="../media/image16.png"/><Relationship Id="rId17" Type="http://schemas.openxmlformats.org/officeDocument/2006/relationships/image" Target="../media/image17.png"/><Relationship Id="rId18" Type="http://schemas.openxmlformats.org/officeDocument/2006/relationships/image" Target="../media/image18.png"/><Relationship Id="rId19" Type="http://schemas.openxmlformats.org/officeDocument/2006/relationships/image" Target="../media/image19.png"/><Relationship Id="rId20" Type="http://schemas.openxmlformats.org/officeDocument/2006/relationships/image" Target="../media/image20.png"/><Relationship Id="rId21" Type="http://schemas.openxmlformats.org/officeDocument/2006/relationships/slideLayout" Target="../slideLayouts/slideLayout1.xml"/><Relationship Id="rId22" Type="http://schemas.openxmlformats.org/officeDocument/2006/relationships/notesSlide" Target="../notesSlides/notesSlide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1.png"/><Relationship Id="rId2" Type="http://schemas.openxmlformats.org/officeDocument/2006/relationships/image" Target="../media/image22.png"/><Relationship Id="rId3" Type="http://schemas.openxmlformats.org/officeDocument/2006/relationships/image" Target="../media/image23.png"/><Relationship Id="rId4" Type="http://schemas.openxmlformats.org/officeDocument/2006/relationships/image" Target="../media/image24.png"/><Relationship Id="rId5" Type="http://schemas.openxmlformats.org/officeDocument/2006/relationships/image" Target="../media/image25.png"/><Relationship Id="rId6" Type="http://schemas.openxmlformats.org/officeDocument/2006/relationships/image" Target="../media/image26.png"/><Relationship Id="rId7" Type="http://schemas.openxmlformats.org/officeDocument/2006/relationships/image" Target="../media/image27.png"/><Relationship Id="rId8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" name="object 33" descr=""/>
          <p:cNvPicPr/>
          <p:nvPr/>
        </p:nvPicPr>
        <p:blipFill>
          <a:blip r:embed="rId1"/>
          <a:stretch/>
        </p:blipFill>
        <p:spPr>
          <a:xfrm>
            <a:off x="3731760" y="108000"/>
            <a:ext cx="3722400" cy="1542600"/>
          </a:xfrm>
          <a:prstGeom prst="rect">
            <a:avLst/>
          </a:prstGeom>
          <a:ln w="0">
            <a:noFill/>
          </a:ln>
        </p:spPr>
      </p:pic>
      <p:sp>
        <p:nvSpPr>
          <p:cNvPr id="48" name="object 35"/>
          <p:cNvSpPr/>
          <p:nvPr/>
        </p:nvSpPr>
        <p:spPr>
          <a:xfrm>
            <a:off x="111240" y="7000200"/>
            <a:ext cx="7342920" cy="3580920"/>
          </a:xfrm>
          <a:custGeom>
            <a:avLst/>
            <a:gdLst/>
            <a:ah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grpSp>
        <p:nvGrpSpPr>
          <p:cNvPr id="49" name="Группа 1"/>
          <p:cNvGrpSpPr/>
          <p:nvPr/>
        </p:nvGrpSpPr>
        <p:grpSpPr>
          <a:xfrm>
            <a:off x="644400" y="8176320"/>
            <a:ext cx="1145160" cy="129960"/>
            <a:chOff x="644400" y="8176320"/>
            <a:chExt cx="1145160" cy="129960"/>
          </a:xfrm>
        </p:grpSpPr>
        <p:pic>
          <p:nvPicPr>
            <p:cNvPr id="50" name="object 36" descr=""/>
            <p:cNvPicPr/>
            <p:nvPr/>
          </p:nvPicPr>
          <p:blipFill>
            <a:blip r:embed="rId2"/>
            <a:stretch/>
          </p:blipFill>
          <p:spPr>
            <a:xfrm>
              <a:off x="644400" y="8176320"/>
              <a:ext cx="100440" cy="12996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51" name="object 37"/>
            <p:cNvSpPr/>
            <p:nvPr/>
          </p:nvSpPr>
          <p:spPr>
            <a:xfrm>
              <a:off x="771480" y="8178120"/>
              <a:ext cx="91800" cy="126720"/>
            </a:xfrm>
            <a:custGeom>
              <a:avLst/>
              <a:gdLst/>
              <a:ah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pic>
          <p:nvPicPr>
            <p:cNvPr id="52" name="object 38" descr=""/>
            <p:cNvPicPr/>
            <p:nvPr/>
          </p:nvPicPr>
          <p:blipFill>
            <a:blip r:embed="rId3"/>
            <a:stretch/>
          </p:blipFill>
          <p:spPr>
            <a:xfrm>
              <a:off x="888840" y="8176320"/>
              <a:ext cx="289440" cy="12996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53" name="object 39" descr=""/>
            <p:cNvPicPr/>
            <p:nvPr/>
          </p:nvPicPr>
          <p:blipFill>
            <a:blip r:embed="rId4"/>
            <a:stretch/>
          </p:blipFill>
          <p:spPr>
            <a:xfrm>
              <a:off x="1201680" y="8176320"/>
              <a:ext cx="316440" cy="12996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54" name="object 40" descr=""/>
            <p:cNvPicPr/>
            <p:nvPr/>
          </p:nvPicPr>
          <p:blipFill>
            <a:blip r:embed="rId5"/>
            <a:stretch/>
          </p:blipFill>
          <p:spPr>
            <a:xfrm>
              <a:off x="1545480" y="8178120"/>
              <a:ext cx="107280" cy="12636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55" name="object 41" descr=""/>
            <p:cNvPicPr/>
            <p:nvPr/>
          </p:nvPicPr>
          <p:blipFill>
            <a:blip r:embed="rId6"/>
            <a:stretch/>
          </p:blipFill>
          <p:spPr>
            <a:xfrm>
              <a:off x="1679400" y="8178120"/>
              <a:ext cx="110160" cy="12816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56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3720" cy="1864440"/>
          </a:xfrm>
          <a:prstGeom prst="rect">
            <a:avLst/>
          </a:prstGeom>
          <a:noFill/>
          <a:ln w="0">
            <a:noFill/>
          </a:ln>
        </p:spPr>
        <p:txBody>
          <a:bodyPr lIns="0" rIns="0" tIns="81360" bIns="0" anchor="t">
            <a:noAutofit/>
          </a:bodyPr>
          <a:p>
            <a:pPr marL="439560" indent="-427320" algn="r">
              <a:lnSpc>
                <a:spcPts val="2701"/>
              </a:lnSpc>
              <a:spcBef>
                <a:spcPts val="641"/>
              </a:spcBef>
              <a:buNone/>
              <a:tabLst>
                <a:tab algn="l" pos="0"/>
              </a:tabLst>
            </a:pPr>
            <a:r>
              <a:rPr b="1" lang="ru-RU" sz="2700" spc="-12" strike="noStrike">
                <a:solidFill>
                  <a:srgbClr val="ffffff"/>
                </a:solidFill>
                <a:latin typeface="Calibri"/>
                <a:ea typeface="DejaVu Sans"/>
              </a:rPr>
              <a:t>МЕРОПРИЯТИЯ </a:t>
            </a:r>
            <a:r>
              <a:rPr b="1" lang="ru-RU" sz="2700" spc="-1" strike="noStrike">
                <a:solidFill>
                  <a:srgbClr val="ffffff"/>
                </a:solidFill>
                <a:latin typeface="Calibri"/>
                <a:ea typeface="DejaVu Sans"/>
              </a:rPr>
              <a:t>НА</a:t>
            </a:r>
            <a:r>
              <a:rPr b="1" lang="ru-RU" sz="2700" spc="-7" strike="noStrike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b="1" lang="ru-RU" sz="2700" spc="-12" strike="noStrike">
                <a:solidFill>
                  <a:srgbClr val="ffffff"/>
                </a:solidFill>
                <a:latin typeface="Calibri"/>
                <a:ea typeface="DejaVu Sans"/>
              </a:rPr>
              <a:t>АПРЕЛЬ</a:t>
            </a:r>
            <a:endParaRPr b="0" lang="ru-RU" sz="2700" spc="-1" strike="noStrike">
              <a:solidFill>
                <a:srgbClr val="000000"/>
              </a:solidFill>
              <a:latin typeface="Arial"/>
            </a:endParaRPr>
          </a:p>
          <a:p>
            <a:pPr marL="439560" indent="-427320" algn="r">
              <a:lnSpc>
                <a:spcPts val="2701"/>
              </a:lnSpc>
              <a:buNone/>
              <a:tabLst>
                <a:tab algn="l" pos="0"/>
              </a:tabLst>
            </a:pPr>
            <a:r>
              <a:rPr b="1" lang="ru-RU" sz="2700" spc="-21" strike="noStrike">
                <a:solidFill>
                  <a:srgbClr val="ffffff"/>
                </a:solidFill>
                <a:latin typeface="Calibri"/>
                <a:ea typeface="DejaVu Sans"/>
              </a:rPr>
              <a:t>2026</a:t>
            </a:r>
            <a:endParaRPr b="0" lang="ru-RU" sz="27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7" name="object 44"/>
          <p:cNvSpPr/>
          <p:nvPr/>
        </p:nvSpPr>
        <p:spPr>
          <a:xfrm>
            <a:off x="3819240" y="7361640"/>
            <a:ext cx="3294720" cy="829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>
              <a:lnSpc>
                <a:spcPct val="112000"/>
              </a:lnSpc>
              <a:buNone/>
              <a:tabLst>
                <a:tab algn="l" pos="0"/>
              </a:tabLst>
            </a:pPr>
            <a:r>
              <a:rPr b="1" lang="ru-RU" sz="1600" spc="-1" strike="noStrike">
                <a:solidFill>
                  <a:srgbClr val="58595b"/>
                </a:solidFill>
                <a:latin typeface="Calibri"/>
                <a:ea typeface="DejaVu Sans"/>
              </a:rPr>
              <a:t>Время</a:t>
            </a:r>
            <a:r>
              <a:rPr b="1" lang="ru-RU" sz="1600" spc="-66" strike="noStrike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b="1" lang="ru-RU" sz="1600" spc="-12" strike="noStrike">
                <a:solidFill>
                  <a:srgbClr val="58595b"/>
                </a:solidFill>
                <a:latin typeface="Calibri"/>
                <a:ea typeface="DejaVu Sans"/>
              </a:rPr>
              <a:t>работы: понедельник </a:t>
            </a:r>
            <a:r>
              <a:rPr b="1" lang="ru-RU" sz="1600" spc="-1" strike="noStrike">
                <a:solidFill>
                  <a:srgbClr val="58595b"/>
                </a:solidFill>
                <a:latin typeface="Calibri"/>
                <a:ea typeface="DejaVu Sans"/>
              </a:rPr>
              <a:t>–</a:t>
            </a:r>
            <a:r>
              <a:rPr b="1" lang="ru-RU" sz="1600" spc="-12" strike="noStrike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b="1" lang="ru-RU" sz="1600" spc="-1" strike="noStrike">
                <a:solidFill>
                  <a:srgbClr val="58595b"/>
                </a:solidFill>
                <a:latin typeface="Calibri"/>
                <a:ea typeface="DejaVu Sans"/>
              </a:rPr>
              <a:t>четверг</a:t>
            </a:r>
            <a:r>
              <a:rPr b="1" lang="ru-RU" sz="1600" spc="-12" strike="noStrike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b="1" lang="ru-RU" sz="1600" spc="-1" strike="noStrike">
                <a:solidFill>
                  <a:srgbClr val="58595b"/>
                </a:solidFill>
                <a:latin typeface="Calibri"/>
                <a:ea typeface="DejaVu Sans"/>
              </a:rPr>
              <a:t>08:00</a:t>
            </a:r>
            <a:r>
              <a:rPr b="1" lang="ru-RU" sz="1600" spc="-7" strike="noStrike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b="1" lang="ru-RU" sz="1600" spc="-1" strike="noStrike">
                <a:solidFill>
                  <a:srgbClr val="58595b"/>
                </a:solidFill>
                <a:latin typeface="Calibri"/>
                <a:ea typeface="DejaVu Sans"/>
              </a:rPr>
              <a:t>–</a:t>
            </a:r>
            <a:r>
              <a:rPr b="1" lang="ru-RU" sz="1600" spc="-15" strike="noStrike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b="1" lang="ru-RU" sz="1600" spc="-21" strike="noStrike">
                <a:solidFill>
                  <a:srgbClr val="58595b"/>
                </a:solidFill>
                <a:latin typeface="Calibri"/>
                <a:ea typeface="DejaVu Sans"/>
              </a:rPr>
              <a:t>17:00</a:t>
            </a:r>
            <a:endParaRPr b="0" lang="ru-RU" sz="1600" spc="-1" strike="noStrike">
              <a:latin typeface="Arial"/>
            </a:endParaRPr>
          </a:p>
          <a:p>
            <a:pPr>
              <a:lnSpc>
                <a:spcPct val="112000"/>
              </a:lnSpc>
              <a:buNone/>
              <a:tabLst>
                <a:tab algn="l" pos="0"/>
              </a:tabLst>
            </a:pPr>
            <a:r>
              <a:rPr b="1" lang="ru-RU" sz="1600" spc="-21" strike="noStrike">
                <a:solidFill>
                  <a:srgbClr val="58595b"/>
                </a:solidFill>
                <a:latin typeface="Calibri"/>
                <a:ea typeface="DejaVu Sans"/>
              </a:rPr>
              <a:t>пятница 08:00 — 16:00</a:t>
            </a:r>
            <a:endParaRPr b="0" lang="ru-RU" sz="1600" spc="-1" strike="noStrike">
              <a:latin typeface="Arial"/>
            </a:endParaRPr>
          </a:p>
        </p:txBody>
      </p:sp>
      <p:sp>
        <p:nvSpPr>
          <p:cNvPr id="58" name="object 45"/>
          <p:cNvSpPr/>
          <p:nvPr/>
        </p:nvSpPr>
        <p:spPr>
          <a:xfrm>
            <a:off x="6123240" y="8786520"/>
            <a:ext cx="914760" cy="64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33120" bIns="0" anchor="t">
            <a:spAutoFit/>
          </a:bodyPr>
          <a:p>
            <a:pPr marL="12600">
              <a:lnSpc>
                <a:spcPts val="799"/>
              </a:lnSpc>
              <a:spcBef>
                <a:spcPts val="258"/>
              </a:spcBef>
              <a:buNone/>
            </a:pPr>
            <a:r>
              <a:rPr b="0" lang="ru-RU" sz="800" spc="-12" strike="noStrike">
                <a:solidFill>
                  <a:srgbClr val="ffffff"/>
                </a:solidFill>
                <a:latin typeface="Calibri"/>
                <a:ea typeface="DejaVu Sans"/>
              </a:rPr>
              <a:t>Отделение Фонда</a:t>
            </a:r>
            <a:r>
              <a:rPr b="0" lang="ru-RU" sz="800" spc="477" strike="noStrike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b="0" lang="ru-RU" sz="800" spc="-12" strike="noStrike">
                <a:solidFill>
                  <a:srgbClr val="ffffff"/>
                </a:solidFill>
                <a:latin typeface="Calibri"/>
                <a:ea typeface="DejaVu Sans"/>
              </a:rPr>
              <a:t>пенсионного</a:t>
            </a:r>
            <a:endParaRPr b="0" lang="ru-RU" sz="800" spc="-1" strike="noStrike">
              <a:latin typeface="Arial"/>
            </a:endParaRPr>
          </a:p>
          <a:p>
            <a:pPr marL="12600">
              <a:lnSpc>
                <a:spcPts val="799"/>
              </a:lnSpc>
              <a:buNone/>
            </a:pPr>
            <a:r>
              <a:rPr b="0" lang="ru-RU" sz="800" spc="-1" strike="noStrike">
                <a:solidFill>
                  <a:srgbClr val="ffffff"/>
                </a:solidFill>
                <a:latin typeface="Calibri"/>
                <a:ea typeface="DejaVu Sans"/>
              </a:rPr>
              <a:t>и</a:t>
            </a:r>
            <a:r>
              <a:rPr b="0" lang="ru-RU" sz="800" spc="-12" strike="noStrike">
                <a:solidFill>
                  <a:srgbClr val="ffffff"/>
                </a:solidFill>
                <a:latin typeface="Calibri"/>
                <a:ea typeface="DejaVu Sans"/>
              </a:rPr>
              <a:t> социального</a:t>
            </a:r>
            <a:r>
              <a:rPr b="0" lang="ru-RU" sz="800" spc="477" strike="noStrike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b="0" lang="ru-RU" sz="800" spc="-12" strike="noStrike">
                <a:solidFill>
                  <a:srgbClr val="ffffff"/>
                </a:solidFill>
                <a:latin typeface="Calibri"/>
                <a:ea typeface="DejaVu Sans"/>
              </a:rPr>
              <a:t>страхования</a:t>
            </a:r>
            <a:r>
              <a:rPr b="0" lang="ru-RU" sz="800" spc="-1" strike="noStrike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b="0" lang="ru-RU" sz="800" spc="-26" strike="noStrike">
                <a:solidFill>
                  <a:srgbClr val="ffffff"/>
                </a:solidFill>
                <a:latin typeface="Calibri"/>
                <a:ea typeface="DejaVu Sans"/>
              </a:rPr>
              <a:t>РФ</a:t>
            </a:r>
            <a:endParaRPr b="0" lang="ru-RU" sz="800" spc="-1" strike="noStrike">
              <a:latin typeface="Arial"/>
            </a:endParaRPr>
          </a:p>
          <a:p>
            <a:pPr marL="12600">
              <a:lnSpc>
                <a:spcPts val="799"/>
              </a:lnSpc>
              <a:buNone/>
            </a:pPr>
            <a:r>
              <a:rPr b="0" lang="ru-RU" sz="800" spc="-1" strike="noStrike">
                <a:solidFill>
                  <a:srgbClr val="ffffff"/>
                </a:solidFill>
                <a:latin typeface="Calibri"/>
                <a:ea typeface="DejaVu Sans"/>
              </a:rPr>
              <a:t>по</a:t>
            </a:r>
            <a:r>
              <a:rPr b="0" lang="ru-RU" sz="800" spc="24" strike="noStrike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b="0" lang="ru-RU" sz="800" spc="-21" strike="noStrike">
                <a:solidFill>
                  <a:srgbClr val="ffffff"/>
                </a:solidFill>
                <a:latin typeface="Calibri"/>
                <a:ea typeface="DejaVu Sans"/>
              </a:rPr>
              <a:t>Ярославской </a:t>
            </a:r>
            <a:r>
              <a:rPr b="0" lang="ru-RU" sz="800" spc="-12" strike="noStrike">
                <a:solidFill>
                  <a:srgbClr val="ffffff"/>
                </a:solidFill>
                <a:latin typeface="Calibri"/>
                <a:ea typeface="DejaVu Sans"/>
              </a:rPr>
              <a:t>области</a:t>
            </a:r>
            <a:endParaRPr b="0" lang="ru-RU" sz="800" spc="-1" strike="noStrike">
              <a:latin typeface="Arial"/>
            </a:endParaRPr>
          </a:p>
        </p:txBody>
      </p:sp>
      <p:grpSp>
        <p:nvGrpSpPr>
          <p:cNvPr id="59" name="Группа 103"/>
          <p:cNvGrpSpPr/>
          <p:nvPr/>
        </p:nvGrpSpPr>
        <p:grpSpPr>
          <a:xfrm>
            <a:off x="421920" y="315360"/>
            <a:ext cx="2514960" cy="980280"/>
            <a:chOff x="421920" y="315360"/>
            <a:chExt cx="2514960" cy="980280"/>
          </a:xfrm>
        </p:grpSpPr>
        <p:pic>
          <p:nvPicPr>
            <p:cNvPr id="60" name="object 49" descr=""/>
            <p:cNvPicPr/>
            <p:nvPr/>
          </p:nvPicPr>
          <p:blipFill>
            <a:blip r:embed="rId7"/>
            <a:stretch/>
          </p:blipFill>
          <p:spPr>
            <a:xfrm>
              <a:off x="421920" y="315360"/>
              <a:ext cx="836640" cy="95436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61" name="object 50"/>
            <p:cNvSpPr/>
            <p:nvPr/>
          </p:nvSpPr>
          <p:spPr>
            <a:xfrm>
              <a:off x="1486800" y="640800"/>
              <a:ext cx="292320" cy="182520"/>
            </a:xfrm>
            <a:custGeom>
              <a:avLst/>
              <a:gdLst/>
              <a:ah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grpSp>
          <p:nvGrpSpPr>
            <p:cNvPr id="62" name="object 51"/>
            <p:cNvGrpSpPr/>
            <p:nvPr/>
          </p:nvGrpSpPr>
          <p:grpSpPr>
            <a:xfrm>
              <a:off x="1827360" y="640800"/>
              <a:ext cx="444960" cy="148320"/>
              <a:chOff x="1827360" y="640800"/>
              <a:chExt cx="444960" cy="148320"/>
            </a:xfrm>
          </p:grpSpPr>
          <p:sp>
            <p:nvSpPr>
              <p:cNvPr id="63" name="object 52"/>
              <p:cNvSpPr/>
              <p:nvPr/>
            </p:nvSpPr>
            <p:spPr>
              <a:xfrm>
                <a:off x="1827360" y="640800"/>
                <a:ext cx="288000" cy="148320"/>
              </a:xfrm>
              <a:custGeom>
                <a:avLst/>
                <a:gdLst/>
                <a:ah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pic>
            <p:nvPicPr>
              <p:cNvPr id="64" name="object 53" descr=""/>
              <p:cNvPicPr/>
              <p:nvPr/>
            </p:nvPicPr>
            <p:blipFill>
              <a:blip r:embed="rId8"/>
              <a:stretch/>
            </p:blipFill>
            <p:spPr>
              <a:xfrm>
                <a:off x="2153880" y="641160"/>
                <a:ext cx="118440" cy="147240"/>
              </a:xfrm>
              <a:prstGeom prst="rect">
                <a:avLst/>
              </a:prstGeom>
              <a:ln w="0">
                <a:noFill/>
              </a:ln>
            </p:spPr>
          </p:pic>
        </p:grpSp>
        <p:pic>
          <p:nvPicPr>
            <p:cNvPr id="65" name="object 54" descr=""/>
            <p:cNvPicPr/>
            <p:nvPr/>
          </p:nvPicPr>
          <p:blipFill>
            <a:blip r:embed="rId9"/>
            <a:stretch/>
          </p:blipFill>
          <p:spPr>
            <a:xfrm>
              <a:off x="1466280" y="875880"/>
              <a:ext cx="156960" cy="150840"/>
            </a:xfrm>
            <a:prstGeom prst="rect">
              <a:avLst/>
            </a:prstGeom>
            <a:ln w="0">
              <a:noFill/>
            </a:ln>
          </p:spPr>
        </p:pic>
        <p:grpSp>
          <p:nvGrpSpPr>
            <p:cNvPr id="66" name="object 55"/>
            <p:cNvGrpSpPr/>
            <p:nvPr/>
          </p:nvGrpSpPr>
          <p:grpSpPr>
            <a:xfrm>
              <a:off x="1672560" y="877320"/>
              <a:ext cx="674640" cy="180720"/>
              <a:chOff x="1672560" y="877320"/>
              <a:chExt cx="674640" cy="180720"/>
            </a:xfrm>
          </p:grpSpPr>
          <p:pic>
            <p:nvPicPr>
              <p:cNvPr id="67" name="object 56" descr=""/>
              <p:cNvPicPr/>
              <p:nvPr/>
            </p:nvPicPr>
            <p:blipFill>
              <a:blip r:embed="rId10"/>
              <a:stretch/>
            </p:blipFill>
            <p:spPr>
              <a:xfrm>
                <a:off x="1672560" y="877680"/>
                <a:ext cx="119880" cy="14724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68" name="object 57"/>
              <p:cNvSpPr/>
              <p:nvPr/>
            </p:nvSpPr>
            <p:spPr>
              <a:xfrm>
                <a:off x="1827360" y="877320"/>
                <a:ext cx="519840" cy="180720"/>
              </a:xfrm>
              <a:custGeom>
                <a:avLst/>
                <a:gdLst/>
                <a:ah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</p:grpSp>
        <p:grpSp>
          <p:nvGrpSpPr>
            <p:cNvPr id="69" name="object 58"/>
            <p:cNvGrpSpPr/>
            <p:nvPr/>
          </p:nvGrpSpPr>
          <p:grpSpPr>
            <a:xfrm>
              <a:off x="2398680" y="877680"/>
              <a:ext cx="288000" cy="147240"/>
              <a:chOff x="2398680" y="877680"/>
              <a:chExt cx="288000" cy="147240"/>
            </a:xfrm>
          </p:grpSpPr>
          <p:pic>
            <p:nvPicPr>
              <p:cNvPr id="70" name="object 59" descr=""/>
              <p:cNvPicPr/>
              <p:nvPr/>
            </p:nvPicPr>
            <p:blipFill>
              <a:blip r:embed="rId11"/>
              <a:stretch/>
            </p:blipFill>
            <p:spPr>
              <a:xfrm>
                <a:off x="2398680" y="877680"/>
                <a:ext cx="127080" cy="14724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71" name="object 60" descr=""/>
              <p:cNvPicPr/>
              <p:nvPr/>
            </p:nvPicPr>
            <p:blipFill>
              <a:blip r:embed="rId12"/>
              <a:stretch/>
            </p:blipFill>
            <p:spPr>
              <a:xfrm>
                <a:off x="2568600" y="877680"/>
                <a:ext cx="118080" cy="147240"/>
              </a:xfrm>
              <a:prstGeom prst="rect">
                <a:avLst/>
              </a:prstGeom>
              <a:ln w="0">
                <a:noFill/>
              </a:ln>
            </p:spPr>
          </p:pic>
        </p:grpSp>
        <p:grpSp>
          <p:nvGrpSpPr>
            <p:cNvPr id="72" name="object 61"/>
            <p:cNvGrpSpPr/>
            <p:nvPr/>
          </p:nvGrpSpPr>
          <p:grpSpPr>
            <a:xfrm>
              <a:off x="1466280" y="1110600"/>
              <a:ext cx="1470600" cy="185040"/>
              <a:chOff x="1466280" y="1110600"/>
              <a:chExt cx="1470600" cy="185040"/>
            </a:xfrm>
          </p:grpSpPr>
          <p:pic>
            <p:nvPicPr>
              <p:cNvPr id="73" name="object 62" descr=""/>
              <p:cNvPicPr/>
              <p:nvPr/>
            </p:nvPicPr>
            <p:blipFill>
              <a:blip r:embed="rId13"/>
              <a:stretch/>
            </p:blipFill>
            <p:spPr>
              <a:xfrm>
                <a:off x="1466280" y="1118160"/>
                <a:ext cx="140400" cy="15264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74" name="object 63" descr=""/>
              <p:cNvPicPr/>
              <p:nvPr/>
            </p:nvPicPr>
            <p:blipFill>
              <a:blip r:embed="rId14"/>
              <a:stretch/>
            </p:blipFill>
            <p:spPr>
              <a:xfrm>
                <a:off x="1635480" y="1118160"/>
                <a:ext cx="161640" cy="15264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75" name="object 64" descr=""/>
              <p:cNvPicPr/>
              <p:nvPr/>
            </p:nvPicPr>
            <p:blipFill>
              <a:blip r:embed="rId15"/>
              <a:stretch/>
            </p:blipFill>
            <p:spPr>
              <a:xfrm>
                <a:off x="1827360" y="1110600"/>
                <a:ext cx="357480" cy="18504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76" name="object 65" descr=""/>
              <p:cNvPicPr/>
              <p:nvPr/>
            </p:nvPicPr>
            <p:blipFill>
              <a:blip r:embed="rId16"/>
              <a:stretch/>
            </p:blipFill>
            <p:spPr>
              <a:xfrm>
                <a:off x="2209680" y="1118160"/>
                <a:ext cx="161640" cy="15264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77" name="object 66"/>
              <p:cNvSpPr/>
              <p:nvPr/>
            </p:nvSpPr>
            <p:spPr>
              <a:xfrm>
                <a:off x="2403720" y="1117080"/>
                <a:ext cx="135720" cy="146880"/>
              </a:xfrm>
              <a:custGeom>
                <a:avLst/>
                <a:gdLst/>
                <a:ah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pic>
            <p:nvPicPr>
              <p:cNvPr id="78" name="object 67" descr=""/>
              <p:cNvPicPr/>
              <p:nvPr/>
            </p:nvPicPr>
            <p:blipFill>
              <a:blip r:embed="rId17"/>
              <a:stretch/>
            </p:blipFill>
            <p:spPr>
              <a:xfrm>
                <a:off x="2571120" y="1117080"/>
                <a:ext cx="167400" cy="17856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79" name="object 68" descr=""/>
              <p:cNvPicPr/>
              <p:nvPr/>
            </p:nvPicPr>
            <p:blipFill>
              <a:blip r:embed="rId18"/>
              <a:stretch/>
            </p:blipFill>
            <p:spPr>
              <a:xfrm>
                <a:off x="2771280" y="1117080"/>
                <a:ext cx="165600" cy="147240"/>
              </a:xfrm>
              <a:prstGeom prst="rect">
                <a:avLst/>
              </a:prstGeom>
              <a:ln w="0">
                <a:noFill/>
              </a:ln>
            </p:spPr>
          </p:pic>
        </p:grpSp>
      </p:grpSp>
      <p:sp>
        <p:nvSpPr>
          <p:cNvPr id="80" name="Прямоугольник: скругленные углы 2"/>
          <p:cNvSpPr/>
          <p:nvPr/>
        </p:nvSpPr>
        <p:spPr>
          <a:xfrm>
            <a:off x="6140520" y="9593640"/>
            <a:ext cx="871920" cy="855720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81" name="Овал 3"/>
          <p:cNvSpPr/>
          <p:nvPr/>
        </p:nvSpPr>
        <p:spPr>
          <a:xfrm>
            <a:off x="6047640" y="7937640"/>
            <a:ext cx="812520" cy="81252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pic>
        <p:nvPicPr>
          <p:cNvPr id="82" name="object 48" descr=""/>
          <p:cNvPicPr/>
          <p:nvPr/>
        </p:nvPicPr>
        <p:blipFill>
          <a:blip r:embed="rId19"/>
          <a:stretch/>
        </p:blipFill>
        <p:spPr>
          <a:xfrm>
            <a:off x="6162120" y="8141760"/>
            <a:ext cx="598680" cy="513720"/>
          </a:xfrm>
          <a:prstGeom prst="rect">
            <a:avLst/>
          </a:prstGeom>
          <a:ln w="0">
            <a:noFill/>
          </a:ln>
        </p:spPr>
      </p:pic>
      <p:pic>
        <p:nvPicPr>
          <p:cNvPr id="83" name="Рисунок 7" descr=""/>
          <p:cNvPicPr/>
          <p:nvPr/>
        </p:nvPicPr>
        <p:blipFill>
          <a:blip r:embed="rId20"/>
          <a:stretch/>
        </p:blipFill>
        <p:spPr>
          <a:xfrm>
            <a:off x="6153120" y="9577080"/>
            <a:ext cx="859320" cy="85932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84" name="Таблица 4"/>
          <p:cNvGraphicFramePr/>
          <p:nvPr/>
        </p:nvGraphicFramePr>
        <p:xfrm>
          <a:off x="239040" y="1668600"/>
          <a:ext cx="7278120" cy="5807880"/>
        </p:xfrm>
        <a:graphic>
          <a:graphicData uri="http://schemas.openxmlformats.org/drawingml/2006/table">
            <a:tbl>
              <a:tblPr/>
              <a:tblGrid>
                <a:gridCol w="682920"/>
                <a:gridCol w="5684400"/>
                <a:gridCol w="910800"/>
              </a:tblGrid>
              <a:tr h="655200"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b="1" lang="ru-RU" sz="1800" spc="-1" strike="noStrike">
                          <a:solidFill>
                            <a:srgbClr val="ffffff"/>
                          </a:solidFill>
                          <a:latin typeface="Calibri"/>
                          <a:ea typeface="DejaVu Sans"/>
                        </a:rPr>
                        <a:t>Дата 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b="1" lang="ru-RU" sz="1800" spc="-1" strike="noStrike">
                          <a:solidFill>
                            <a:srgbClr val="ffffff"/>
                          </a:solidFill>
                          <a:latin typeface="Calibri"/>
                          <a:ea typeface="DejaVu Sans"/>
                        </a:rPr>
                        <a:t>Мероприятие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b="1" lang="ru-RU" sz="1800" spc="-1" strike="noStrike">
                          <a:solidFill>
                            <a:srgbClr val="ffffff"/>
                          </a:solidFill>
                          <a:latin typeface="Calibri"/>
                          <a:ea typeface="DejaVu Sans"/>
                        </a:rPr>
                        <a:t>Время</a:t>
                      </a:r>
                      <a:endParaRPr b="0" lang="ru-RU" sz="18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b="1" lang="ru-RU" sz="1800" spc="-1" strike="noStrike">
                          <a:solidFill>
                            <a:srgbClr val="ffffff"/>
                          </a:solidFill>
                          <a:latin typeface="Calibri"/>
                          <a:ea typeface="DejaVu Sans"/>
                        </a:rPr>
                        <a:t>начала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</a:tr>
              <a:tr h="731160">
                <a:tc rowSpan="2"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  <a:tabLst>
                          <a:tab algn="l" pos="0"/>
                        </a:tabLst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01.04. (ср.)</a:t>
                      </a:r>
                      <a:endParaRPr b="0" lang="ru-RU" sz="14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  <a:tabLst>
                          <a:tab algn="l" pos="0"/>
                        </a:tabLst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Экскурсия в Детскую Школу Искусств (новое здание в районе Пошехонской Центральной больницы) и мастер-класс по декоративно-прикладному творчеству.</a:t>
                      </a:r>
                      <a:endParaRPr b="0" lang="ru-RU" sz="14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  <a:tabLst>
                          <a:tab algn="l" pos="0"/>
                        </a:tabLst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12.00</a:t>
                      </a:r>
                      <a:endParaRPr b="0" lang="ru-RU" sz="14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304920">
                <a:tc vMerge="1">
                  <a:tcPr anchor="t" marL="90000" marR="90000">
                    <a:solidFill>
                      <a:srgbClr val="729fcf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  <a:tabLst>
                          <a:tab algn="l" pos="0"/>
                        </a:tabLst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Клуб «Доброго здоровья»: скандинавская ходьба, нейробика</a:t>
                      </a:r>
                      <a:endParaRPr b="0" lang="ru-RU" sz="14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  <a:tabLst>
                          <a:tab algn="l" pos="0"/>
                        </a:tabLst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14.00</a:t>
                      </a:r>
                      <a:endParaRPr b="0" lang="ru-RU" sz="14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731160">
                <a:tc rowSpan="2"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  <a:tabLst>
                          <a:tab algn="l" pos="0"/>
                        </a:tabLst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02.04. (чт.)</a:t>
                      </a:r>
                      <a:endParaRPr b="0" lang="ru-RU" sz="14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  <a:tabLst>
                          <a:tab algn="l" pos="0"/>
                        </a:tabLst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Выездное мероприятие клуба «Доброго здоровья». Встреча с клубом скандинавской ходьбы п.Судоверфь (г,Рыбинск).Мастер-класс,экскурсия.</a:t>
                      </a:r>
                      <a:endParaRPr b="0" lang="ru-RU" sz="14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08.30</a:t>
                      </a:r>
                      <a:endParaRPr b="0" lang="ru-RU" sz="14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518040">
                <a:tc vMerge="1">
                  <a:tcPr anchor="t" marL="90000" marR="90000">
                    <a:solidFill>
                      <a:srgbClr val="729fcf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  <a:tabLst>
                          <a:tab algn="l" pos="0"/>
                        </a:tabLst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Информационно-просветительская встреча со специалистами РГНКЦ РНИМУ им.Пирогова «Школа пациента» (г.Рыбинск)</a:t>
                      </a:r>
                      <a:endParaRPr b="0" lang="ru-RU" sz="14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  <a:tabLst>
                          <a:tab algn="l" pos="0"/>
                        </a:tabLst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12.00</a:t>
                      </a:r>
                      <a:endParaRPr b="0" lang="ru-RU" sz="14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buNone/>
                        <a:tabLst>
                          <a:tab algn="l" pos="0"/>
                        </a:tabLst>
                      </a:pPr>
                      <a:endParaRPr b="0" lang="ru-RU" sz="14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51804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03.04. (пт.)</a:t>
                      </a:r>
                      <a:endParaRPr b="0" lang="ru-RU" sz="14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  <a:tabLst>
                          <a:tab algn="l" pos="0"/>
                        </a:tabLst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Клуб «Доброго здоровья»: скандинавская ходьба, нейробика</a:t>
                      </a:r>
                      <a:endParaRPr b="0" lang="ru-RU" sz="14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buNone/>
                        <a:tabLst>
                          <a:tab algn="l" pos="0"/>
                        </a:tabLst>
                      </a:pPr>
                      <a:endParaRPr b="0" lang="ru-RU" sz="14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  <a:tabLst>
                          <a:tab algn="l" pos="0"/>
                        </a:tabLst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14.00</a:t>
                      </a:r>
                      <a:endParaRPr b="0" lang="ru-RU" sz="14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304920">
                <a:tc rowSpan="2"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  <a:tabLst>
                          <a:tab algn="l" pos="0"/>
                        </a:tabLst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06.04. (пн.)</a:t>
                      </a:r>
                      <a:endParaRPr b="0" lang="ru-RU" sz="14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Консультации по цифровой и компьютерной грамотности</a:t>
                      </a:r>
                      <a:endParaRPr b="0" lang="ru-RU" sz="1400" spc="-1" strike="noStrike">
                        <a:latin typeface="Arial"/>
                      </a:endParaRPr>
                    </a:p>
                  </a:txBody>
                  <a:tcPr anchor="t" marL="91440" marR="91440"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10.00</a:t>
                      </a:r>
                      <a:endParaRPr b="0" lang="ru-RU" sz="14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304920">
                <a:tc vMerge="1">
                  <a:tcPr anchor="t" marL="90000" marR="90000">
                    <a:solidFill>
                      <a:srgbClr val="729fcf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  <a:tabLst>
                          <a:tab algn="l" pos="0"/>
                        </a:tabLst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Клуб «Доброго здоровья»: скандинавская ходьба, нейробика</a:t>
                      </a:r>
                      <a:endParaRPr b="0" lang="ru-RU" sz="1400" spc="-1" strike="noStrike">
                        <a:latin typeface="Arial"/>
                      </a:endParaRPr>
                    </a:p>
                  </a:txBody>
                  <a:tcPr anchor="t" marL="91440" marR="91440"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  <a:tabLst>
                          <a:tab algn="l" pos="0"/>
                        </a:tabLst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14.00</a:t>
                      </a:r>
                      <a:endParaRPr b="0" lang="ru-RU" sz="14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73116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07.04.</a:t>
                      </a:r>
                      <a:endParaRPr b="0" lang="ru-RU" sz="14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(вт.)</a:t>
                      </a:r>
                      <a:endParaRPr b="0" lang="ru-RU" sz="14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  <a:tabLst>
                          <a:tab algn="l" pos="0"/>
                        </a:tabLst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Презентация сборника сказок «Пошехонская формула жизни» в рамках всероссийской акции «Сказки народов мира». Встреча с авторами-сказителями и авторами сборника. </a:t>
                      </a:r>
                      <a:endParaRPr b="0" lang="ru-RU" sz="14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  <a:tabLst>
                          <a:tab algn="l" pos="0"/>
                        </a:tabLst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11.00</a:t>
                      </a:r>
                      <a:endParaRPr b="0" lang="ru-RU" sz="14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51804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08.04.</a:t>
                      </a:r>
                      <a:endParaRPr b="0" lang="ru-RU" sz="14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(ср.)</a:t>
                      </a:r>
                      <a:endParaRPr b="0" lang="ru-RU" sz="14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Клуб «Доброго здоровья»: скандинавская ходьба, нейробика</a:t>
                      </a:r>
                      <a:endParaRPr b="0" lang="ru-RU" sz="14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buNone/>
                      </a:pPr>
                      <a:endParaRPr b="0" lang="ru-RU" sz="14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14.00</a:t>
                      </a:r>
                      <a:endParaRPr b="0" lang="ru-RU" sz="14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322920">
                <a:tc rowSpan="2"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09.04.</a:t>
                      </a:r>
                      <a:endParaRPr b="0" lang="ru-RU" sz="14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(чт.)</a:t>
                      </a:r>
                      <a:endParaRPr b="0" lang="ru-RU" sz="14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  <a:tabLst>
                          <a:tab algn="l" pos="0"/>
                        </a:tabLst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Федеральные мероприятия: видеолектории</a:t>
                      </a:r>
                      <a:endParaRPr b="0" lang="ru-RU" sz="14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  <a:tabLst>
                          <a:tab algn="l" pos="0"/>
                        </a:tabLst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10.00</a:t>
                      </a:r>
                      <a:endParaRPr b="0" lang="ru-RU" sz="14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518040">
                <a:tc vMerge="1">
                  <a:tcPr anchor="t" marL="90000" marR="90000">
                    <a:solidFill>
                      <a:srgbClr val="729fcf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  <a:tabLst>
                          <a:tab algn="l" pos="0"/>
                        </a:tabLst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Клуб «Добрые руки»: создаём пасхальные украшения              </a:t>
                      </a:r>
                      <a:endParaRPr b="0" lang="ru-RU" sz="14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buNone/>
                        <a:tabLst>
                          <a:tab algn="l" pos="0"/>
                        </a:tabLst>
                      </a:pPr>
                      <a:endParaRPr b="0" lang="ru-RU" sz="14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  <a:tabLst>
                          <a:tab algn="l" pos="0"/>
                        </a:tabLst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14.00</a:t>
                      </a:r>
                      <a:endParaRPr b="0" lang="ru-RU" sz="14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buNone/>
                        <a:tabLst>
                          <a:tab algn="l" pos="0"/>
                        </a:tabLst>
                      </a:pPr>
                      <a:endParaRPr b="0" lang="ru-RU" sz="14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518040">
                <a:tc rowSpan="2"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10.04.</a:t>
                      </a:r>
                      <a:endParaRPr b="0" lang="ru-RU" sz="14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(пт.)</a:t>
                      </a:r>
                      <a:endParaRPr b="0" lang="ru-RU" sz="14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«Клуб доброе слово». День юридической помощи от Ресурсного центра НКО (Г.Ярославль): семейные, жилищные вопросы.</a:t>
                      </a:r>
                      <a:endParaRPr b="0" lang="ru-RU" sz="14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10.00</a:t>
                      </a:r>
                      <a:endParaRPr b="0" lang="ru-RU" sz="14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320040">
                <a:tc vMerge="1">
                  <a:tcPr anchor="t" marL="90000" marR="90000">
                    <a:solidFill>
                      <a:srgbClr val="729fcf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Клуб «Доброго здоровья»: скандинавская ходьба, нейробика</a:t>
                      </a:r>
                      <a:endParaRPr b="0" lang="ru-RU" sz="14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14.00</a:t>
                      </a:r>
                      <a:endParaRPr b="0" lang="ru-RU" sz="14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518040">
                <a:tc rowSpan="2"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13.04.</a:t>
                      </a:r>
                      <a:endParaRPr b="0" lang="ru-RU" sz="14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(пн.)</a:t>
                      </a:r>
                      <a:endParaRPr b="0" lang="ru-RU" sz="14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  <a:tabLst>
                          <a:tab algn="l" pos="0"/>
                        </a:tabLst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Тематическая встреча по разъяснению пенсионного законодательства </a:t>
                      </a:r>
                      <a:endParaRPr b="0" lang="ru-RU" sz="14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  <a:tabLst>
                          <a:tab algn="l" pos="0"/>
                        </a:tabLst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10.00</a:t>
                      </a:r>
                      <a:endParaRPr b="0" lang="ru-RU" sz="14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304920">
                <a:tc vMerge="1">
                  <a:tcPr anchor="t" marL="90000" marR="90000">
                    <a:solidFill>
                      <a:srgbClr val="729fcf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  <a:tabLst>
                          <a:tab algn="l" pos="0"/>
                        </a:tabLst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Клуб «Доброго здоровья»: скандинавская ходьба, нейробика</a:t>
                      </a:r>
                      <a:endParaRPr b="0" lang="ru-RU" sz="14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  <a:tabLst>
                          <a:tab algn="l" pos="0"/>
                        </a:tabLst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14.00</a:t>
                      </a:r>
                      <a:endParaRPr b="0" lang="ru-RU" sz="14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85" name="Таблица 39"/>
          <p:cNvGraphicFramePr/>
          <p:nvPr/>
        </p:nvGraphicFramePr>
        <p:xfrm>
          <a:off x="207360" y="9489960"/>
          <a:ext cx="7278120" cy="1014480"/>
        </p:xfrm>
        <a:graphic>
          <a:graphicData uri="http://schemas.openxmlformats.org/drawingml/2006/table">
            <a:tbl>
              <a:tblPr/>
              <a:tblGrid>
                <a:gridCol w="805680"/>
                <a:gridCol w="5573520"/>
                <a:gridCol w="898920"/>
              </a:tblGrid>
              <a:tr h="51804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  <a:tabLst>
                          <a:tab algn="l" pos="0"/>
                        </a:tabLst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14.04.</a:t>
                      </a:r>
                      <a:endParaRPr b="0" lang="ru-RU" sz="14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buNone/>
                        <a:tabLst>
                          <a:tab algn="l" pos="0"/>
                        </a:tabLst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(вт.)</a:t>
                      </a:r>
                      <a:endParaRPr b="0" lang="ru-RU" sz="14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  <a:tabLst>
                          <a:tab algn="l" pos="0"/>
                        </a:tabLst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Посиделки в клубе «Добрые встречи», посвященные Пасхе: «Иисус Воскресе! Воистину Воскресе!</a:t>
                      </a:r>
                      <a:endParaRPr b="0" lang="ru-RU" sz="14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  <a:tabLst>
                          <a:tab algn="l" pos="0"/>
                        </a:tabLst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11.00</a:t>
                      </a:r>
                      <a:endParaRPr b="0" lang="ru-RU" sz="14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ce6f2"/>
                    </a:solidFill>
                  </a:tcPr>
                </a:tc>
              </a:tr>
              <a:tr h="304920">
                <a:tc rowSpan="2"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  <a:tabLst>
                          <a:tab algn="l" pos="0"/>
                        </a:tabLst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15.04.</a:t>
                      </a:r>
                      <a:endParaRPr b="0" lang="ru-RU" sz="14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buNone/>
                        <a:tabLst>
                          <a:tab algn="l" pos="0"/>
                        </a:tabLst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(ср.)</a:t>
                      </a:r>
                      <a:endParaRPr b="0" lang="ru-RU" sz="14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  <a:tabLst>
                          <a:tab algn="l" pos="0"/>
                        </a:tabLst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Консультации по цифровой и компьютерной грамотности</a:t>
                      </a:r>
                      <a:endParaRPr b="0" lang="ru-RU" sz="14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10.00</a:t>
                      </a:r>
                      <a:endParaRPr b="0" lang="ru-RU" sz="14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304920">
                <a:tc vMerge="1">
                  <a:tcPr anchor="t" marL="90000" marR="90000">
                    <a:solidFill>
                      <a:srgbClr val="729fcf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  <a:tabLst>
                          <a:tab algn="l" pos="0"/>
                        </a:tabLst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Клуб «Доброго здоровья»: скандинавская ходьба, нейробика</a:t>
                      </a:r>
                      <a:endParaRPr b="0" lang="ru-RU" sz="14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14.00</a:t>
                      </a:r>
                      <a:endParaRPr b="0" lang="ru-RU" sz="14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</a:tbl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object 35"/>
          <p:cNvSpPr/>
          <p:nvPr/>
        </p:nvSpPr>
        <p:spPr>
          <a:xfrm>
            <a:off x="111240" y="7000200"/>
            <a:ext cx="7342920" cy="3580920"/>
          </a:xfrm>
          <a:custGeom>
            <a:avLst/>
            <a:gdLst/>
            <a:ah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grpSp>
        <p:nvGrpSpPr>
          <p:cNvPr id="87" name="Группа 1"/>
          <p:cNvGrpSpPr/>
          <p:nvPr/>
        </p:nvGrpSpPr>
        <p:grpSpPr>
          <a:xfrm>
            <a:off x="644400" y="8176320"/>
            <a:ext cx="1145160" cy="129960"/>
            <a:chOff x="644400" y="8176320"/>
            <a:chExt cx="1145160" cy="129960"/>
          </a:xfrm>
        </p:grpSpPr>
        <p:pic>
          <p:nvPicPr>
            <p:cNvPr id="88" name="object 36" descr=""/>
            <p:cNvPicPr/>
            <p:nvPr/>
          </p:nvPicPr>
          <p:blipFill>
            <a:blip r:embed="rId1"/>
            <a:stretch/>
          </p:blipFill>
          <p:spPr>
            <a:xfrm>
              <a:off x="644400" y="8176320"/>
              <a:ext cx="100440" cy="12996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89" name="object 37"/>
            <p:cNvSpPr/>
            <p:nvPr/>
          </p:nvSpPr>
          <p:spPr>
            <a:xfrm>
              <a:off x="771480" y="8178120"/>
              <a:ext cx="91800" cy="126720"/>
            </a:xfrm>
            <a:custGeom>
              <a:avLst/>
              <a:gdLst/>
              <a:ah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pic>
          <p:nvPicPr>
            <p:cNvPr id="90" name="object 38" descr=""/>
            <p:cNvPicPr/>
            <p:nvPr/>
          </p:nvPicPr>
          <p:blipFill>
            <a:blip r:embed="rId2"/>
            <a:stretch/>
          </p:blipFill>
          <p:spPr>
            <a:xfrm>
              <a:off x="888840" y="8176320"/>
              <a:ext cx="289440" cy="12996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91" name="object 39" descr=""/>
            <p:cNvPicPr/>
            <p:nvPr/>
          </p:nvPicPr>
          <p:blipFill>
            <a:blip r:embed="rId3"/>
            <a:stretch/>
          </p:blipFill>
          <p:spPr>
            <a:xfrm>
              <a:off x="1201680" y="8176320"/>
              <a:ext cx="316440" cy="12996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92" name="object 40" descr=""/>
            <p:cNvPicPr/>
            <p:nvPr/>
          </p:nvPicPr>
          <p:blipFill>
            <a:blip r:embed="rId4"/>
            <a:stretch/>
          </p:blipFill>
          <p:spPr>
            <a:xfrm>
              <a:off x="1545480" y="8178120"/>
              <a:ext cx="107280" cy="12636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93" name="object 41" descr=""/>
            <p:cNvPicPr/>
            <p:nvPr/>
          </p:nvPicPr>
          <p:blipFill>
            <a:blip r:embed="rId5"/>
            <a:stretch/>
          </p:blipFill>
          <p:spPr>
            <a:xfrm>
              <a:off x="1679400" y="8178120"/>
              <a:ext cx="110160" cy="12816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94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3720" cy="1864440"/>
          </a:xfrm>
          <a:prstGeom prst="rect">
            <a:avLst/>
          </a:prstGeom>
          <a:noFill/>
          <a:ln w="0">
            <a:noFill/>
          </a:ln>
        </p:spPr>
        <p:txBody>
          <a:bodyPr lIns="0" rIns="0" tIns="81360" bIns="0" anchor="t">
            <a:noAutofit/>
          </a:bodyPr>
          <a:p>
            <a:pPr marL="439560" indent="-427320" algn="r">
              <a:lnSpc>
                <a:spcPts val="2701"/>
              </a:lnSpc>
              <a:spcBef>
                <a:spcPts val="641"/>
              </a:spcBef>
              <a:buNone/>
              <a:tabLst>
                <a:tab algn="l" pos="0"/>
              </a:tabLst>
            </a:pPr>
            <a:r>
              <a:rPr b="1" lang="ru-RU" sz="2700" spc="-12" strike="noStrike">
                <a:solidFill>
                  <a:srgbClr val="ffffff"/>
                </a:solidFill>
                <a:latin typeface="Calibri"/>
                <a:ea typeface="DejaVu Sans"/>
              </a:rPr>
              <a:t>МЕРОПРИЯТИЯ </a:t>
            </a:r>
            <a:r>
              <a:rPr b="1" lang="ru-RU" sz="2700" spc="-1" strike="noStrike">
                <a:solidFill>
                  <a:srgbClr val="ffffff"/>
                </a:solidFill>
                <a:latin typeface="Calibri"/>
                <a:ea typeface="DejaVu Sans"/>
              </a:rPr>
              <a:t>НА</a:t>
            </a:r>
            <a:r>
              <a:rPr b="1" lang="ru-RU" sz="2700" spc="-7" strike="noStrike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b="1" lang="ru-RU" sz="2700" spc="-12" strike="noStrike">
                <a:solidFill>
                  <a:srgbClr val="ffffff"/>
                </a:solidFill>
                <a:latin typeface="Calibri"/>
                <a:ea typeface="DejaVu Sans"/>
              </a:rPr>
              <a:t>МАРТ</a:t>
            </a:r>
            <a:endParaRPr b="0" lang="ru-RU" sz="2700" spc="-1" strike="noStrike">
              <a:solidFill>
                <a:srgbClr val="000000"/>
              </a:solidFill>
              <a:latin typeface="Arial"/>
            </a:endParaRPr>
          </a:p>
          <a:p>
            <a:pPr marL="439560" indent="-427320" algn="r">
              <a:lnSpc>
                <a:spcPts val="2701"/>
              </a:lnSpc>
              <a:buNone/>
              <a:tabLst>
                <a:tab algn="l" pos="0"/>
              </a:tabLst>
            </a:pPr>
            <a:r>
              <a:rPr b="1" lang="ru-RU" sz="2700" spc="-21" strike="noStrike">
                <a:solidFill>
                  <a:srgbClr val="ffffff"/>
                </a:solidFill>
                <a:latin typeface="Calibri"/>
                <a:ea typeface="DejaVu Sans"/>
              </a:rPr>
              <a:t>2026</a:t>
            </a:r>
            <a:endParaRPr b="0" lang="ru-RU" sz="27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5" name="object 43"/>
          <p:cNvSpPr/>
          <p:nvPr/>
        </p:nvSpPr>
        <p:spPr>
          <a:xfrm>
            <a:off x="628920" y="8441640"/>
            <a:ext cx="5111280" cy="202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74600" bIns="0" anchor="t">
            <a:spAutoFit/>
          </a:bodyPr>
          <a:p>
            <a:pPr marL="12600">
              <a:lnSpc>
                <a:spcPct val="75000"/>
              </a:lnSpc>
              <a:spcBef>
                <a:spcPts val="1375"/>
              </a:spcBef>
              <a:buNone/>
            </a:pPr>
            <a:r>
              <a:rPr b="1" lang="ru-RU" sz="4400" spc="-12" strike="noStrike">
                <a:solidFill>
                  <a:srgbClr val="ffffff"/>
                </a:solidFill>
                <a:latin typeface="Calibri"/>
                <a:ea typeface="DejaVu Sans"/>
              </a:rPr>
              <a:t>ПРИХОДИТЕ, </a:t>
            </a:r>
            <a:r>
              <a:rPr b="1" lang="ru-RU" sz="4400" spc="-1" strike="noStrike">
                <a:solidFill>
                  <a:srgbClr val="ffffff"/>
                </a:solidFill>
                <a:latin typeface="Calibri"/>
                <a:ea typeface="DejaVu Sans"/>
              </a:rPr>
              <a:t>МЫ</a:t>
            </a:r>
            <a:r>
              <a:rPr b="1" lang="ru-RU" sz="4400" spc="-137" strike="noStrike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b="1" lang="ru-RU" sz="4400" spc="-1" strike="noStrike">
                <a:solidFill>
                  <a:srgbClr val="ffffff"/>
                </a:solidFill>
                <a:latin typeface="Calibri"/>
                <a:ea typeface="DejaVu Sans"/>
              </a:rPr>
              <a:t>ВАС</a:t>
            </a:r>
            <a:r>
              <a:rPr b="1" lang="ru-RU" sz="4400" spc="-137" strike="noStrike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b="1" lang="ru-RU" sz="4400" spc="-12" strike="noStrike">
                <a:solidFill>
                  <a:srgbClr val="ffffff"/>
                </a:solidFill>
                <a:latin typeface="Calibri"/>
                <a:ea typeface="DejaVu Sans"/>
              </a:rPr>
              <a:t>ЖДЕМ!</a:t>
            </a:r>
            <a:endParaRPr b="0" lang="ru-RU" sz="4400" spc="-1" strike="noStrike">
              <a:latin typeface="Arial"/>
            </a:endParaRPr>
          </a:p>
          <a:p>
            <a:pPr marL="15120">
              <a:lnSpc>
                <a:spcPts val="1429"/>
              </a:lnSpc>
              <a:spcBef>
                <a:spcPts val="1040"/>
              </a:spcBef>
              <a:buNone/>
            </a:pPr>
            <a:r>
              <a:rPr b="0" lang="ru-RU" sz="1300" spc="-1" strike="noStrike">
                <a:solidFill>
                  <a:srgbClr val="ffffff"/>
                </a:solidFill>
                <a:latin typeface="Calibri"/>
                <a:ea typeface="DejaVu Sans"/>
              </a:rPr>
              <a:t>Наши</a:t>
            </a:r>
            <a:r>
              <a:rPr b="0" lang="ru-RU" sz="1300" spc="-35" strike="noStrike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b="0" lang="ru-RU" sz="1300" spc="-12" strike="noStrike">
                <a:solidFill>
                  <a:srgbClr val="ffffff"/>
                </a:solidFill>
                <a:latin typeface="Calibri"/>
                <a:ea typeface="DejaVu Sans"/>
              </a:rPr>
              <a:t>контакты:</a:t>
            </a:r>
            <a:endParaRPr b="0" lang="ru-RU" sz="1300" spc="-1" strike="noStrike"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  <a:buNone/>
            </a:pPr>
            <a:r>
              <a:rPr b="0" lang="ru-RU" sz="1300" spc="-1" strike="noStrike">
                <a:solidFill>
                  <a:srgbClr val="ffffff"/>
                </a:solidFill>
                <a:latin typeface="Calibri"/>
                <a:ea typeface="DejaVu Sans"/>
              </a:rPr>
              <a:t>Адрес: г. Пошехонье, площадь Свободы, д.2</a:t>
            </a:r>
            <a:br>
              <a:rPr sz="1300"/>
            </a:br>
            <a:r>
              <a:rPr b="0" lang="ru-RU" sz="1300" spc="-1" strike="noStrike">
                <a:solidFill>
                  <a:srgbClr val="ffffff"/>
                </a:solidFill>
                <a:latin typeface="Calibri"/>
                <a:ea typeface="DejaVu Sans"/>
              </a:rPr>
              <a:t>Контактный номер  8(48546) 2-21-63</a:t>
            </a:r>
            <a:endParaRPr b="0" lang="ru-RU" sz="1300" spc="-1" strike="noStrike"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  <a:buNone/>
            </a:pPr>
            <a:r>
              <a:rPr b="0" lang="ru-RU" sz="1300" spc="-1" strike="noStrike">
                <a:solidFill>
                  <a:srgbClr val="ffffff"/>
                </a:solidFill>
                <a:latin typeface="Calibri"/>
                <a:ea typeface="DejaVu Sans"/>
              </a:rPr>
              <a:t>ФИО Бородулина Любовь Анатольевна</a:t>
            </a:r>
            <a:endParaRPr b="0" lang="ru-RU" sz="1300" spc="-1" strike="noStrike">
              <a:latin typeface="Arial"/>
            </a:endParaRPr>
          </a:p>
        </p:txBody>
      </p:sp>
      <p:sp>
        <p:nvSpPr>
          <p:cNvPr id="96" name="object 44"/>
          <p:cNvSpPr/>
          <p:nvPr/>
        </p:nvSpPr>
        <p:spPr>
          <a:xfrm>
            <a:off x="3466080" y="7514640"/>
            <a:ext cx="3294720" cy="829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>
              <a:lnSpc>
                <a:spcPct val="112000"/>
              </a:lnSpc>
              <a:buNone/>
              <a:tabLst>
                <a:tab algn="l" pos="0"/>
              </a:tabLst>
            </a:pPr>
            <a:r>
              <a:rPr b="1" lang="ru-RU" sz="1600" spc="-1" strike="noStrike">
                <a:solidFill>
                  <a:srgbClr val="58595b"/>
                </a:solidFill>
                <a:latin typeface="Calibri"/>
                <a:ea typeface="DejaVu Sans"/>
              </a:rPr>
              <a:t>Время</a:t>
            </a:r>
            <a:r>
              <a:rPr b="1" lang="ru-RU" sz="1600" spc="-66" strike="noStrike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b="1" lang="ru-RU" sz="1600" spc="-12" strike="noStrike">
                <a:solidFill>
                  <a:srgbClr val="58595b"/>
                </a:solidFill>
                <a:latin typeface="Calibri"/>
                <a:ea typeface="DejaVu Sans"/>
              </a:rPr>
              <a:t>работы: понедельник </a:t>
            </a:r>
            <a:r>
              <a:rPr b="1" lang="ru-RU" sz="1600" spc="-1" strike="noStrike">
                <a:solidFill>
                  <a:srgbClr val="58595b"/>
                </a:solidFill>
                <a:latin typeface="Calibri"/>
                <a:ea typeface="DejaVu Sans"/>
              </a:rPr>
              <a:t>–</a:t>
            </a:r>
            <a:r>
              <a:rPr b="1" lang="ru-RU" sz="1600" spc="-12" strike="noStrike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b="1" lang="ru-RU" sz="1600" spc="-1" strike="noStrike">
                <a:solidFill>
                  <a:srgbClr val="58595b"/>
                </a:solidFill>
                <a:latin typeface="Calibri"/>
                <a:ea typeface="DejaVu Sans"/>
              </a:rPr>
              <a:t>четверг</a:t>
            </a:r>
            <a:r>
              <a:rPr b="1" lang="ru-RU" sz="1600" spc="-12" strike="noStrike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b="1" lang="ru-RU" sz="1600" spc="-1" strike="noStrike">
                <a:solidFill>
                  <a:srgbClr val="58595b"/>
                </a:solidFill>
                <a:latin typeface="Calibri"/>
                <a:ea typeface="DejaVu Sans"/>
              </a:rPr>
              <a:t>08:00</a:t>
            </a:r>
            <a:r>
              <a:rPr b="1" lang="ru-RU" sz="1600" spc="-7" strike="noStrike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b="1" lang="ru-RU" sz="1600" spc="-1" strike="noStrike">
                <a:solidFill>
                  <a:srgbClr val="58595b"/>
                </a:solidFill>
                <a:latin typeface="Calibri"/>
                <a:ea typeface="DejaVu Sans"/>
              </a:rPr>
              <a:t>–</a:t>
            </a:r>
            <a:r>
              <a:rPr b="1" lang="ru-RU" sz="1600" spc="-15" strike="noStrike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b="1" lang="ru-RU" sz="1600" spc="-21" strike="noStrike">
                <a:solidFill>
                  <a:srgbClr val="58595b"/>
                </a:solidFill>
                <a:latin typeface="Calibri"/>
                <a:ea typeface="DejaVu Sans"/>
              </a:rPr>
              <a:t>17:00</a:t>
            </a:r>
            <a:endParaRPr b="0" lang="ru-RU" sz="1600" spc="-1" strike="noStrike">
              <a:latin typeface="Arial"/>
            </a:endParaRPr>
          </a:p>
          <a:p>
            <a:pPr>
              <a:lnSpc>
                <a:spcPct val="112000"/>
              </a:lnSpc>
              <a:buNone/>
              <a:tabLst>
                <a:tab algn="l" pos="0"/>
              </a:tabLst>
            </a:pPr>
            <a:r>
              <a:rPr b="1" lang="ru-RU" sz="1600" spc="-21" strike="noStrike">
                <a:solidFill>
                  <a:srgbClr val="58595b"/>
                </a:solidFill>
                <a:latin typeface="Calibri"/>
                <a:ea typeface="DejaVu Sans"/>
              </a:rPr>
              <a:t>пятница 08:00 — 16:00</a:t>
            </a:r>
            <a:endParaRPr b="0" lang="ru-RU" sz="1600" spc="-1" strike="noStrike">
              <a:latin typeface="Arial"/>
            </a:endParaRPr>
          </a:p>
        </p:txBody>
      </p:sp>
      <p:sp>
        <p:nvSpPr>
          <p:cNvPr id="97" name="object 45"/>
          <p:cNvSpPr/>
          <p:nvPr/>
        </p:nvSpPr>
        <p:spPr>
          <a:xfrm>
            <a:off x="6123240" y="8786520"/>
            <a:ext cx="914760" cy="64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33120" bIns="0" anchor="t">
            <a:spAutoFit/>
          </a:bodyPr>
          <a:p>
            <a:pPr marL="12600">
              <a:lnSpc>
                <a:spcPts val="799"/>
              </a:lnSpc>
              <a:spcBef>
                <a:spcPts val="258"/>
              </a:spcBef>
              <a:buNone/>
            </a:pPr>
            <a:r>
              <a:rPr b="0" lang="ru-RU" sz="800" spc="-12" strike="noStrike">
                <a:solidFill>
                  <a:srgbClr val="ffffff"/>
                </a:solidFill>
                <a:latin typeface="Calibri"/>
                <a:ea typeface="DejaVu Sans"/>
              </a:rPr>
              <a:t>Отделение Фонда</a:t>
            </a:r>
            <a:r>
              <a:rPr b="0" lang="ru-RU" sz="800" spc="477" strike="noStrike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b="0" lang="ru-RU" sz="800" spc="-12" strike="noStrike">
                <a:solidFill>
                  <a:srgbClr val="ffffff"/>
                </a:solidFill>
                <a:latin typeface="Calibri"/>
                <a:ea typeface="DejaVu Sans"/>
              </a:rPr>
              <a:t>пенсионного</a:t>
            </a:r>
            <a:endParaRPr b="0" lang="ru-RU" sz="800" spc="-1" strike="noStrike">
              <a:latin typeface="Arial"/>
            </a:endParaRPr>
          </a:p>
          <a:p>
            <a:pPr marL="12600">
              <a:lnSpc>
                <a:spcPts val="799"/>
              </a:lnSpc>
              <a:buNone/>
            </a:pPr>
            <a:r>
              <a:rPr b="0" lang="ru-RU" sz="800" spc="-1" strike="noStrike">
                <a:solidFill>
                  <a:srgbClr val="ffffff"/>
                </a:solidFill>
                <a:latin typeface="Calibri"/>
                <a:ea typeface="DejaVu Sans"/>
              </a:rPr>
              <a:t>и</a:t>
            </a:r>
            <a:r>
              <a:rPr b="0" lang="ru-RU" sz="800" spc="-12" strike="noStrike">
                <a:solidFill>
                  <a:srgbClr val="ffffff"/>
                </a:solidFill>
                <a:latin typeface="Calibri"/>
                <a:ea typeface="DejaVu Sans"/>
              </a:rPr>
              <a:t> социального</a:t>
            </a:r>
            <a:r>
              <a:rPr b="0" lang="ru-RU" sz="800" spc="477" strike="noStrike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b="0" lang="ru-RU" sz="800" spc="-12" strike="noStrike">
                <a:solidFill>
                  <a:srgbClr val="ffffff"/>
                </a:solidFill>
                <a:latin typeface="Calibri"/>
                <a:ea typeface="DejaVu Sans"/>
              </a:rPr>
              <a:t>страхования</a:t>
            </a:r>
            <a:r>
              <a:rPr b="0" lang="ru-RU" sz="800" spc="-1" strike="noStrike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b="0" lang="ru-RU" sz="800" spc="-26" strike="noStrike">
                <a:solidFill>
                  <a:srgbClr val="ffffff"/>
                </a:solidFill>
                <a:latin typeface="Calibri"/>
                <a:ea typeface="DejaVu Sans"/>
              </a:rPr>
              <a:t>РФ</a:t>
            </a:r>
            <a:endParaRPr b="0" lang="ru-RU" sz="800" spc="-1" strike="noStrike">
              <a:latin typeface="Arial"/>
            </a:endParaRPr>
          </a:p>
          <a:p>
            <a:pPr marL="12600">
              <a:lnSpc>
                <a:spcPts val="799"/>
              </a:lnSpc>
              <a:buNone/>
            </a:pPr>
            <a:r>
              <a:rPr b="0" lang="ru-RU" sz="800" spc="-1" strike="noStrike">
                <a:solidFill>
                  <a:srgbClr val="ffffff"/>
                </a:solidFill>
                <a:latin typeface="Calibri"/>
                <a:ea typeface="DejaVu Sans"/>
              </a:rPr>
              <a:t>по</a:t>
            </a:r>
            <a:r>
              <a:rPr b="0" lang="ru-RU" sz="800" spc="24" strike="noStrike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b="0" lang="ru-RU" sz="800" spc="-21" strike="noStrike">
                <a:solidFill>
                  <a:srgbClr val="ffffff"/>
                </a:solidFill>
                <a:latin typeface="Calibri"/>
                <a:ea typeface="DejaVu Sans"/>
              </a:rPr>
              <a:t>Ярославской </a:t>
            </a:r>
            <a:r>
              <a:rPr b="0" lang="ru-RU" sz="800" spc="-12" strike="noStrike">
                <a:solidFill>
                  <a:srgbClr val="ffffff"/>
                </a:solidFill>
                <a:latin typeface="Calibri"/>
                <a:ea typeface="DejaVu Sans"/>
              </a:rPr>
              <a:t>области</a:t>
            </a:r>
            <a:endParaRPr b="0" lang="ru-RU" sz="800" spc="-1" strike="noStrike">
              <a:latin typeface="Arial"/>
            </a:endParaRPr>
          </a:p>
        </p:txBody>
      </p:sp>
      <p:sp>
        <p:nvSpPr>
          <p:cNvPr id="98" name="Прямоугольник: скругленные углы 2"/>
          <p:cNvSpPr/>
          <p:nvPr/>
        </p:nvSpPr>
        <p:spPr>
          <a:xfrm>
            <a:off x="6140520" y="9593640"/>
            <a:ext cx="871920" cy="855720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99" name="Овал 3"/>
          <p:cNvSpPr/>
          <p:nvPr/>
        </p:nvSpPr>
        <p:spPr>
          <a:xfrm>
            <a:off x="6047640" y="7937640"/>
            <a:ext cx="812520" cy="81252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pic>
        <p:nvPicPr>
          <p:cNvPr id="100" name="object 48" descr=""/>
          <p:cNvPicPr/>
          <p:nvPr/>
        </p:nvPicPr>
        <p:blipFill>
          <a:blip r:embed="rId6"/>
          <a:stretch/>
        </p:blipFill>
        <p:spPr>
          <a:xfrm>
            <a:off x="6162120" y="8141760"/>
            <a:ext cx="598680" cy="513720"/>
          </a:xfrm>
          <a:prstGeom prst="rect">
            <a:avLst/>
          </a:prstGeom>
          <a:ln w="0">
            <a:noFill/>
          </a:ln>
        </p:spPr>
      </p:pic>
      <p:pic>
        <p:nvPicPr>
          <p:cNvPr id="101" name="Рисунок 7" descr=""/>
          <p:cNvPicPr/>
          <p:nvPr/>
        </p:nvPicPr>
        <p:blipFill>
          <a:blip r:embed="rId7"/>
          <a:stretch/>
        </p:blipFill>
        <p:spPr>
          <a:xfrm>
            <a:off x="6153120" y="9577080"/>
            <a:ext cx="859320" cy="85932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102" name="Таблица 4"/>
          <p:cNvGraphicFramePr/>
          <p:nvPr/>
        </p:nvGraphicFramePr>
        <p:xfrm>
          <a:off x="92160" y="46440"/>
          <a:ext cx="7362000" cy="6526800"/>
        </p:xfrm>
        <a:graphic>
          <a:graphicData uri="http://schemas.openxmlformats.org/drawingml/2006/table">
            <a:tbl>
              <a:tblPr/>
              <a:tblGrid>
                <a:gridCol w="700200"/>
                <a:gridCol w="5753520"/>
                <a:gridCol w="908280"/>
              </a:tblGrid>
              <a:tr h="304920">
                <a:tc rowSpan="2"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16.04.</a:t>
                      </a:r>
                      <a:endParaRPr b="0" lang="ru-RU" sz="14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(чт.)</a:t>
                      </a:r>
                      <a:endParaRPr b="0" lang="ru-RU" sz="14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  <a:tabLst>
                          <a:tab algn="l" pos="0"/>
                        </a:tabLst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РГО «Знание». «Эхо Чернобыля. Подвиг ликвидаторов»</a:t>
                      </a:r>
                      <a:endParaRPr b="0" lang="ru-RU" sz="14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  <a:tabLst>
                          <a:tab algn="l" pos="0"/>
                        </a:tabLst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10.00</a:t>
                      </a:r>
                      <a:endParaRPr b="0" lang="ru-RU" sz="14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518040">
                <a:tc vMerge="1">
                  <a:tcPr anchor="t" marL="90000" marR="90000">
                    <a:solidFill>
                      <a:srgbClr val="729fcf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  <a:tabLst>
                          <a:tab algn="l" pos="0"/>
                        </a:tabLst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Психогигиена: встреча с психологом СФР Е.Б.Романовой</a:t>
                      </a:r>
                      <a:endParaRPr b="0" lang="ru-RU" sz="14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  <a:tabLst>
                          <a:tab algn="l" pos="0"/>
                        </a:tabLst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11.00</a:t>
                      </a:r>
                      <a:endParaRPr b="0" lang="ru-RU" sz="14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518040">
                <a:tc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  <a:tabLst>
                          <a:tab algn="l" pos="0"/>
                        </a:tabLst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«Человек и Вселенная»: мероприятие, посвященное Дню космонавтики</a:t>
                      </a:r>
                      <a:endParaRPr b="0" lang="ru-RU" sz="14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12.00</a:t>
                      </a:r>
                      <a:endParaRPr b="0" lang="ru-RU" sz="14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304920">
                <a:tc rowSpan="2"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17.04.</a:t>
                      </a:r>
                      <a:endParaRPr b="0" lang="ru-RU" sz="14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(пт.)</a:t>
                      </a:r>
                      <a:endParaRPr b="0" lang="ru-RU" sz="14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Консультации по цифровой и компьютерной грамотности</a:t>
                      </a:r>
                      <a:endParaRPr b="0" lang="ru-RU" sz="14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10.00</a:t>
                      </a:r>
                      <a:endParaRPr b="0" lang="ru-RU" sz="14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304920">
                <a:tc vMerge="1">
                  <a:tcPr anchor="t" marL="90000" marR="90000">
                    <a:solidFill>
                      <a:srgbClr val="729fcf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  <a:tabLst>
                          <a:tab algn="l" pos="0"/>
                        </a:tabLst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Клуб «Доброго здоровья»: скандинавская ходьба, нейробика</a:t>
                      </a:r>
                      <a:endParaRPr b="0" lang="ru-RU" sz="14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14.00</a:t>
                      </a:r>
                      <a:endParaRPr b="0" lang="ru-RU" sz="14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304920">
                <a:tc rowSpan="2"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20.04.</a:t>
                      </a:r>
                      <a:endParaRPr b="0" lang="ru-RU" sz="14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(пн.)</a:t>
                      </a:r>
                      <a:endParaRPr b="0" lang="ru-RU" sz="14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  <a:tabLst>
                          <a:tab algn="l" pos="0"/>
                        </a:tabLst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Консультации по цифровой и компьютерной грамотности</a:t>
                      </a:r>
                      <a:endParaRPr b="0" lang="ru-RU" sz="14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  <a:tabLst>
                          <a:tab algn="l" pos="0"/>
                        </a:tabLst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10.00</a:t>
                      </a:r>
                      <a:endParaRPr b="0" lang="ru-RU" sz="14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375840">
                <a:tc vMerge="1">
                  <a:tcPr anchor="t" marL="90000" marR="90000">
                    <a:solidFill>
                      <a:srgbClr val="729fcf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Клуб «Доброго здоровья»: скандинавская ходьба, нейробика</a:t>
                      </a:r>
                      <a:endParaRPr b="0" lang="ru-RU" sz="14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  <a:tabLst>
                          <a:tab algn="l" pos="0"/>
                        </a:tabLst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14.00</a:t>
                      </a:r>
                      <a:endParaRPr b="0" lang="ru-RU" sz="14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51804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21.04.</a:t>
                      </a:r>
                      <a:endParaRPr b="0" lang="ru-RU" sz="14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(вт.)</a:t>
                      </a:r>
                      <a:endParaRPr b="0" lang="ru-RU" sz="14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  <a:tabLst>
                          <a:tab algn="l" pos="0"/>
                        </a:tabLst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Встреча ветеранов-руководителей, посвященная Дню местного самоуправления.</a:t>
                      </a:r>
                      <a:endParaRPr b="0" lang="ru-RU" sz="14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  <a:tabLst>
                          <a:tab algn="l" pos="0"/>
                        </a:tabLst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14.00</a:t>
                      </a:r>
                      <a:endParaRPr b="0" lang="ru-RU" sz="14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304920">
                <a:tc rowSpan="2"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22.04.</a:t>
                      </a:r>
                      <a:endParaRPr b="0" lang="ru-RU" sz="14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(ср.)</a:t>
                      </a:r>
                      <a:endParaRPr b="0" lang="ru-RU" sz="14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  <a:tabLst>
                          <a:tab algn="l" pos="0"/>
                        </a:tabLst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Консультации по цифровой и компьютерной грамотности</a:t>
                      </a:r>
                      <a:endParaRPr b="0" lang="ru-RU" sz="14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10.00</a:t>
                      </a:r>
                      <a:endParaRPr b="0" lang="ru-RU" sz="14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304920">
                <a:tc vMerge="1">
                  <a:tcPr anchor="t" marL="90000" marR="90000">
                    <a:solidFill>
                      <a:srgbClr val="729fcf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  <a:tabLst>
                          <a:tab algn="l" pos="0"/>
                        </a:tabLst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Клуб «Доброго здоровья»: скандинавская ходьба, нейробика</a:t>
                      </a:r>
                      <a:endParaRPr b="0" lang="ru-RU" sz="14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14.00</a:t>
                      </a:r>
                      <a:endParaRPr b="0" lang="ru-RU" sz="14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518040">
                <a:tc rowSpan="2"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23.04.</a:t>
                      </a:r>
                      <a:endParaRPr b="0" lang="ru-RU" sz="14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(чт.)</a:t>
                      </a:r>
                      <a:endParaRPr b="0" lang="ru-RU" sz="14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  <a:tabLst>
                          <a:tab algn="l" pos="0"/>
                        </a:tabLst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Федеральное мероприятие в формате видеоконференции в преддверии 9 мая</a:t>
                      </a:r>
                      <a:endParaRPr b="0" lang="ru-RU" sz="14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  <a:tabLst>
                          <a:tab algn="l" pos="0"/>
                        </a:tabLst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10.00</a:t>
                      </a:r>
                      <a:endParaRPr b="0" lang="ru-RU" sz="14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304920">
                <a:tc vMerge="1">
                  <a:tcPr anchor="t" marL="90000" marR="90000">
                    <a:solidFill>
                      <a:srgbClr val="729fcf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  <a:tabLst>
                          <a:tab algn="l" pos="0"/>
                        </a:tabLst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Клуб «Добрые руки»: мастер-класс </a:t>
                      </a:r>
                      <a:endParaRPr b="0" lang="ru-RU" sz="1400" spc="-1" strike="noStrike">
                        <a:latin typeface="Arial"/>
                      </a:endParaRPr>
                    </a:p>
                  </a:txBody>
                  <a:tcPr anchor="t" marL="91440" marR="91440"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14.00</a:t>
                      </a:r>
                      <a:endParaRPr b="0" lang="ru-RU" sz="14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304920">
                <a:tc rowSpan="2"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24.04.</a:t>
                      </a:r>
                      <a:endParaRPr b="0" lang="ru-RU" sz="14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(пт.)</a:t>
                      </a:r>
                      <a:endParaRPr b="0" lang="ru-RU" sz="14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Консультации по цифровой и компьютерной грамотности</a:t>
                      </a:r>
                      <a:endParaRPr b="0" lang="ru-RU" sz="14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10.00</a:t>
                      </a:r>
                      <a:endParaRPr b="0" lang="ru-RU" sz="14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356040">
                <a:tc vMerge="1">
                  <a:tcPr anchor="t" marL="90000" marR="90000">
                    <a:solidFill>
                      <a:srgbClr val="729fcf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Клуб «Доброго здоровья»: скандинавская ходьба, нейробика</a:t>
                      </a:r>
                      <a:endParaRPr b="0" lang="ru-RU" sz="14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14.00</a:t>
                      </a:r>
                      <a:endParaRPr b="0" lang="ru-RU" sz="14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51804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27.04.</a:t>
                      </a:r>
                      <a:endParaRPr b="0" lang="ru-RU" sz="14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(пн.)</a:t>
                      </a:r>
                      <a:endParaRPr b="0" lang="ru-RU" sz="14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  <a:tabLst>
                          <a:tab algn="l" pos="0"/>
                        </a:tabLst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Клуб «Доброго здоровья»: скандинавская ходьба, нейробика</a:t>
                      </a:r>
                      <a:endParaRPr b="0" lang="ru-RU" sz="14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buNone/>
                        <a:tabLst>
                          <a:tab algn="l" pos="0"/>
                        </a:tabLst>
                      </a:pPr>
                      <a:endParaRPr b="0" lang="ru-RU" sz="14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  <a:tabLst>
                          <a:tab algn="l" pos="0"/>
                        </a:tabLst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14.00</a:t>
                      </a:r>
                      <a:endParaRPr b="0" lang="ru-RU" sz="14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51804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28.04.</a:t>
                      </a:r>
                      <a:endParaRPr b="0" lang="ru-RU" sz="14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(вт.)</a:t>
                      </a:r>
                      <a:endParaRPr b="0" lang="ru-RU" sz="14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  <a:tabLst>
                          <a:tab algn="l" pos="0"/>
                        </a:tabLst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Клуб «Добрые советы»: обмениваемся рассадой цветущих растений «Цвети, мой сад!»</a:t>
                      </a:r>
                      <a:endParaRPr b="0" lang="ru-RU" sz="14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  <a:tabLst>
                          <a:tab algn="l" pos="0"/>
                        </a:tabLst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11.00</a:t>
                      </a:r>
                      <a:endParaRPr b="0" lang="ru-RU" sz="14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304920">
                <a:tc rowSpan="2"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29.04.</a:t>
                      </a:r>
                      <a:endParaRPr b="0" lang="ru-RU" sz="14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(ср.)</a:t>
                      </a:r>
                      <a:endParaRPr b="0" lang="ru-RU" sz="14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Консультации по цифровой и компьютерной грамотности</a:t>
                      </a:r>
                      <a:endParaRPr b="0" lang="ru-RU" sz="14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10.00</a:t>
                      </a:r>
                      <a:endParaRPr b="0" lang="ru-RU" sz="14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306000">
                <a:tc vMerge="1">
                  <a:tcPr anchor="t" marL="90000" marR="90000">
                    <a:solidFill>
                      <a:srgbClr val="729fcf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  <a:tabLst>
                          <a:tab algn="l" pos="0"/>
                        </a:tabLst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Клуб «Доброго здоровья»: скандинавская ходьба, нейробика</a:t>
                      </a:r>
                      <a:endParaRPr b="0" lang="ru-RU" sz="14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14.00</a:t>
                      </a:r>
                      <a:endParaRPr b="0" lang="ru-RU" sz="14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518040">
                <a:tc rowSpan="2"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30.04</a:t>
                      </a:r>
                      <a:endParaRPr b="0" lang="ru-RU" sz="14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(чт.)</a:t>
                      </a:r>
                      <a:endParaRPr b="0" lang="ru-RU" sz="14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b9cde5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Федеральные мероприятия: День малочисленных народов России (Год народного единства)</a:t>
                      </a:r>
                      <a:endParaRPr b="0" lang="ru-RU" sz="14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b9cde5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10.00</a:t>
                      </a:r>
                      <a:endParaRPr b="0" lang="ru-RU" sz="14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b9cde5"/>
                    </a:solidFill>
                  </a:tcPr>
                </a:tc>
              </a:tr>
              <a:tr h="304920">
                <a:tc vMerge="1">
                  <a:tcPr anchor="t" marL="90000" marR="90000">
                    <a:solidFill>
                      <a:srgbClr val="729fcf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Клуб «Добрые руки»: мастер-класс</a:t>
                      </a:r>
                      <a:endParaRPr b="0" lang="ru-RU" sz="1400" spc="-1" strike="noStrike">
                        <a:latin typeface="Arial"/>
                      </a:endParaRPr>
                    </a:p>
                  </a:txBody>
                  <a:tcPr anchor="t" marL="91440" marR="91440"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b9cde5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14.00</a:t>
                      </a:r>
                      <a:endParaRPr b="0" lang="ru-RU" sz="14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b9cde5"/>
                    </a:solidFill>
                  </a:tcPr>
                </a:tc>
              </a:tr>
            </a:tbl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1238</TotalTime>
  <Application>LibreOffice/7.3.3.2$Windows_X86_64 LibreOffice_project/d1d0ea68f081ee2800a922cac8f79445e4603348</Application>
  <AppVersion>15.0000</AppVersion>
  <Words>627</Words>
  <Paragraphs>139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2025-11-06T11:20:25Z</dcterms:created>
  <dc:creator>Пользователь</dc:creator>
  <dc:description/>
  <dc:language>ru-RU</dc:language>
  <cp:lastModifiedBy>Дарья Мирошниченко</cp:lastModifiedBy>
  <dcterms:modified xsi:type="dcterms:W3CDTF">2026-03-27T07:17:48Z</dcterms:modified>
  <cp:revision>57</cp:revision>
  <dc:subject/>
  <dc:title>МЕРОПРИЯТИЯ НА ДЕКАБРЬ 2025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Notes">
    <vt:i4>1</vt:i4>
  </property>
  <property fmtid="{D5CDD505-2E9C-101B-9397-08002B2CF9AE}" pid="6" name="PresentationFormat">
    <vt:lpwstr>Произвольный</vt:lpwstr>
  </property>
  <property fmtid="{D5CDD505-2E9C-101B-9397-08002B2CF9AE}" pid="7" name="Producer">
    <vt:lpwstr>Adobe PDF Library 17.0</vt:lpwstr>
  </property>
  <property fmtid="{D5CDD505-2E9C-101B-9397-08002B2CF9AE}" pid="8" name="Slides">
    <vt:i4>2</vt:i4>
  </property>
</Properties>
</file>