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10.png" ContentType="image/png"/>
  <Override PartName="/ppt/media/image5.png" ContentType="image/png"/>
  <Override PartName="/ppt/media/image11.png" ContentType="image/png"/>
  <Override PartName="/ppt/media/image6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54DB1D3-1843-4E31-985F-57C9C630ED6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481B7EE-0534-4938-AC42-BA7240A96E1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A3621C1-0535-4A66-A344-54FDF8E7593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B7E2D08-ED27-4016-83CE-86CAE51AD69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F31932C-B0D5-4E31-9DE0-802EEA2DCB1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55BEB5F-A620-4769-9FF4-4CC0BB8606F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1FDAC1B-0277-4602-9903-4D0AC395AD5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B131F8D-25BA-4444-B438-40F108221F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F609093-C5A6-451A-8CFA-16BDE2872C2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708858A-2F97-4B52-BBC9-1B77789C43A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89BBDAD-42E9-42BE-B403-088B8301300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949687C-CC3B-4CF8-A8A4-C153D033238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48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E6B7CFD-5E2C-49D8-BD53-10D16B06A7CF}" type="slidenum">
              <a:rPr b="0" lang="ru-RU" sz="1400" spc="-1" strike="noStrike">
                <a:solidFill>
                  <a:schemeClr val="dk1">
                    <a:tint val="75000"/>
                  </a:schemeClr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7720" cy="53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42" name="object 35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3" name="Группа 1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44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5" name="object 3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6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7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8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9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3960000" y="316800"/>
            <a:ext cx="317772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object 43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object 44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object 45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54" name="Группа 10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55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6" name="object 50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7" name="object 51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58" name="object 52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59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60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61" name="object 55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62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3" name="object 57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64" name="object 58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65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6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7" name="object 61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68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9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0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1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72" name="object 66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73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74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75" name="Прямоугольник: скругленные углы 2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6" name="Овал 3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7" name="object 4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78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9" name="Таблица 4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04.08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Встреча с представителем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Центральной районной больницы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Мирошниковой А.Э.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Скандинавская ходьба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05.08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05.08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05.08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Арт-терапия Рисование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object 1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81" name="object 2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2" name="Группа 2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83" name="object 3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4" name="object 4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85" name="object 5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6" name="object 6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7" name="object 7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8" name="object 8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96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object 10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object 11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object 12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3" name="Группа 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94" name="object 13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5" name="object 14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96" name="object 15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97" name="object 16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98" name="object 17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9" name="object 18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00" name="object 19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01" name="object 20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2" name="object 21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03" name="object 22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04" name="object 23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5" name="object 24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6" name="object 25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07" name="object 26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8" name="object 27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9" name="object 28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0" name="object 29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11" name="object 30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12" name="object 31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13" name="object 32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14" name="Прямоугольник: скругленные углы 1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15" name="Овал 1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6" name="object 34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17" name="Рисунок 1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8" name="Таблица 1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06.08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06.08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Английский язык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06.08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«Я — САМ»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Кулинария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Индивидуальное бесплатное консультирование по правовым вопросам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Прием юриста Е.Ю.Ксенофонтовой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08:10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Встреча со священником Виталием, руководителем отдела религиозного образования и катехизации Переславской епархии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Караоке-клуб «А ну-ка песню нам пропой, веселый ветер...»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13.30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object 9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120" name="object 42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21" name="Группа 4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122" name="object 4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23" name="object 47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24" name="object 69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5" name="object 70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6" name="object 71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27" name="object 72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96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object 73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object 74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object 75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32" name="Группа 5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133" name="object 76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34" name="object 77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35" name="object 78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136" name="object 79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37" name="object 80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38" name="object 81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39" name="object 82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40" name="object 83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41" name="object 84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42" name="object 85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43" name="object 86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4" name="object 87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45" name="object 88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46" name="object 89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7" name="object 90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8" name="object 91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49" name="object 92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50" name="object 93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51" name="object 94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52" name="object 95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53" name="Прямоугольник: скругленные углы 3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54" name="Овал 2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55" name="object 96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56" name="Рисунок 2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57" name="Таблица 2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11.08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Квиз «Все обо всем»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10: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12.08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Арт-терапия. Рисование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Английский язык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12.00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«Я — САМ»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Нам год!!!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Арт-терапия. Макраме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object 97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159" name="object 98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60" name="Группа 6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161" name="object 99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62" name="object 100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163" name="object 101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4" name="object 102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5" name="object 103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166" name="object 104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96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object 105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object 106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object 107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71" name="Группа 7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172" name="object 108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3" name="object 109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74" name="object 110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175" name="object 111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76" name="object 112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177" name="object 113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178" name="object 114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179" name="object 115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80" name="object 116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81" name="object 117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182" name="object 118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3" name="object 119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84" name="object 120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185" name="object 121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6" name="object 122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7" name="object 123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88" name="object 124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89" name="object 125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190" name="object 126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91" name="object 127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92" name="Прямоугольник: скругленные углы 4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93" name="Овал 4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94" name="object 128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195" name="Рисунок 3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96" name="Таблица 3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17.08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17.08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Школа активного долголетия. Встреча с Козловой И.Д.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18.08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19.08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Арт-терапия. Рисование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20.08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object 129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198" name="object 130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99" name="Группа 8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200" name="object 131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01" name="object 132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02" name="object 133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3" name="object 134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4" name="object 135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05" name="object 136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4140000" y="316800"/>
            <a:ext cx="299772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object 137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object 138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object 139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10" name="Группа 9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211" name="object 140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12" name="object 141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13" name="object 142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214" name="object 143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15" name="object 144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16" name="object 145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17" name="object 146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218" name="object 147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19" name="object 148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20" name="object 149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221" name="object 150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2" name="object 151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223" name="object 152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224" name="object 153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5" name="object 154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6" name="object 155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27" name="object 156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28" name="object 157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29" name="object 158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30" name="object 159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31" name="Прямоугольник: скругленные углы 5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32" name="Овал 5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33" name="object 160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234" name="Рисунок 4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35" name="Таблица 5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20.08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Английский язык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20.08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«Я — САМ»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Кулинария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Индивидуальное бесплатное консультирование по правовым вопросам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Прием юриста Е.Ю.Ксенофонтовой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08:10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21.08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Встреча со священником Виталием, руководителем отдела религиозного образования и катехизации Переславской епархии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24.08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24.08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День Государственного флага Российской Федерации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11:15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24.08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Литературно-познавательный квиз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«День рождения Чебурашки!»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15:00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object 161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237" name="object 162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38" name="Группа 10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239" name="object 163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0" name="object 164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41" name="object 165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2" name="object 166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3" name="object 167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4" name="object 168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96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6" name="object 169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object 170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8" name="object 171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49" name="Группа 11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250" name="object 172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51" name="object 173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52" name="object 174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253" name="object 175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54" name="object 176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55" name="object 177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56" name="object 178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257" name="object 179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58" name="object 180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59" name="object 181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260" name="object 182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1" name="object 183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262" name="object 184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263" name="object 185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4" name="object 186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5" name="object 187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6" name="object 188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67" name="object 189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>
                  <a:lnSpc>
                    <a:spcPct val="100000"/>
                  </a:lnSpc>
                </a:pPr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68" name="object 190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269" name="object 191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270" name="Прямоугольник: скругленные углы 6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271" name="Овал 6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272" name="object 192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273" name="Рисунок 5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274" name="Таблица 6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25.08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25.08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Группа «Театралка»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11:00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26.08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Заседание общественной организации ветеранов войны и труда (пенсионеров), вооруженных сил и правоохранительных органов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09:00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26.08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26.08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Арт-терапия. Рисование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Лечебная физкультура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ЦЕНТРальный кинозал к Дню кино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Федеральные мероприятия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27.08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Английский язык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12.00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Клуб молодых инвалидов </a:t>
                      </a: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 «Я — САМ»</a:t>
                      </a:r>
                      <a:endParaRPr b="0" lang="ru-RU" sz="12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Кулинария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14:00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object 19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8440" cy="1656720"/>
          </a:xfrm>
          <a:prstGeom prst="rect">
            <a:avLst/>
          </a:prstGeom>
          <a:ln w="0">
            <a:noFill/>
          </a:ln>
        </p:spPr>
      </p:pic>
      <p:sp>
        <p:nvSpPr>
          <p:cNvPr id="276" name="object 194"/>
          <p:cNvSpPr/>
          <p:nvPr/>
        </p:nvSpPr>
        <p:spPr>
          <a:xfrm>
            <a:off x="111240" y="7000200"/>
            <a:ext cx="7344000" cy="3582000"/>
          </a:xfrm>
          <a:custGeom>
            <a:avLst/>
            <a:gdLst>
              <a:gd name="textAreaLeft" fmla="*/ 0 w 7344000"/>
              <a:gd name="textAreaRight" fmla="*/ 7345800 w 7344000"/>
              <a:gd name="textAreaTop" fmla="*/ 0 h 3582000"/>
              <a:gd name="textAreaBottom" fmla="*/ 3583800 h 35820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77" name="Группа 12"/>
          <p:cNvGrpSpPr/>
          <p:nvPr/>
        </p:nvGrpSpPr>
        <p:grpSpPr>
          <a:xfrm>
            <a:off x="644400" y="8176320"/>
            <a:ext cx="1146240" cy="131040"/>
            <a:chOff x="644400" y="8176320"/>
            <a:chExt cx="1146240" cy="131040"/>
          </a:xfrm>
        </p:grpSpPr>
        <p:pic>
          <p:nvPicPr>
            <p:cNvPr id="278" name="object 195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520" cy="1310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79" name="object 196"/>
            <p:cNvSpPr/>
            <p:nvPr/>
          </p:nvSpPr>
          <p:spPr>
            <a:xfrm>
              <a:off x="771480" y="8178120"/>
              <a:ext cx="92880" cy="127800"/>
            </a:xfrm>
            <a:custGeom>
              <a:avLst/>
              <a:gdLst>
                <a:gd name="textAreaLeft" fmla="*/ 0 w 92880"/>
                <a:gd name="textAreaRight" fmla="*/ 94680 w 92880"/>
                <a:gd name="textAreaTop" fmla="*/ 0 h 127800"/>
                <a:gd name="textAreaBottom" fmla="*/ 129600 h 1278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280" name="object 197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1" name="object 198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520" cy="1310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2" name="object 199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360" cy="12744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83" name="object 200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240" cy="1292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731760" y="316800"/>
            <a:ext cx="3405960" cy="18655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МЕРОПРИЯТИЯ </a:t>
            </a:r>
            <a:r>
              <a:rPr b="1" lang="ru-RU" sz="2700" spc="-1" strike="noStrike">
                <a:solidFill>
                  <a:schemeClr val="lt1"/>
                </a:solidFill>
                <a:latin typeface="Calibri"/>
              </a:rPr>
              <a:t>НА</a:t>
            </a:r>
            <a:r>
              <a:rPr b="1" lang="ru-RU" sz="2700" spc="-7" strike="noStrike">
                <a:solidFill>
                  <a:schemeClr val="lt1"/>
                </a:solidFill>
                <a:latin typeface="Calibri"/>
              </a:rPr>
              <a:t> </a:t>
            </a:r>
            <a:r>
              <a:rPr b="1" lang="ru-RU" sz="2700" spc="-12" strike="noStrike">
                <a:solidFill>
                  <a:schemeClr val="lt1"/>
                </a:solidFill>
                <a:latin typeface="Calibri"/>
              </a:rPr>
              <a:t>АВГУСТ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1" strike="noStrike">
                <a:solidFill>
                  <a:schemeClr val="lt1"/>
                </a:solidFill>
                <a:latin typeface="Calibri"/>
              </a:rPr>
              <a:t>2026</a:t>
            </a:r>
            <a:endParaRPr b="0" lang="ru-RU" sz="27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5" name="object 201"/>
          <p:cNvSpPr/>
          <p:nvPr/>
        </p:nvSpPr>
        <p:spPr>
          <a:xfrm>
            <a:off x="628920" y="8441640"/>
            <a:ext cx="5112360" cy="202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</a:rPr>
              <a:t>ЖДЕМ!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</a:rPr>
              <a:t>контакты: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Адрес: г.Переславль-Залесский, ул.Брембольская, 28</a:t>
            </a:r>
            <a:br>
              <a:rPr sz="1300"/>
            </a:b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Контактный номер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</a:rPr>
              <a:t>ФИО</a:t>
            </a:r>
            <a:endParaRPr b="0" lang="ru-RU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object 202"/>
          <p:cNvSpPr/>
          <p:nvPr/>
        </p:nvSpPr>
        <p:spPr>
          <a:xfrm>
            <a:off x="3819240" y="7361640"/>
            <a:ext cx="32958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четверг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08:00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– 17:00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</a:rPr>
              <a:t>пятница 08:00 — 16:00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7" name="object 203"/>
          <p:cNvSpPr/>
          <p:nvPr/>
        </p:nvSpPr>
        <p:spPr>
          <a:xfrm>
            <a:off x="6123240" y="8786520"/>
            <a:ext cx="915840" cy="743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пенсионного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</a:rPr>
              <a:t>РФ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по</a:t>
            </a:r>
            <a:r>
              <a:rPr b="0" lang="ru-RU" sz="800" spc="32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</a:rPr>
              <a:t>Санкт-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Петербургу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" strike="noStrike">
                <a:solidFill>
                  <a:srgbClr val="ffffff"/>
                </a:solidFill>
                <a:latin typeface="Calibri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 Ленинградской</a:t>
            </a:r>
            <a:r>
              <a:rPr b="0" lang="ru-RU" sz="800" spc="486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</a:rPr>
              <a:t>области</a:t>
            </a:r>
            <a:endParaRPr b="0" lang="ru-RU" sz="8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88" name="Группа 13"/>
          <p:cNvGrpSpPr/>
          <p:nvPr/>
        </p:nvGrpSpPr>
        <p:grpSpPr>
          <a:xfrm>
            <a:off x="512280" y="489240"/>
            <a:ext cx="2516040" cy="981360"/>
            <a:chOff x="512280" y="489240"/>
            <a:chExt cx="2516040" cy="981360"/>
          </a:xfrm>
        </p:grpSpPr>
        <p:pic>
          <p:nvPicPr>
            <p:cNvPr id="289" name="object 204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7720" cy="95544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90" name="object 205"/>
            <p:cNvSpPr/>
            <p:nvPr/>
          </p:nvSpPr>
          <p:spPr>
            <a:xfrm>
              <a:off x="1577160" y="814680"/>
              <a:ext cx="293400" cy="183600"/>
            </a:xfrm>
            <a:custGeom>
              <a:avLst/>
              <a:gdLst>
                <a:gd name="textAreaLeft" fmla="*/ 0 w 293400"/>
                <a:gd name="textAreaRight" fmla="*/ 295200 w 293400"/>
                <a:gd name="textAreaTop" fmla="*/ 0 h 183600"/>
                <a:gd name="textAreaBottom" fmla="*/ 185400 h 1836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endParaRPr b="0" lang="ru-RU" sz="1800" spc="-1" strike="noStrike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291" name="object 206"/>
            <p:cNvGrpSpPr/>
            <p:nvPr/>
          </p:nvGrpSpPr>
          <p:grpSpPr>
            <a:xfrm>
              <a:off x="1917720" y="814680"/>
              <a:ext cx="446040" cy="149400"/>
              <a:chOff x="1917720" y="814680"/>
              <a:chExt cx="446040" cy="149400"/>
            </a:xfrm>
          </p:grpSpPr>
          <p:sp>
            <p:nvSpPr>
              <p:cNvPr id="292" name="object 207"/>
              <p:cNvSpPr/>
              <p:nvPr/>
            </p:nvSpPr>
            <p:spPr>
              <a:xfrm>
                <a:off x="1917720" y="814680"/>
                <a:ext cx="289080" cy="149400"/>
              </a:xfrm>
              <a:custGeom>
                <a:avLst/>
                <a:gdLst>
                  <a:gd name="textAreaLeft" fmla="*/ 0 w 289080"/>
                  <a:gd name="textAreaRight" fmla="*/ 290880 w 289080"/>
                  <a:gd name="textAreaTop" fmla="*/ 0 h 149400"/>
                  <a:gd name="textAreaBottom" fmla="*/ 151200 h 1494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293" name="object 208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952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294" name="object 209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8040" cy="15192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295" name="object 210"/>
            <p:cNvGrpSpPr/>
            <p:nvPr/>
          </p:nvGrpSpPr>
          <p:grpSpPr>
            <a:xfrm>
              <a:off x="1762920" y="1051200"/>
              <a:ext cx="675720" cy="181800"/>
              <a:chOff x="1762920" y="1051200"/>
              <a:chExt cx="675720" cy="181800"/>
            </a:xfrm>
          </p:grpSpPr>
          <p:pic>
            <p:nvPicPr>
              <p:cNvPr id="296" name="object 211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20960" cy="1483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297" name="object 212"/>
              <p:cNvSpPr/>
              <p:nvPr/>
            </p:nvSpPr>
            <p:spPr>
              <a:xfrm>
                <a:off x="1917720" y="1051200"/>
                <a:ext cx="520920" cy="181800"/>
              </a:xfrm>
              <a:custGeom>
                <a:avLst/>
                <a:gdLst>
                  <a:gd name="textAreaLeft" fmla="*/ 0 w 520920"/>
                  <a:gd name="textAreaRight" fmla="*/ 522720 w 520920"/>
                  <a:gd name="textAreaTop" fmla="*/ 0 h 181800"/>
                  <a:gd name="textAreaBottom" fmla="*/ 183600 h 1818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298" name="object 213"/>
            <p:cNvGrpSpPr/>
            <p:nvPr/>
          </p:nvGrpSpPr>
          <p:grpSpPr>
            <a:xfrm>
              <a:off x="2489040" y="1051560"/>
              <a:ext cx="289080" cy="148320"/>
              <a:chOff x="2489040" y="1051560"/>
              <a:chExt cx="289080" cy="148320"/>
            </a:xfrm>
          </p:grpSpPr>
          <p:pic>
            <p:nvPicPr>
              <p:cNvPr id="299" name="object 214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8160" cy="1483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0" name="object 215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9160" cy="14832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301" name="object 216"/>
            <p:cNvGrpSpPr/>
            <p:nvPr/>
          </p:nvGrpSpPr>
          <p:grpSpPr>
            <a:xfrm>
              <a:off x="1556640" y="1284480"/>
              <a:ext cx="1471680" cy="186120"/>
              <a:chOff x="1556640" y="1284480"/>
              <a:chExt cx="1471680" cy="186120"/>
            </a:xfrm>
          </p:grpSpPr>
          <p:pic>
            <p:nvPicPr>
              <p:cNvPr id="302" name="object 217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4148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3" name="object 218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4" name="object 219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8560" cy="1861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5" name="object 220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62720" cy="15372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306" name="object 221"/>
              <p:cNvSpPr/>
              <p:nvPr/>
            </p:nvSpPr>
            <p:spPr>
              <a:xfrm>
                <a:off x="2494080" y="1290960"/>
                <a:ext cx="136800" cy="147960"/>
              </a:xfrm>
              <a:custGeom>
                <a:avLst/>
                <a:gdLst>
                  <a:gd name="textAreaLeft" fmla="*/ 0 w 136800"/>
                  <a:gd name="textAreaRight" fmla="*/ 138600 w 136800"/>
                  <a:gd name="textAreaTop" fmla="*/ 0 h 147960"/>
                  <a:gd name="textAreaBottom" fmla="*/ 149760 h 1479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endParaRPr b="0" lang="ru-RU" sz="1800" spc="-1" strike="noStrike">
                  <a:solidFill>
                    <a:srgbClr val="000000"/>
                  </a:solidFill>
                  <a:latin typeface="Arial"/>
                </a:endParaRPr>
              </a:p>
            </p:txBody>
          </p:sp>
          <p:pic>
            <p:nvPicPr>
              <p:cNvPr id="307" name="object 222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8480" cy="179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308" name="object 223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6680" cy="14832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309" name="Прямоугольник: скругленные углы 7"/>
          <p:cNvSpPr/>
          <p:nvPr/>
        </p:nvSpPr>
        <p:spPr>
          <a:xfrm>
            <a:off x="6140520" y="9593640"/>
            <a:ext cx="873000" cy="8568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310" name="Овал 7"/>
          <p:cNvSpPr/>
          <p:nvPr/>
        </p:nvSpPr>
        <p:spPr>
          <a:xfrm>
            <a:off x="6047640" y="7937640"/>
            <a:ext cx="813600" cy="8136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ru-RU" sz="1800" spc="-1" strike="noStrike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311" name="object 224" descr=""/>
          <p:cNvPicPr/>
          <p:nvPr/>
        </p:nvPicPr>
        <p:blipFill>
          <a:blip r:embed="rId19"/>
          <a:stretch/>
        </p:blipFill>
        <p:spPr>
          <a:xfrm>
            <a:off x="6162120" y="8141760"/>
            <a:ext cx="599760" cy="514800"/>
          </a:xfrm>
          <a:prstGeom prst="rect">
            <a:avLst/>
          </a:prstGeom>
          <a:ln w="0">
            <a:noFill/>
          </a:ln>
        </p:spPr>
      </p:pic>
      <p:pic>
        <p:nvPicPr>
          <p:cNvPr id="312" name="Рисунок 6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400" cy="86040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313" name="Таблица 7"/>
          <p:cNvGraphicFramePr/>
          <p:nvPr/>
        </p:nvGraphicFramePr>
        <p:xfrm>
          <a:off x="349200" y="2077920"/>
          <a:ext cx="6789240" cy="5090040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3708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Дата 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Время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pc="-1" strike="noStrike">
                          <a:solidFill>
                            <a:schemeClr val="lt1"/>
                          </a:solidFill>
                          <a:latin typeface="Calibri"/>
                        </a:rPr>
                        <a:t>начала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28.08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Праздник Трех Спасов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13:</a:t>
                      </a:r>
                      <a:r>
                        <a:rPr b="0" lang="ru-RU" sz="18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8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31.08</a:t>
                      </a:r>
                      <a:endParaRPr b="1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Школа компьютерной грамотности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Азбука интернета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10:00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r>
                        <a:rPr b="1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31.08</a:t>
                      </a:r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Встреча с представителем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Центральной районной больницы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Мирошниковой А.Э.</a:t>
                      </a:r>
                      <a:endParaRPr b="0" lang="ru-RU" sz="1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r>
                        <a:rPr b="0" lang="ru-RU" sz="1800" spc="-1" strike="noStrike">
                          <a:solidFill>
                            <a:schemeClr val="dk1"/>
                          </a:solidFill>
                          <a:latin typeface="Calibri"/>
                        </a:rPr>
                        <a:t>13:00</a:t>
                      </a:r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 anchor="t">
                      <a:noAutofit/>
                    </a:bodyPr>
                    <a:p>
                      <a:endParaRPr b="1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endParaRPr b="0" lang="ru-RU" sz="1800" spc="-1" strike="noStrike">
                        <a:solidFill>
                          <a:schemeClr val="dk1"/>
                        </a:solidFill>
                        <a:latin typeface="Calibri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</TotalTime>
  <Application>LibreOffice/7.6.0.3$Windows_X86_64 LibreOffice_project/69edd8b8ebc41d00b4de3915dc82f8f0fc3b6265</Application>
  <AppVersion>15.0000</AppVersion>
  <Words>51</Words>
  <Paragraphs>20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dcterms:modified xsi:type="dcterms:W3CDTF">2026-07-31T09:49:11Z</dcterms:modified>
  <cp:revision>30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