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8" r:id="rId2"/>
    <p:sldId id="256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1445" y="-1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E19484-3403-42E6-82B7-CE9C61B7CFEB}" type="datetimeFigureOut">
              <a:rPr lang="ru-RU" smtClean="0"/>
              <a:t>26.05.2026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505075" y="1336675"/>
            <a:ext cx="2549525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65CBC-EF5A-4366-A96B-B66B0EE41B8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370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CD65CBC-EF5A-4366-A96B-B66B0EE41B8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4282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6F6834B-05A0-4175-B164-1D08539B3CB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3E888F38-A7ED-4920-AB0A-56219B6BACCB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3BF7331-46CA-4872-8EB3-609940245FFB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1FA77EF4-FDBD-47BA-B643-EF88C8470BC4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ED6588D-32D8-4989-A4C0-6184EAEA3A5E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7C2AC64-22DA-4485-B724-264DF716CD0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7DEB6C13-0E34-476A-926A-10CE606AAA36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6272970-A525-4675-932A-8AAA6D0EF18C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32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9CD90EE-A8B2-4D58-A092-2E0112003E4B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15609B2-AF7A-4181-9AA3-CB88D24EEE63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B14065F-FAD5-431B-AFF2-A4B96E6F9879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endParaRPr lang="ru-RU" sz="4400" b="0" strike="noStrike" spc="-1"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3370A0E-AD11-46AB-8A18-E47B24A4755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776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ctr">
              <a:lnSpc>
                <a:spcPct val="100000"/>
              </a:lnSpc>
              <a:buNone/>
              <a:defRPr lang="ru-RU" sz="1400" b="0" strike="noStrike" spc="-1">
                <a:latin typeface="Times New Roman"/>
              </a:defRPr>
            </a:lvl1pPr>
          </a:lstStyle>
          <a:p>
            <a:pPr algn="ctr">
              <a:lnSpc>
                <a:spcPct val="100000"/>
              </a:lnSpc>
              <a:buNone/>
            </a:pPr>
            <a:r>
              <a:rPr lang="ru-RU" sz="1400" b="0" strike="noStrike" spc="-1">
                <a:latin typeface="Times New Roman"/>
              </a:rPr>
              <a:t>&lt;нижний колонтитул&gt;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algn="r">
              <a:lnSpc>
                <a:spcPct val="100000"/>
              </a:lnSpc>
              <a:buNone/>
              <a:defRPr lang="ru-RU" sz="1400" b="0" strike="noStrike" spc="-1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9EEE5BD1-8D6E-4695-9B00-27AD90F85032}" type="slidenum">
              <a:rPr lang="ru-RU" sz="1400" b="0" strike="noStrike" spc="-1">
                <a:solidFill>
                  <a:srgbClr val="B2B2B2"/>
                </a:solidFill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000" cy="5320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>
              <a:defRPr lang="ru-RU" sz="1400" b="0" strike="noStrike" spc="-1">
                <a:latin typeface="Times New Roman"/>
              </a:defRPr>
            </a:lvl1pPr>
          </a:lstStyle>
          <a:p>
            <a:r>
              <a:rPr lang="ru-RU" sz="1400" b="0" strike="noStrike" spc="-1">
                <a:latin typeface="Times New Roman"/>
              </a:rPr>
              <a:t>&lt;дата/время&gt;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>
              <a:buNone/>
            </a:pPr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image" Target="../media/image11.png"/><Relationship Id="rId18" Type="http://schemas.openxmlformats.org/officeDocument/2006/relationships/image" Target="../media/image16.png"/><Relationship Id="rId3" Type="http://schemas.openxmlformats.org/officeDocument/2006/relationships/image" Target="../media/image1.png"/><Relationship Id="rId21" Type="http://schemas.openxmlformats.org/officeDocument/2006/relationships/image" Target="../media/image19.png"/><Relationship Id="rId7" Type="http://schemas.openxmlformats.org/officeDocument/2006/relationships/image" Target="../media/image5.png"/><Relationship Id="rId12" Type="http://schemas.openxmlformats.org/officeDocument/2006/relationships/image" Target="../media/image10.png"/><Relationship Id="rId17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4.png"/><Relationship Id="rId20" Type="http://schemas.openxmlformats.org/officeDocument/2006/relationships/image" Target="../media/image18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png"/><Relationship Id="rId19" Type="http://schemas.openxmlformats.org/officeDocument/2006/relationships/image" Target="../media/image17.pn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Relationship Id="rId22" Type="http://schemas.openxmlformats.org/officeDocument/2006/relationships/image" Target="../media/image20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3" Type="http://schemas.openxmlformats.org/officeDocument/2006/relationships/image" Target="../media/image3.png"/><Relationship Id="rId7" Type="http://schemas.openxmlformats.org/officeDocument/2006/relationships/image" Target="../media/image19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object 33"/>
          <p:cNvPicPr/>
          <p:nvPr/>
        </p:nvPicPr>
        <p:blipFill>
          <a:blip r:embed="rId3"/>
          <a:stretch/>
        </p:blipFill>
        <p:spPr>
          <a:xfrm>
            <a:off x="3731760" y="108000"/>
            <a:ext cx="3722760" cy="1542960"/>
          </a:xfrm>
          <a:prstGeom prst="rect">
            <a:avLst/>
          </a:prstGeom>
          <a:ln w="0">
            <a:noFill/>
          </a:ln>
        </p:spPr>
      </p:pic>
      <p:sp>
        <p:nvSpPr>
          <p:cNvPr id="42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44" name="object 36"/>
            <p:cNvPicPr/>
            <p:nvPr/>
          </p:nvPicPr>
          <p:blipFill>
            <a:blip r:embed="rId4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5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6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7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8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7" dirty="0">
                <a:solidFill>
                  <a:srgbClr val="FFFFFF"/>
                </a:solidFill>
                <a:latin typeface="Calibri"/>
              </a:rPr>
              <a:t>ИЮНЬ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3819240" y="7361640"/>
            <a:ext cx="329508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21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lang="ru-RU" sz="1600" b="0" strike="noStrike" spc="-1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grpSp>
        <p:nvGrpSpPr>
          <p:cNvPr id="54" name="Группа 103"/>
          <p:cNvGrpSpPr/>
          <p:nvPr/>
        </p:nvGrpSpPr>
        <p:grpSpPr>
          <a:xfrm>
            <a:off x="421740" y="315503"/>
            <a:ext cx="2515320" cy="980640"/>
            <a:chOff x="512280" y="489240"/>
            <a:chExt cx="2515320" cy="980640"/>
          </a:xfrm>
        </p:grpSpPr>
        <p:pic>
          <p:nvPicPr>
            <p:cNvPr id="55" name="object 49"/>
            <p:cNvPicPr/>
            <p:nvPr/>
          </p:nvPicPr>
          <p:blipFill>
            <a:blip r:embed="rId9"/>
            <a:stretch/>
          </p:blipFill>
          <p:spPr>
            <a:xfrm>
              <a:off x="512280" y="489240"/>
              <a:ext cx="837000" cy="9547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6" name="object 50"/>
            <p:cNvSpPr/>
            <p:nvPr/>
          </p:nvSpPr>
          <p:spPr>
            <a:xfrm>
              <a:off x="1577160" y="814680"/>
              <a:ext cx="292680" cy="18288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grpSp>
          <p:nvGrpSpPr>
            <p:cNvPr id="57" name="object 51"/>
            <p:cNvGrpSpPr/>
            <p:nvPr/>
          </p:nvGrpSpPr>
          <p:grpSpPr>
            <a:xfrm>
              <a:off x="1917720" y="814680"/>
              <a:ext cx="445320" cy="148680"/>
              <a:chOff x="1917720" y="814680"/>
              <a:chExt cx="445320" cy="148680"/>
            </a:xfrm>
          </p:grpSpPr>
          <p:sp>
            <p:nvSpPr>
              <p:cNvPr id="58" name="object 52"/>
              <p:cNvSpPr/>
              <p:nvPr/>
            </p:nvSpPr>
            <p:spPr>
              <a:xfrm>
                <a:off x="1917720" y="814680"/>
                <a:ext cx="288360" cy="14868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59" name="object 53"/>
              <p:cNvPicPr/>
              <p:nvPr/>
            </p:nvPicPr>
            <p:blipFill>
              <a:blip r:embed="rId10"/>
              <a:stretch/>
            </p:blipFill>
            <p:spPr>
              <a:xfrm>
                <a:off x="2244240" y="815040"/>
                <a:ext cx="11880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60" name="object 54"/>
            <p:cNvPicPr/>
            <p:nvPr/>
          </p:nvPicPr>
          <p:blipFill>
            <a:blip r:embed="rId11"/>
            <a:stretch/>
          </p:blipFill>
          <p:spPr>
            <a:xfrm>
              <a:off x="1556640" y="1049760"/>
              <a:ext cx="157320" cy="15120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61" name="object 55"/>
            <p:cNvGrpSpPr/>
            <p:nvPr/>
          </p:nvGrpSpPr>
          <p:grpSpPr>
            <a:xfrm>
              <a:off x="1762920" y="1051200"/>
              <a:ext cx="675000" cy="181080"/>
              <a:chOff x="1762920" y="1051200"/>
              <a:chExt cx="675000" cy="181080"/>
            </a:xfrm>
          </p:grpSpPr>
          <p:pic>
            <p:nvPicPr>
              <p:cNvPr id="62" name="object 56"/>
              <p:cNvPicPr/>
              <p:nvPr/>
            </p:nvPicPr>
            <p:blipFill>
              <a:blip r:embed="rId12"/>
              <a:stretch/>
            </p:blipFill>
            <p:spPr>
              <a:xfrm>
                <a:off x="1762920" y="1051560"/>
                <a:ext cx="120240" cy="1476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3" name="object 57"/>
              <p:cNvSpPr/>
              <p:nvPr/>
            </p:nvSpPr>
            <p:spPr>
              <a:xfrm>
                <a:off x="1917720" y="1051200"/>
                <a:ext cx="520200" cy="181080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</p:grpSp>
        <p:grpSp>
          <p:nvGrpSpPr>
            <p:cNvPr id="64" name="object 58"/>
            <p:cNvGrpSpPr/>
            <p:nvPr/>
          </p:nvGrpSpPr>
          <p:grpSpPr>
            <a:xfrm>
              <a:off x="2489040" y="1051560"/>
              <a:ext cx="288360" cy="147600"/>
              <a:chOff x="2489040" y="1051560"/>
              <a:chExt cx="288360" cy="147600"/>
            </a:xfrm>
          </p:grpSpPr>
          <p:pic>
            <p:nvPicPr>
              <p:cNvPr id="65" name="object 59"/>
              <p:cNvPicPr/>
              <p:nvPr/>
            </p:nvPicPr>
            <p:blipFill>
              <a:blip r:embed="rId13"/>
              <a:stretch/>
            </p:blipFill>
            <p:spPr>
              <a:xfrm>
                <a:off x="2489040" y="1051560"/>
                <a:ext cx="127440" cy="1476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6" name="object 60"/>
              <p:cNvPicPr/>
              <p:nvPr/>
            </p:nvPicPr>
            <p:blipFill>
              <a:blip r:embed="rId14"/>
              <a:stretch/>
            </p:blipFill>
            <p:spPr>
              <a:xfrm>
                <a:off x="2658960" y="1051560"/>
                <a:ext cx="118440" cy="14760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7" name="object 61"/>
            <p:cNvGrpSpPr/>
            <p:nvPr/>
          </p:nvGrpSpPr>
          <p:grpSpPr>
            <a:xfrm>
              <a:off x="1556640" y="1284480"/>
              <a:ext cx="1470960" cy="185400"/>
              <a:chOff x="1556640" y="1284480"/>
              <a:chExt cx="1470960" cy="185400"/>
            </a:xfrm>
          </p:grpSpPr>
          <p:pic>
            <p:nvPicPr>
              <p:cNvPr id="68" name="object 62"/>
              <p:cNvPicPr/>
              <p:nvPr/>
            </p:nvPicPr>
            <p:blipFill>
              <a:blip r:embed="rId15"/>
              <a:stretch/>
            </p:blipFill>
            <p:spPr>
              <a:xfrm>
                <a:off x="1556640" y="1292040"/>
                <a:ext cx="14076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9" name="object 63"/>
              <p:cNvPicPr/>
              <p:nvPr/>
            </p:nvPicPr>
            <p:blipFill>
              <a:blip r:embed="rId16"/>
              <a:stretch/>
            </p:blipFill>
            <p:spPr>
              <a:xfrm>
                <a:off x="17258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0" name="object 64"/>
              <p:cNvPicPr/>
              <p:nvPr/>
            </p:nvPicPr>
            <p:blipFill>
              <a:blip r:embed="rId17"/>
              <a:stretch/>
            </p:blipFill>
            <p:spPr>
              <a:xfrm>
                <a:off x="1917720" y="1284480"/>
                <a:ext cx="357840" cy="18540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1" name="object 65"/>
              <p:cNvPicPr/>
              <p:nvPr/>
            </p:nvPicPr>
            <p:blipFill>
              <a:blip r:embed="rId18"/>
              <a:stretch/>
            </p:blipFill>
            <p:spPr>
              <a:xfrm>
                <a:off x="2300040" y="1292040"/>
                <a:ext cx="162000" cy="1530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2" name="object 66"/>
              <p:cNvSpPr/>
              <p:nvPr/>
            </p:nvSpPr>
            <p:spPr>
              <a:xfrm>
                <a:off x="2494080" y="1290960"/>
                <a:ext cx="136080" cy="14724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/>
            </p:style>
          </p:sp>
          <p:pic>
            <p:nvPicPr>
              <p:cNvPr id="73" name="object 67"/>
              <p:cNvPicPr/>
              <p:nvPr/>
            </p:nvPicPr>
            <p:blipFill>
              <a:blip r:embed="rId19"/>
              <a:stretch/>
            </p:blipFill>
            <p:spPr>
              <a:xfrm>
                <a:off x="2661480" y="1290960"/>
                <a:ext cx="167760" cy="1789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74" name="object 68"/>
              <p:cNvPicPr/>
              <p:nvPr/>
            </p:nvPicPr>
            <p:blipFill>
              <a:blip r:embed="rId20"/>
              <a:stretch/>
            </p:blipFill>
            <p:spPr>
              <a:xfrm>
                <a:off x="2861640" y="1290960"/>
                <a:ext cx="165960" cy="14760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22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3958785724"/>
              </p:ext>
            </p:extLst>
          </p:nvPr>
        </p:nvGraphicFramePr>
        <p:xfrm>
          <a:off x="238945" y="1668703"/>
          <a:ext cx="7278504" cy="7344882"/>
        </p:xfrm>
        <a:graphic>
          <a:graphicData uri="http://schemas.openxmlformats.org/drawingml/2006/table">
            <a:tbl>
              <a:tblPr/>
              <a:tblGrid>
                <a:gridCol w="942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254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109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5532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Дата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Мероприятие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Время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buNone/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начала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01.06. (пн.)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День защиты детей. Организация площадки «Поляна сказок» в рамках Акции «Сказки народов мира»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10.00 - 13.00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Клуб «Доброго здоровья».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14.00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7052966"/>
                  </a:ext>
                </a:extLst>
              </a:tr>
              <a:tr h="525853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02.06. (вт.)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+mn-lt"/>
                        </a:rPr>
                        <a:t>День финансовой грамотности от ВТБ банка.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r>
                        <a:rPr lang="ru-RU" sz="1400" dirty="0"/>
                        <a:t>03.06. (ср.)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+mn-lt"/>
                        </a:rPr>
                        <a:t>Всемирный день велосипеда. Велопрогулка клуба «Доброго здоровья»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noFill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04.06. (чт.)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Федеральные мероприятия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10.00</a:t>
                      </a:r>
                    </a:p>
                  </a:txBody>
                  <a:tcPr>
                    <a:lnL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711474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14.00</a:t>
                      </a:r>
                    </a:p>
                  </a:txBody>
                  <a:tcPr>
                    <a:lnL w="1224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6925867"/>
                  </a:ext>
                </a:extLst>
              </a:tr>
              <a:tr h="323167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05.06.</a:t>
                      </a:r>
                    </a:p>
                    <a:p>
                      <a:r>
                        <a:rPr lang="ru-RU" sz="1400" dirty="0"/>
                        <a:t>(пт.)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+mn-lt"/>
                        </a:rPr>
                        <a:t>Клуб «Доброго здоровья». Всемирный день окружающей среды.</a:t>
                      </a: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noFill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2316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День памяти преподобного </a:t>
                      </a:r>
                      <a:r>
                        <a:rPr lang="ru-RU" sz="1400" b="0" strike="noStrike" spc="-1" dirty="0" err="1">
                          <a:latin typeface="+mn-lt"/>
                        </a:rPr>
                        <a:t>Севастиана</a:t>
                      </a:r>
                      <a:r>
                        <a:rPr lang="ru-RU" sz="1400" b="0" strike="noStrike" spc="-1" dirty="0">
                          <a:latin typeface="+mn-lt"/>
                        </a:rPr>
                        <a:t> </a:t>
                      </a:r>
                      <a:r>
                        <a:rPr lang="ru-RU" sz="1400" b="0" strike="noStrike" spc="-1" dirty="0" err="1">
                          <a:latin typeface="+mn-lt"/>
                        </a:rPr>
                        <a:t>Сохотского</a:t>
                      </a:r>
                      <a:r>
                        <a:rPr lang="ru-RU" sz="1400" b="0" strike="noStrike" spc="-1" dirty="0">
                          <a:latin typeface="+mn-lt"/>
                        </a:rPr>
                        <a:t>, Пошехонского. (Участие в паломничестве в </a:t>
                      </a:r>
                      <a:r>
                        <a:rPr lang="ru-RU" sz="1400" b="0" strike="noStrike" spc="-1" dirty="0" err="1">
                          <a:latin typeface="+mn-lt"/>
                        </a:rPr>
                        <a:t>Сохоть</a:t>
                      </a:r>
                      <a:r>
                        <a:rPr lang="ru-RU" sz="1400" b="0" strike="noStrike" spc="-1" dirty="0">
                          <a:latin typeface="+mn-lt"/>
                        </a:rPr>
                        <a:t>)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14.00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5411313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08.06.</a:t>
                      </a:r>
                    </a:p>
                    <a:p>
                      <a:r>
                        <a:rPr lang="ru-RU" sz="1400" dirty="0"/>
                        <a:t>(пн.)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Международный день домохозяйки и домохозяина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/>
                        <a:t>День социального работника. 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14.00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04926234"/>
                  </a:ext>
                </a:extLst>
              </a:tr>
              <a:tr h="323167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09.06.</a:t>
                      </a:r>
                    </a:p>
                    <a:p>
                      <a:r>
                        <a:rPr lang="ru-RU" sz="1400" dirty="0"/>
                        <a:t>(вт.)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цифровой и компьютерной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+mn-lt"/>
                        </a:rPr>
                        <a:t>Международный день архивов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14.00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7263930"/>
                  </a:ext>
                </a:extLst>
              </a:tr>
              <a:tr h="369333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10.06.</a:t>
                      </a:r>
                    </a:p>
                    <a:p>
                      <a:r>
                        <a:rPr lang="ru-RU" sz="1400" dirty="0"/>
                        <a:t>(ср.)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Консультации по цифровой и компьютерной грамотности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11.00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2008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strike="noStrike" spc="-1" dirty="0">
                          <a:latin typeface="+mn-lt"/>
                        </a:rPr>
                        <a:t>Клуб «Доброго здоровья». </a:t>
                      </a:r>
                      <a:endParaRPr lang="ru-RU" sz="1400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14.00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45240407"/>
                  </a:ext>
                </a:extLst>
              </a:tr>
              <a:tr h="25908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11.06.</a:t>
                      </a:r>
                    </a:p>
                    <a:p>
                      <a:r>
                        <a:rPr lang="ru-RU" sz="1400" dirty="0"/>
                        <a:t>(чт.)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Федеральные мероприятия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90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/>
                        <a:t>«Клуб доброе слово». Встреча с практикующим психологом ОСФР по Ярославской области </a:t>
                      </a:r>
                      <a:r>
                        <a:rPr lang="ru-RU" sz="1400" dirty="0" err="1"/>
                        <a:t>Е.Б.Романовой</a:t>
                      </a:r>
                      <a:r>
                        <a:rPr lang="ru-RU" sz="1400" dirty="0"/>
                        <a:t> (</a:t>
                      </a:r>
                      <a:r>
                        <a:rPr lang="ru-RU" sz="1400" dirty="0" err="1"/>
                        <a:t>Г.Ярославль</a:t>
                      </a:r>
                      <a:r>
                        <a:rPr lang="ru-RU" sz="1400" dirty="0"/>
                        <a:t>): психогигиена</a:t>
                      </a: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39935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88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object 35"/>
          <p:cNvSpPr/>
          <p:nvPr/>
        </p:nvSpPr>
        <p:spPr>
          <a:xfrm>
            <a:off x="111240" y="7000200"/>
            <a:ext cx="7343280" cy="3581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grpSp>
        <p:nvGrpSpPr>
          <p:cNvPr id="43" name="Группа 1"/>
          <p:cNvGrpSpPr/>
          <p:nvPr/>
        </p:nvGrpSpPr>
        <p:grpSpPr>
          <a:xfrm>
            <a:off x="644400" y="8176320"/>
            <a:ext cx="1145520" cy="130320"/>
            <a:chOff x="644400" y="8176320"/>
            <a:chExt cx="1145520" cy="130320"/>
          </a:xfrm>
        </p:grpSpPr>
        <p:pic>
          <p:nvPicPr>
            <p:cNvPr id="44" name="object 36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0800" cy="1303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5" name="object 37"/>
            <p:cNvSpPr/>
            <p:nvPr/>
          </p:nvSpPr>
          <p:spPr>
            <a:xfrm>
              <a:off x="771480" y="8178120"/>
              <a:ext cx="92160" cy="127080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</p:sp>
        <p:pic>
          <p:nvPicPr>
            <p:cNvPr id="46" name="object 38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89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39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6800" cy="1303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8" name="object 40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7640" cy="1267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9" name="object 41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0520" cy="12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080" cy="186480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-42732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</a:rPr>
              <a:t>НА</a:t>
            </a:r>
            <a:r>
              <a:rPr lang="ru-RU" sz="2700" b="1" strike="noStrike" spc="-7" dirty="0">
                <a:solidFill>
                  <a:srgbClr val="FFFFFF"/>
                </a:solidFill>
                <a:latin typeface="Calibri"/>
              </a:rPr>
              <a:t> </a:t>
            </a:r>
            <a:r>
              <a:rPr lang="ru-RU" sz="2700" b="1" spc="-12" dirty="0">
                <a:solidFill>
                  <a:srgbClr val="FFFFFF"/>
                </a:solidFill>
                <a:latin typeface="Calibri"/>
              </a:rPr>
              <a:t>МАРТ</a:t>
            </a:r>
            <a:endParaRPr lang="ru-RU" sz="2700" b="0" strike="noStrike" spc="-1" dirty="0">
              <a:latin typeface="Arial"/>
            </a:endParaRPr>
          </a:p>
          <a:p>
            <a:pPr marL="439560" indent="-427320" algn="r">
              <a:lnSpc>
                <a:spcPts val="2701"/>
              </a:lnSpc>
              <a:buNone/>
              <a:tabLst>
                <a:tab pos="0" algn="l"/>
              </a:tabLst>
            </a:pPr>
            <a:r>
              <a:rPr lang="ru-RU" sz="2700" b="1" strike="noStrike" spc="-21" dirty="0">
                <a:solidFill>
                  <a:srgbClr val="FFFFFF"/>
                </a:solidFill>
                <a:latin typeface="Calibri"/>
              </a:rPr>
              <a:t>2026</a:t>
            </a:r>
            <a:endParaRPr lang="ru-RU" sz="2700" b="0" strike="noStrike" spc="-1" dirty="0">
              <a:latin typeface="Arial"/>
            </a:endParaRPr>
          </a:p>
        </p:txBody>
      </p:sp>
      <p:sp>
        <p:nvSpPr>
          <p:cNvPr id="51" name="object 43"/>
          <p:cNvSpPr/>
          <p:nvPr/>
        </p:nvSpPr>
        <p:spPr>
          <a:xfrm>
            <a:off x="628920" y="8441640"/>
            <a:ext cx="5111640" cy="20217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  <a:buNone/>
            </a:pP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>
              <a:latin typeface="Arial"/>
            </a:endParaRPr>
          </a:p>
          <a:p>
            <a:pPr marL="15120">
              <a:lnSpc>
                <a:spcPts val="1429"/>
              </a:lnSpc>
              <a:spcBef>
                <a:spcPts val="104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35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контакты: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Адрес: г. Пошехонье, площадь Свободы, д.2</a:t>
            </a:r>
            <a:br>
              <a:rPr sz="1300"/>
            </a:b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Контактный номер  8(48546) 2-21-63</a:t>
            </a:r>
            <a:endParaRPr lang="ru-RU" sz="1300" b="0" strike="noStrike" spc="-1">
              <a:latin typeface="Arial"/>
            </a:endParaRPr>
          </a:p>
          <a:p>
            <a:pPr marL="15120">
              <a:lnSpc>
                <a:spcPts val="1301"/>
              </a:lnSpc>
              <a:spcBef>
                <a:spcPts val="130"/>
              </a:spcBef>
              <a:buNone/>
            </a:pPr>
            <a:r>
              <a:rPr lang="ru-RU" sz="1300" b="0" strike="noStrike" spc="-1">
                <a:solidFill>
                  <a:srgbClr val="FFFFFF"/>
                </a:solidFill>
                <a:latin typeface="Calibri"/>
                <a:ea typeface="DejaVu Sans"/>
              </a:rPr>
              <a:t>ФИО Бородулина Любовь Анатольевна</a:t>
            </a:r>
            <a:endParaRPr lang="ru-RU" sz="1300" b="0" strike="noStrike" spc="-1">
              <a:latin typeface="Arial"/>
            </a:endParaRPr>
          </a:p>
        </p:txBody>
      </p:sp>
      <p:sp>
        <p:nvSpPr>
          <p:cNvPr id="52" name="object 44"/>
          <p:cNvSpPr/>
          <p:nvPr/>
        </p:nvSpPr>
        <p:spPr>
          <a:xfrm>
            <a:off x="2698322" y="7618415"/>
            <a:ext cx="4588907" cy="54787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0" tIns="12600" rIns="0" bIns="0" anchor="t">
            <a:spAutoFit/>
          </a:bodyPr>
          <a:lstStyle/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08:00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17:00</a:t>
            </a:r>
            <a:endParaRPr lang="ru-RU" sz="1600" b="0" strike="noStrike" spc="-1" dirty="0">
              <a:latin typeface="Arial"/>
            </a:endParaRPr>
          </a:p>
          <a:p>
            <a:pPr>
              <a:lnSpc>
                <a:spcPct val="112000"/>
              </a:lnSpc>
              <a:buNone/>
              <a:tabLst>
                <a:tab pos="0" algn="l"/>
              </a:tabLst>
            </a:pP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пятница 08:00 — 16:00</a:t>
            </a:r>
            <a:endParaRPr lang="ru-RU" sz="1600" b="0" strike="noStrike" spc="-1" dirty="0">
              <a:latin typeface="Arial"/>
            </a:endParaRPr>
          </a:p>
        </p:txBody>
      </p:sp>
      <p:sp>
        <p:nvSpPr>
          <p:cNvPr id="53" name="object 45"/>
          <p:cNvSpPr/>
          <p:nvPr/>
        </p:nvSpPr>
        <p:spPr>
          <a:xfrm>
            <a:off x="6123240" y="8786520"/>
            <a:ext cx="91512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  <a:buNone/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8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</a:t>
            </a:r>
            <a:endParaRPr lang="ru-RU" sz="800" b="0" strike="noStrike" spc="-1">
              <a:latin typeface="Arial"/>
            </a:endParaRPr>
          </a:p>
          <a:p>
            <a:pPr marL="12600">
              <a:lnSpc>
                <a:spcPts val="799"/>
              </a:lnSpc>
              <a:buNone/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26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Ярославской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latin typeface="Arial"/>
            </a:endParaRPr>
          </a:p>
        </p:txBody>
      </p:sp>
      <p:sp>
        <p:nvSpPr>
          <p:cNvPr id="75" name="Прямоугольник: скругленные углы 2"/>
          <p:cNvSpPr/>
          <p:nvPr/>
        </p:nvSpPr>
        <p:spPr>
          <a:xfrm>
            <a:off x="6140520" y="9593640"/>
            <a:ext cx="872280" cy="85608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Овал 3"/>
          <p:cNvSpPr/>
          <p:nvPr/>
        </p:nvSpPr>
        <p:spPr>
          <a:xfrm>
            <a:off x="6047640" y="7937640"/>
            <a:ext cx="812880" cy="81288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7" name="object 48"/>
          <p:cNvPicPr/>
          <p:nvPr/>
        </p:nvPicPr>
        <p:blipFill>
          <a:blip r:embed="rId7"/>
          <a:stretch/>
        </p:blipFill>
        <p:spPr>
          <a:xfrm>
            <a:off x="6162120" y="8141760"/>
            <a:ext cx="599040" cy="514080"/>
          </a:xfrm>
          <a:prstGeom prst="rect">
            <a:avLst/>
          </a:prstGeom>
          <a:ln w="0">
            <a:noFill/>
          </a:ln>
        </p:spPr>
      </p:pic>
      <p:pic>
        <p:nvPicPr>
          <p:cNvPr id="78" name="Рисунок 7"/>
          <p:cNvPicPr/>
          <p:nvPr/>
        </p:nvPicPr>
        <p:blipFill>
          <a:blip r:embed="rId8"/>
          <a:stretch/>
        </p:blipFill>
        <p:spPr>
          <a:xfrm>
            <a:off x="6153120" y="9577080"/>
            <a:ext cx="859680" cy="859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9" name="Таблица 4"/>
          <p:cNvGraphicFramePr/>
          <p:nvPr>
            <p:extLst>
              <p:ext uri="{D42A27DB-BD31-4B8C-83A1-F6EECF244321}">
                <p14:modId xmlns:p14="http://schemas.microsoft.com/office/powerpoint/2010/main" val="884453922"/>
              </p:ext>
            </p:extLst>
          </p:nvPr>
        </p:nvGraphicFramePr>
        <p:xfrm>
          <a:off x="26135" y="47296"/>
          <a:ext cx="7504230" cy="8829204"/>
        </p:xfrm>
        <a:graphic>
          <a:graphicData uri="http://schemas.openxmlformats.org/drawingml/2006/table">
            <a:tbl>
              <a:tblPr/>
              <a:tblGrid>
                <a:gridCol w="7136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3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7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614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15.06.</a:t>
                      </a:r>
                    </a:p>
                    <a:p>
                      <a:r>
                        <a:rPr lang="ru-RU" sz="1400" dirty="0"/>
                        <a:t>(пн.)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6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6762823"/>
                  </a:ext>
                </a:extLst>
              </a:tr>
              <a:tr h="36576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16.06.</a:t>
                      </a:r>
                    </a:p>
                    <a:p>
                      <a:r>
                        <a:rPr lang="ru-RU" sz="1400" dirty="0"/>
                        <a:t>(вт.)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266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0988747"/>
                  </a:ext>
                </a:extLst>
              </a:tr>
              <a:tr h="30614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17.06.</a:t>
                      </a:r>
                    </a:p>
                    <a:p>
                      <a:r>
                        <a:rPr lang="ru-RU" sz="1400" dirty="0"/>
                        <a:t>(ср.)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6472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138713"/>
                  </a:ext>
                </a:extLst>
              </a:tr>
              <a:tr h="343905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18.06.</a:t>
                      </a:r>
                    </a:p>
                    <a:p>
                      <a:r>
                        <a:rPr lang="ru-RU" sz="1400" dirty="0"/>
                        <a:t>(чт.)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/>
                        <a:t>Федеральные мероприятия</a:t>
                      </a: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14.00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67630424"/>
                  </a:ext>
                </a:extLst>
              </a:tr>
              <a:tr h="30614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19.06.</a:t>
                      </a:r>
                    </a:p>
                    <a:p>
                      <a:r>
                        <a:rPr lang="ru-RU" sz="1400" dirty="0"/>
                        <a:t>(пт.)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6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45558655"/>
                  </a:ext>
                </a:extLst>
              </a:tr>
              <a:tr h="362902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22.06.</a:t>
                      </a:r>
                    </a:p>
                    <a:p>
                      <a:r>
                        <a:rPr lang="ru-RU" sz="1400" dirty="0"/>
                        <a:t>(пн.)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i="1" strike="noStrike" spc="-1" dirty="0">
                          <a:latin typeface="Arial"/>
                        </a:rPr>
                        <a:t>День Памяти и скорби. Участие в митинге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11.00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61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667916"/>
                  </a:ext>
                </a:extLst>
              </a:tr>
              <a:tr h="510591">
                <a:tc>
                  <a:txBody>
                    <a:bodyPr/>
                    <a:lstStyle/>
                    <a:p>
                      <a:r>
                        <a:rPr lang="ru-RU" sz="1400" dirty="0"/>
                        <a:t>23.06.</a:t>
                      </a:r>
                    </a:p>
                    <a:p>
                      <a:r>
                        <a:rPr lang="ru-RU" sz="1400" dirty="0"/>
                        <a:t>(вт.)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60219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24.06.</a:t>
                      </a:r>
                    </a:p>
                    <a:p>
                      <a:r>
                        <a:rPr lang="ru-RU" sz="1400" dirty="0"/>
                        <a:t>(ср.)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endParaRPr lang="ru-RU" sz="14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6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endParaRPr lang="ru-RU" sz="1400" b="0" strike="noStrike" spc="-1" dirty="0">
                        <a:latin typeface="+mn-lt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5294293"/>
                  </a:ext>
                </a:extLst>
              </a:tr>
              <a:tr h="308230">
                <a:tc rowSpan="2">
                  <a:txBody>
                    <a:bodyPr/>
                    <a:lstStyle/>
                    <a:p>
                      <a:r>
                        <a:rPr lang="ru-RU" sz="1400" dirty="0"/>
                        <a:t>25.06.</a:t>
                      </a:r>
                    </a:p>
                    <a:p>
                      <a:r>
                        <a:rPr lang="ru-RU" sz="1400" dirty="0"/>
                        <a:t>(чт.)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dirty="0"/>
                        <a:t>Федеральные мероприятия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buNone/>
                        <a:tabLst>
                          <a:tab pos="0" algn="l"/>
                        </a:tabLst>
                      </a:pPr>
                      <a:r>
                        <a:rPr lang="ru-RU" sz="1400" b="0" strike="noStrike" spc="-1" dirty="0">
                          <a:latin typeface="Arial"/>
                        </a:rPr>
                        <a:t>10.00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602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14.00</a:t>
                      </a:r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D8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5878441"/>
                  </a:ext>
                </a:extLst>
              </a:tr>
              <a:tr h="612469">
                <a:tc>
                  <a:txBody>
                    <a:bodyPr/>
                    <a:lstStyle/>
                    <a:p>
                      <a:r>
                        <a:rPr lang="ru-RU" sz="1400" dirty="0"/>
                        <a:t>26.06.</a:t>
                      </a:r>
                    </a:p>
                    <a:p>
                      <a:r>
                        <a:rPr lang="ru-RU" sz="1400" dirty="0"/>
                        <a:t>(пт.)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10.00</a:t>
                      </a:r>
                    </a:p>
                    <a:p>
                      <a:endParaRPr lang="ru-RU" sz="1400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612469">
                <a:tc>
                  <a:txBody>
                    <a:bodyPr/>
                    <a:lstStyle/>
                    <a:p>
                      <a:r>
                        <a:rPr lang="ru-RU" sz="1400" dirty="0"/>
                        <a:t>29.06</a:t>
                      </a:r>
                    </a:p>
                    <a:p>
                      <a:r>
                        <a:rPr lang="ru-RU" sz="1400" dirty="0"/>
                        <a:t>(пн.)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5129453"/>
                  </a:ext>
                </a:extLst>
              </a:tr>
              <a:tr h="612469">
                <a:tc>
                  <a:txBody>
                    <a:bodyPr/>
                    <a:lstStyle/>
                    <a:p>
                      <a:r>
                        <a:rPr lang="ru-RU" sz="1400" dirty="0"/>
                        <a:t>30.06</a:t>
                      </a:r>
                    </a:p>
                    <a:p>
                      <a:r>
                        <a:rPr lang="ru-RU" sz="1400" dirty="0"/>
                        <a:t>(вт.)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>
                      <a:solidFill>
                        <a:srgbClr val="FFFFFF"/>
                      </a:solidFill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trike="noStrike" spc="-1" dirty="0">
                          <a:latin typeface="+mn-lt"/>
                        </a:rPr>
                        <a:t>Консультации по пенсионному законодательству, цифровой и компьютерной грамотности</a:t>
                      </a:r>
                      <a:endParaRPr lang="ru-RU" sz="1400" dirty="0"/>
                    </a:p>
                  </a:txBody>
                  <a:tcPr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sz="1400" dirty="0"/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9E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735598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1893</TotalTime>
  <Words>461</Words>
  <Application>Microsoft Office PowerPoint</Application>
  <PresentationFormat>Произвольный</PresentationFormat>
  <Paragraphs>115</Paragraphs>
  <Slides>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Symbol</vt:lpstr>
      <vt:lpstr>Times New Roman</vt:lpstr>
      <vt:lpstr>Wingdings</vt:lpstr>
      <vt:lpstr>Office Theme</vt:lpstr>
      <vt:lpstr>МЕРОПРИЯТИЯ НА ИЮНЬ 2026</vt:lpstr>
      <vt:lpstr>МЕРОПРИЯТИЯ НА МАРТ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Дарья Мирошниченко</cp:lastModifiedBy>
  <cp:revision>85</cp:revision>
  <dcterms:created xsi:type="dcterms:W3CDTF">2025-11-06T11:20:25Z</dcterms:created>
  <dcterms:modified xsi:type="dcterms:W3CDTF">2026-05-26T09:03:27Z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