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  <Override PartName="/ppt/media/image21.png" ContentType="image/png"/>
  <Override PartName="/ppt/media/image22.png" ContentType="image/png"/>
  <Override PartName="/ppt/media/image23.png" ContentType="image/png"/>
  <Override PartName="/ppt/media/image24.png" ContentType="image/png"/>
  <Override PartName="/ppt/media/image25.png" ContentType="image/png"/>
  <Override PartName="/ppt/media/image26.png" ContentType="image/png"/>
  <Override PartName="/ppt/media/image27.png" ContentType="image/png"/>
  <Override PartName="/ppt/presProps.xml" ContentType="application/vnd.openxmlformats-officedocument.presentationml.presProps+xml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перемещения страницы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ru-RU" sz="2000" spc="-1" strike="noStrike">
                <a:latin typeface="Arial"/>
              </a:rPr>
              <a:t>Для правки формата примечаний щёлкните мышью</a:t>
            </a:r>
            <a:endParaRPr b="0" lang="ru-RU" sz="2000" spc="-1" strike="noStrike"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ru-RU" sz="1400" spc="-1" strike="noStrike">
                <a:latin typeface="Times New Roman"/>
              </a:rPr>
              <a:t>&lt;верхний колонтитул&gt;</a:t>
            </a:r>
            <a:endParaRPr b="0" lang="ru-RU" sz="1400" spc="-1" strike="noStrike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dt" idx="4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buNone/>
              <a:defRPr b="0" lang="ru-RU" sz="1400" spc="-1" strike="noStrike">
                <a:latin typeface="Times New Roman"/>
              </a:defRPr>
            </a:lvl1pPr>
          </a:lstStyle>
          <a:p>
            <a:pPr algn="r">
              <a:buNone/>
            </a:pPr>
            <a:r>
              <a:rPr b="0" lang="ru-RU" sz="1400" spc="-1" strike="noStrike">
                <a:latin typeface="Times New Roman"/>
              </a:rPr>
              <a:t>&lt;дата/время&gt;</a:t>
            </a:r>
            <a:endParaRPr b="0" lang="ru-RU" sz="1400" spc="-1" strike="noStrike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ftr" idx="5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>
              <a:defRPr b="0" lang="ru-RU" sz="1400" spc="-1" strike="noStrike">
                <a:latin typeface="Times New Roman"/>
              </a:defRPr>
            </a:lvl1pPr>
          </a:lstStyle>
          <a:p>
            <a:r>
              <a:rPr b="0" lang="ru-RU" sz="1400" spc="-1" strike="noStrike">
                <a:latin typeface="Times New Roman"/>
              </a:rPr>
              <a:t>&lt;нижний колонтитул&gt;</a:t>
            </a:r>
            <a:endParaRPr b="0" lang="ru-RU" sz="1400" spc="-1" strike="noStrike">
              <a:latin typeface="Times New Roman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 type="sldNum" idx="6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algn="r">
              <a:buNone/>
              <a:defRPr b="0" lang="ru-RU" sz="1400" spc="-1" strike="noStrike">
                <a:latin typeface="Times New Roman"/>
              </a:defRPr>
            </a:lvl1pPr>
          </a:lstStyle>
          <a:p>
            <a:pPr algn="r">
              <a:buNone/>
            </a:pPr>
            <a:fld id="{F8B08DDF-65A3-454F-9110-2F962070C795}" type="slidenum">
              <a:rPr b="0" lang="ru-RU" sz="1400" spc="-1" strike="noStrike">
                <a:latin typeface="Times New Roman"/>
              </a:rPr>
              <a:t>&lt;номер&gt;</a:t>
            </a:fld>
            <a:endParaRPr b="0" lang="ru-RU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sldImg"/>
          </p:nvPr>
        </p:nvSpPr>
        <p:spPr>
          <a:xfrm>
            <a:off x="2505240" y="1336680"/>
            <a:ext cx="2549160" cy="3607920"/>
          </a:xfrm>
          <a:prstGeom prst="rect">
            <a:avLst/>
          </a:prstGeom>
          <a:ln w="0">
            <a:noFill/>
          </a:ln>
        </p:spPr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8000" cy="42098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endParaRPr b="0" lang="ru-RU" sz="2000" spc="-1" strike="noStrike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sldNum" idx="7"/>
          </p:nvPr>
        </p:nvSpPr>
        <p:spPr>
          <a:xfrm>
            <a:off x="4281480" y="10155240"/>
            <a:ext cx="3276360" cy="5360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algn="r">
              <a:lnSpc>
                <a:spcPct val="100000"/>
              </a:lnSpc>
              <a:buNone/>
              <a:defRPr b="0" lang="ru-RU" sz="1200" spc="-1" strike="noStrike"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9FF734F8-A94D-4523-9E7D-331252246181}" type="slidenum">
              <a:rPr b="0" lang="ru-RU" sz="1200" spc="-1" strike="noStrike">
                <a:latin typeface="Times New Roman"/>
              </a:rPr>
              <a:t>&lt;номер&gt;</a:t>
            </a:fld>
            <a:endParaRPr b="0" lang="ru-RU" sz="1200" spc="-1" strike="noStrike"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D9DF3A2-923C-4BC3-80C8-E880626EC16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3A9D208-11D4-4687-9926-D39994064AD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B5184F9-04A6-4F50-AD1E-62AE3B13A609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438DAD6-A9B4-4201-8C75-FAC5FFE0C8CA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75AE759-A866-443F-8B78-60BA6955A5A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1002D2C-8B3F-43C9-B8AE-29F2A1E2718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4FAB62A-9348-46BE-9FBD-F07E4A54216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6558005-3EF7-4821-8946-06E8172DD8E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AAA5B2D-9262-40E9-AABA-7298913CEA2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13A08C9-729B-4524-ADB6-5B67173749C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322F18D-1F6D-420C-A139-3F28BBF3C20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7CB09BE-60D6-4301-BB95-B132EE147CF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lnSpc>
                <a:spcPct val="100000"/>
              </a:lnSpc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&lt;нижний колонтитул&gt;</a:t>
            </a:r>
            <a:endParaRPr b="0" lang="ru-RU" sz="1400" spc="-1" strike="noStrike"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ru-RU" sz="1400" spc="-1" strike="noStrike">
                <a:solidFill>
                  <a:srgbClr val="b2b2b2"/>
                </a:solidFill>
                <a:latin typeface="Times New Roman"/>
                <a:ea typeface="DejaVu Sans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4DCE185E-1AC5-4760-B2B4-003DE4AC7C4E}" type="slidenum">
              <a:rPr b="0" lang="ru-RU" sz="1400" spc="-1" strike="noStrike">
                <a:solidFill>
                  <a:srgbClr val="b2b2b2"/>
                </a:solidFill>
                <a:latin typeface="Times New Roman"/>
                <a:ea typeface="DejaVu Sans"/>
              </a:rPr>
              <a:t>&lt;номер&gt;</a:t>
            </a:fld>
            <a:endParaRPr b="0" lang="ru-RU" sz="14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ru-RU" sz="1400" spc="-1" strike="noStrike">
                <a:latin typeface="Times New Roman"/>
              </a:defRPr>
            </a:lvl1pPr>
          </a:lstStyle>
          <a:p>
            <a:r>
              <a:rPr b="0" lang="ru-RU" sz="1400" spc="-1" strike="noStrike">
                <a:latin typeface="Times New Roman"/>
              </a:rPr>
              <a:t>&lt;дата/время&gt;</a:t>
            </a:r>
            <a:endParaRPr b="0" lang="ru-RU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1.xml"/><Relationship Id="rId22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1.png"/><Relationship Id="rId2" Type="http://schemas.openxmlformats.org/officeDocument/2006/relationships/image" Target="../media/image22.png"/><Relationship Id="rId3" Type="http://schemas.openxmlformats.org/officeDocument/2006/relationships/image" Target="../media/image23.png"/><Relationship Id="rId4" Type="http://schemas.openxmlformats.org/officeDocument/2006/relationships/image" Target="../media/image24.png"/><Relationship Id="rId5" Type="http://schemas.openxmlformats.org/officeDocument/2006/relationships/image" Target="../media/image25.png"/><Relationship Id="rId6" Type="http://schemas.openxmlformats.org/officeDocument/2006/relationships/image" Target="../media/image26.png"/><Relationship Id="rId7" Type="http://schemas.openxmlformats.org/officeDocument/2006/relationships/image" Target="../media/image27.png"/><Relationship Id="rId8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22400" cy="1542600"/>
          </a:xfrm>
          <a:prstGeom prst="rect">
            <a:avLst/>
          </a:prstGeom>
          <a:ln w="0">
            <a:noFill/>
          </a:ln>
        </p:spPr>
      </p:pic>
      <p:sp>
        <p:nvSpPr>
          <p:cNvPr id="48" name="object 35"/>
          <p:cNvSpPr/>
          <p:nvPr/>
        </p:nvSpPr>
        <p:spPr>
          <a:xfrm>
            <a:off x="111240" y="7000200"/>
            <a:ext cx="7342920" cy="358092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49" name="Группа 1"/>
          <p:cNvGrpSpPr/>
          <p:nvPr/>
        </p:nvGrpSpPr>
        <p:grpSpPr>
          <a:xfrm>
            <a:off x="644400" y="8176320"/>
            <a:ext cx="1145160" cy="129960"/>
            <a:chOff x="644400" y="8176320"/>
            <a:chExt cx="1145160" cy="129960"/>
          </a:xfrm>
        </p:grpSpPr>
        <p:pic>
          <p:nvPicPr>
            <p:cNvPr id="50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0440" cy="1299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1" name="object 37"/>
            <p:cNvSpPr/>
            <p:nvPr/>
          </p:nvSpPr>
          <p:spPr>
            <a:xfrm>
              <a:off x="771480" y="8178120"/>
              <a:ext cx="91800" cy="12672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52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89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3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6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4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7280" cy="1263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5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0160" cy="1281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720" cy="186444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r>
              <a:rPr b="1" lang="ru-RU" sz="2700" spc="-1" strike="noStrike">
                <a:solidFill>
                  <a:srgbClr val="ffffff"/>
                </a:solidFill>
                <a:latin typeface="Calibri"/>
                <a:ea typeface="DejaVu Sans"/>
              </a:rPr>
              <a:t>НА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  <a:ea typeface="DejaVu Sans"/>
              </a:rPr>
              <a:t> МАЙ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object 44"/>
          <p:cNvSpPr/>
          <p:nvPr/>
        </p:nvSpPr>
        <p:spPr>
          <a:xfrm>
            <a:off x="3819240" y="7361640"/>
            <a:ext cx="3294720" cy="82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>
              <a:lnSpc>
                <a:spcPct val="112000"/>
              </a:lnSpc>
              <a:buNone/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четверг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08:00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21" strike="noStrike">
                <a:solidFill>
                  <a:srgbClr val="58595b"/>
                </a:solidFill>
                <a:latin typeface="Calibri"/>
                <a:ea typeface="DejaVu Sans"/>
              </a:rPr>
              <a:t>17:00</a:t>
            </a:r>
            <a:endParaRPr b="0" lang="ru-RU" sz="1600" spc="-1" strike="noStrike">
              <a:latin typeface="Arial"/>
            </a:endParaRPr>
          </a:p>
          <a:p>
            <a:pPr>
              <a:lnSpc>
                <a:spcPct val="112000"/>
              </a:lnSpc>
              <a:buNone/>
              <a:tabLst>
                <a:tab algn="l" pos="0"/>
              </a:tabLst>
            </a:pPr>
            <a:r>
              <a:rPr b="1" lang="ru-RU" sz="1600" spc="-21" strike="noStrike">
                <a:solidFill>
                  <a:srgbClr val="58595b"/>
                </a:solidFill>
                <a:latin typeface="Calibri"/>
                <a:ea typeface="DejaVu Sans"/>
              </a:rPr>
              <a:t>пятница 08:00 — 16:00</a:t>
            </a:r>
            <a:endParaRPr b="0" lang="ru-RU" sz="1600" spc="-1" strike="noStrike">
              <a:latin typeface="Arial"/>
            </a:endParaRPr>
          </a:p>
        </p:txBody>
      </p:sp>
      <p:sp>
        <p:nvSpPr>
          <p:cNvPr id="58" name="object 45"/>
          <p:cNvSpPr/>
          <p:nvPr/>
        </p:nvSpPr>
        <p:spPr>
          <a:xfrm>
            <a:off x="6123240" y="8786520"/>
            <a:ext cx="91476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7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b="0" lang="ru-RU" sz="800" spc="47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b="0" lang="ru-RU" sz="800" spc="24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1" strike="noStrike">
                <a:solidFill>
                  <a:srgbClr val="ffffff"/>
                </a:solidFill>
                <a:latin typeface="Calibri"/>
                <a:ea typeface="DejaVu Sans"/>
              </a:rPr>
              <a:t>Ярославской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b="0" lang="ru-RU" sz="800" spc="-1" strike="noStrike">
              <a:latin typeface="Arial"/>
            </a:endParaRPr>
          </a:p>
        </p:txBody>
      </p:sp>
      <p:grpSp>
        <p:nvGrpSpPr>
          <p:cNvPr id="59" name="Группа 103"/>
          <p:cNvGrpSpPr/>
          <p:nvPr/>
        </p:nvGrpSpPr>
        <p:grpSpPr>
          <a:xfrm>
            <a:off x="421920" y="315360"/>
            <a:ext cx="2514960" cy="980280"/>
            <a:chOff x="421920" y="315360"/>
            <a:chExt cx="2514960" cy="980280"/>
          </a:xfrm>
        </p:grpSpPr>
        <p:pic>
          <p:nvPicPr>
            <p:cNvPr id="60" name="object 49" descr=""/>
            <p:cNvPicPr/>
            <p:nvPr/>
          </p:nvPicPr>
          <p:blipFill>
            <a:blip r:embed="rId7"/>
            <a:stretch/>
          </p:blipFill>
          <p:spPr>
            <a:xfrm>
              <a:off x="421920" y="315360"/>
              <a:ext cx="836640" cy="9543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61" name="object 50"/>
            <p:cNvSpPr/>
            <p:nvPr/>
          </p:nvSpPr>
          <p:spPr>
            <a:xfrm>
              <a:off x="1486800" y="640800"/>
              <a:ext cx="292320" cy="182520"/>
            </a:xfrm>
            <a:custGeom>
              <a:avLst/>
              <a:gdLst/>
              <a:ah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62" name="object 51"/>
            <p:cNvGrpSpPr/>
            <p:nvPr/>
          </p:nvGrpSpPr>
          <p:grpSpPr>
            <a:xfrm>
              <a:off x="1827360" y="640800"/>
              <a:ext cx="444960" cy="148320"/>
              <a:chOff x="1827360" y="640800"/>
              <a:chExt cx="444960" cy="148320"/>
            </a:xfrm>
          </p:grpSpPr>
          <p:sp>
            <p:nvSpPr>
              <p:cNvPr id="63" name="object 52"/>
              <p:cNvSpPr/>
              <p:nvPr/>
            </p:nvSpPr>
            <p:spPr>
              <a:xfrm>
                <a:off x="1827360" y="640800"/>
                <a:ext cx="288000" cy="148320"/>
              </a:xfrm>
              <a:custGeom>
                <a:avLst/>
                <a:gdLst/>
                <a:ah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64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153880" y="641160"/>
                <a:ext cx="11844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5" name="object 54" descr=""/>
            <p:cNvPicPr/>
            <p:nvPr/>
          </p:nvPicPr>
          <p:blipFill>
            <a:blip r:embed="rId9"/>
            <a:stretch/>
          </p:blipFill>
          <p:spPr>
            <a:xfrm>
              <a:off x="1466280" y="875880"/>
              <a:ext cx="156960" cy="1508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6" name="object 55"/>
            <p:cNvGrpSpPr/>
            <p:nvPr/>
          </p:nvGrpSpPr>
          <p:grpSpPr>
            <a:xfrm>
              <a:off x="1672560" y="877320"/>
              <a:ext cx="674640" cy="180720"/>
              <a:chOff x="1672560" y="877320"/>
              <a:chExt cx="674640" cy="180720"/>
            </a:xfrm>
          </p:grpSpPr>
          <p:pic>
            <p:nvPicPr>
              <p:cNvPr id="67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672560" y="877680"/>
                <a:ext cx="119880" cy="1472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8" name="object 57"/>
              <p:cNvSpPr/>
              <p:nvPr/>
            </p:nvSpPr>
            <p:spPr>
              <a:xfrm>
                <a:off x="1827360" y="877320"/>
                <a:ext cx="519840" cy="180720"/>
              </a:xfrm>
              <a:custGeom>
                <a:avLst/>
                <a:gdLst/>
                <a:ah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69" name="object 58"/>
            <p:cNvGrpSpPr/>
            <p:nvPr/>
          </p:nvGrpSpPr>
          <p:grpSpPr>
            <a:xfrm>
              <a:off x="2398680" y="877680"/>
              <a:ext cx="288000" cy="147240"/>
              <a:chOff x="2398680" y="877680"/>
              <a:chExt cx="288000" cy="147240"/>
            </a:xfrm>
          </p:grpSpPr>
          <p:pic>
            <p:nvPicPr>
              <p:cNvPr id="70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398680" y="877680"/>
                <a:ext cx="127080" cy="1472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1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568600" y="877680"/>
                <a:ext cx="11808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2" name="object 61"/>
            <p:cNvGrpSpPr/>
            <p:nvPr/>
          </p:nvGrpSpPr>
          <p:grpSpPr>
            <a:xfrm>
              <a:off x="1466280" y="1110600"/>
              <a:ext cx="1470600" cy="185040"/>
              <a:chOff x="1466280" y="1110600"/>
              <a:chExt cx="1470600" cy="185040"/>
            </a:xfrm>
          </p:grpSpPr>
          <p:pic>
            <p:nvPicPr>
              <p:cNvPr id="73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466280" y="1118160"/>
                <a:ext cx="14040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635480" y="111816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5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827360" y="1110600"/>
                <a:ext cx="357480" cy="185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6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209680" y="111816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7" name="object 66"/>
              <p:cNvSpPr/>
              <p:nvPr/>
            </p:nvSpPr>
            <p:spPr>
              <a:xfrm>
                <a:off x="2403720" y="1117080"/>
                <a:ext cx="135720" cy="146880"/>
              </a:xfrm>
              <a:custGeom>
                <a:avLst/>
                <a:gdLst/>
                <a:ah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78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571120" y="1117080"/>
                <a:ext cx="167400" cy="178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9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771280" y="1117080"/>
                <a:ext cx="165600" cy="1472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80" name="Прямоугольник: скругленные углы 2"/>
          <p:cNvSpPr/>
          <p:nvPr/>
        </p:nvSpPr>
        <p:spPr>
          <a:xfrm>
            <a:off x="6140520" y="9593640"/>
            <a:ext cx="871920" cy="8557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1" name="Овал 3"/>
          <p:cNvSpPr/>
          <p:nvPr/>
        </p:nvSpPr>
        <p:spPr>
          <a:xfrm>
            <a:off x="6047640" y="7937640"/>
            <a:ext cx="812520" cy="812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82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598680" cy="513720"/>
          </a:xfrm>
          <a:prstGeom prst="rect">
            <a:avLst/>
          </a:prstGeom>
          <a:ln w="0">
            <a:noFill/>
          </a:ln>
        </p:spPr>
      </p:pic>
      <p:pic>
        <p:nvPicPr>
          <p:cNvPr id="83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59320" cy="859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4" name="Таблица 4"/>
          <p:cNvGraphicFramePr/>
          <p:nvPr/>
        </p:nvGraphicFramePr>
        <p:xfrm>
          <a:off x="239040" y="1668600"/>
          <a:ext cx="7278120" cy="5550840"/>
        </p:xfrm>
        <a:graphic>
          <a:graphicData uri="http://schemas.openxmlformats.org/drawingml/2006/table">
            <a:tbl>
              <a:tblPr/>
              <a:tblGrid>
                <a:gridCol w="682920"/>
                <a:gridCol w="5684400"/>
                <a:gridCol w="910800"/>
              </a:tblGrid>
              <a:tr h="6552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Дата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304920">
                <a:tc rowSpan="2"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04.05. (пн.)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Открытие выставки детского рисунка, посвященной Дню Победы.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11.00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04920"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Клуб «Доброго здоровья»: скандинавская ходьба, нейробика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14.00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22920">
                <a:tc rowSpan="2"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05.05. (вт.)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Консультации по цифровой и компьютерной грамотности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10.00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731160"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Клуб «Добрые руки». Изготовление венка для возложения  (Мемориал «Боевая слава», Памятник неизвестному солдату, Аллея героев)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14.00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04920">
                <a:tc rowSpan="2"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06.05. (ср.)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Консультации по пенсионному законодательству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10.00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04920"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Клуб «Доброго здоровья»: скандинавская ходьба, нейробика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14.00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731160">
                <a:tc rowSpan="2"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07.05. (чт.)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День радио, праздник работников всех отраслей связи. Встреча ветеранов – работников связи (почта, радио, телефонная станция)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11.00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04920"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Клуб «Добрые руки». Мастер-класс к Дню Победы.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14.00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18040">
                <a:tc rowSpan="2"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08.05.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(пт.)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«Этот день мы приближали, как могли…». Мероприятие, посвященное Дню Победы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11.00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22920"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Клуб «Доброго здоровья»: скандинавская ходьба, нейробика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14.00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04920">
                <a:tc rowSpan="2"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12.05.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(вт.)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Консультации по цифровой и компьютерной грамотности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10.00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18040"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12 мая — Международный день медицинской сестры. Встреча ветеранов – среднего медицинского персонала.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14.00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22920">
                <a:tc rowSpan="2"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13.05.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(ср.)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Консультации по цифровой и компьютерной грамотности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10.00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04920"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Клуб «Доброго здоровья»: скандинавская ходьба, нейробика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14.00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18040">
                <a:tc rowSpan="2"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14.05.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(чт.)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«Клуб доброе слово». Встреча с психологом СФР Е.Б.Романовой (Г.Ярославль): психогигиена.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11.00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18040"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Клуб «Добрые руки». Мастер-класс по декоративно-прикладному творчеству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14.00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731160">
                <a:tc rowSpan="2"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15.05.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(пт.)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Клуб «Добрые встречи». Международный день семьи (отмечается по решению ООН с 1994 года): праздник «Стар да мал - каждый удал!»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11.00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04920"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Клуб «Доброго здоровья»: скандинавская ходьба, нейробика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14.00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object 35"/>
          <p:cNvSpPr/>
          <p:nvPr/>
        </p:nvSpPr>
        <p:spPr>
          <a:xfrm>
            <a:off x="111240" y="7000200"/>
            <a:ext cx="7342920" cy="358092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86" name="Группа 1"/>
          <p:cNvGrpSpPr/>
          <p:nvPr/>
        </p:nvGrpSpPr>
        <p:grpSpPr>
          <a:xfrm>
            <a:off x="644400" y="8176320"/>
            <a:ext cx="1145160" cy="129960"/>
            <a:chOff x="644400" y="8176320"/>
            <a:chExt cx="1145160" cy="129960"/>
          </a:xfrm>
        </p:grpSpPr>
        <p:pic>
          <p:nvPicPr>
            <p:cNvPr id="87" name="object 36" descr=""/>
            <p:cNvPicPr/>
            <p:nvPr/>
          </p:nvPicPr>
          <p:blipFill>
            <a:blip r:embed="rId1"/>
            <a:stretch/>
          </p:blipFill>
          <p:spPr>
            <a:xfrm>
              <a:off x="644400" y="8176320"/>
              <a:ext cx="100440" cy="1299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8" name="object 37"/>
            <p:cNvSpPr/>
            <p:nvPr/>
          </p:nvSpPr>
          <p:spPr>
            <a:xfrm>
              <a:off x="771480" y="8178120"/>
              <a:ext cx="91800" cy="12672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89" name="object 38" descr=""/>
            <p:cNvPicPr/>
            <p:nvPr/>
          </p:nvPicPr>
          <p:blipFill>
            <a:blip r:embed="rId2"/>
            <a:stretch/>
          </p:blipFill>
          <p:spPr>
            <a:xfrm>
              <a:off x="888840" y="8176320"/>
              <a:ext cx="289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90" name="object 39" descr=""/>
            <p:cNvPicPr/>
            <p:nvPr/>
          </p:nvPicPr>
          <p:blipFill>
            <a:blip r:embed="rId3"/>
            <a:stretch/>
          </p:blipFill>
          <p:spPr>
            <a:xfrm>
              <a:off x="1201680" y="8176320"/>
              <a:ext cx="316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91" name="object 40" descr=""/>
            <p:cNvPicPr/>
            <p:nvPr/>
          </p:nvPicPr>
          <p:blipFill>
            <a:blip r:embed="rId4"/>
            <a:stretch/>
          </p:blipFill>
          <p:spPr>
            <a:xfrm>
              <a:off x="1545480" y="8178120"/>
              <a:ext cx="107280" cy="1263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92" name="object 41" descr=""/>
            <p:cNvPicPr/>
            <p:nvPr/>
          </p:nvPicPr>
          <p:blipFill>
            <a:blip r:embed="rId5"/>
            <a:stretch/>
          </p:blipFill>
          <p:spPr>
            <a:xfrm>
              <a:off x="1679400" y="8178120"/>
              <a:ext cx="110160" cy="1281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720" cy="186444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r>
              <a:rPr b="1" lang="ru-RU" sz="2700" spc="-1" strike="noStrike">
                <a:solidFill>
                  <a:srgbClr val="ffffff"/>
                </a:solidFill>
                <a:latin typeface="Calibri"/>
                <a:ea typeface="DejaVu Sans"/>
              </a:rPr>
              <a:t>НА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2700" spc="-12" strike="noStrike">
                <a:solidFill>
                  <a:srgbClr val="ffffff"/>
                </a:solidFill>
                <a:latin typeface="Calibri"/>
                <a:ea typeface="DejaVu Sans"/>
              </a:rPr>
              <a:t>МАРТ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object 43"/>
          <p:cNvSpPr/>
          <p:nvPr/>
        </p:nvSpPr>
        <p:spPr>
          <a:xfrm>
            <a:off x="628920" y="8441640"/>
            <a:ext cx="5111280" cy="202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4400" spc="-1" strike="noStrike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  <a:buNone/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г. Пошехонье, площадь Свободы, д.2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Контактный номер  8(48546) 2-21-63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ФИО Бородулина Любовь Анатольевна</a:t>
            </a:r>
            <a:endParaRPr b="0" lang="ru-RU" sz="1300" spc="-1" strike="noStrike">
              <a:latin typeface="Arial"/>
            </a:endParaRPr>
          </a:p>
        </p:txBody>
      </p:sp>
      <p:sp>
        <p:nvSpPr>
          <p:cNvPr id="95" name="object 44"/>
          <p:cNvSpPr/>
          <p:nvPr/>
        </p:nvSpPr>
        <p:spPr>
          <a:xfrm>
            <a:off x="3466080" y="7514640"/>
            <a:ext cx="3294720" cy="82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>
              <a:lnSpc>
                <a:spcPct val="112000"/>
              </a:lnSpc>
              <a:buNone/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четверг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08:00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21" strike="noStrike">
                <a:solidFill>
                  <a:srgbClr val="58595b"/>
                </a:solidFill>
                <a:latin typeface="Calibri"/>
                <a:ea typeface="DejaVu Sans"/>
              </a:rPr>
              <a:t>17:00</a:t>
            </a:r>
            <a:endParaRPr b="0" lang="ru-RU" sz="1600" spc="-1" strike="noStrike">
              <a:latin typeface="Arial"/>
            </a:endParaRPr>
          </a:p>
          <a:p>
            <a:pPr>
              <a:lnSpc>
                <a:spcPct val="112000"/>
              </a:lnSpc>
              <a:buNone/>
              <a:tabLst>
                <a:tab algn="l" pos="0"/>
              </a:tabLst>
            </a:pPr>
            <a:r>
              <a:rPr b="1" lang="ru-RU" sz="1600" spc="-21" strike="noStrike">
                <a:solidFill>
                  <a:srgbClr val="58595b"/>
                </a:solidFill>
                <a:latin typeface="Calibri"/>
                <a:ea typeface="DejaVu Sans"/>
              </a:rPr>
              <a:t>пятница 08:00 — 16:00</a:t>
            </a:r>
            <a:endParaRPr b="0" lang="ru-RU" sz="1600" spc="-1" strike="noStrike">
              <a:latin typeface="Arial"/>
            </a:endParaRPr>
          </a:p>
        </p:txBody>
      </p:sp>
      <p:sp>
        <p:nvSpPr>
          <p:cNvPr id="96" name="object 45"/>
          <p:cNvSpPr/>
          <p:nvPr/>
        </p:nvSpPr>
        <p:spPr>
          <a:xfrm>
            <a:off x="6123240" y="8786520"/>
            <a:ext cx="91476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7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b="0" lang="ru-RU" sz="800" spc="47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b="0" lang="ru-RU" sz="800" spc="24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1" strike="noStrike">
                <a:solidFill>
                  <a:srgbClr val="ffffff"/>
                </a:solidFill>
                <a:latin typeface="Calibri"/>
                <a:ea typeface="DejaVu Sans"/>
              </a:rPr>
              <a:t>Ярославской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b="0" lang="ru-RU" sz="800" spc="-1" strike="noStrike">
              <a:latin typeface="Arial"/>
            </a:endParaRPr>
          </a:p>
        </p:txBody>
      </p:sp>
      <p:sp>
        <p:nvSpPr>
          <p:cNvPr id="97" name="Прямоугольник: скругленные углы 2"/>
          <p:cNvSpPr/>
          <p:nvPr/>
        </p:nvSpPr>
        <p:spPr>
          <a:xfrm>
            <a:off x="6140520" y="9593640"/>
            <a:ext cx="871920" cy="8557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8" name="Овал 3"/>
          <p:cNvSpPr/>
          <p:nvPr/>
        </p:nvSpPr>
        <p:spPr>
          <a:xfrm>
            <a:off x="6047640" y="7937640"/>
            <a:ext cx="812520" cy="812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99" name="object 48" descr=""/>
          <p:cNvPicPr/>
          <p:nvPr/>
        </p:nvPicPr>
        <p:blipFill>
          <a:blip r:embed="rId6"/>
          <a:stretch/>
        </p:blipFill>
        <p:spPr>
          <a:xfrm>
            <a:off x="6162120" y="8141760"/>
            <a:ext cx="598680" cy="513720"/>
          </a:xfrm>
          <a:prstGeom prst="rect">
            <a:avLst/>
          </a:prstGeom>
          <a:ln w="0">
            <a:noFill/>
          </a:ln>
        </p:spPr>
      </p:pic>
      <p:pic>
        <p:nvPicPr>
          <p:cNvPr id="100" name="Рисунок 7" descr=""/>
          <p:cNvPicPr/>
          <p:nvPr/>
        </p:nvPicPr>
        <p:blipFill>
          <a:blip r:embed="rId7"/>
          <a:stretch/>
        </p:blipFill>
        <p:spPr>
          <a:xfrm>
            <a:off x="6153120" y="9577080"/>
            <a:ext cx="859320" cy="859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01" name="Таблица 4"/>
          <p:cNvGraphicFramePr/>
          <p:nvPr/>
        </p:nvGraphicFramePr>
        <p:xfrm>
          <a:off x="111240" y="230040"/>
          <a:ext cx="7347960" cy="6276960"/>
        </p:xfrm>
        <a:graphic>
          <a:graphicData uri="http://schemas.openxmlformats.org/drawingml/2006/table">
            <a:tbl>
              <a:tblPr/>
              <a:tblGrid>
                <a:gridCol w="698760"/>
                <a:gridCol w="5742360"/>
                <a:gridCol w="906840"/>
              </a:tblGrid>
              <a:tr h="518040">
                <a:tc rowSpan="2"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18.05.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(пн.)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3816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Международный день музеев. Посещение с поздравлением Пошехонского народного краеведческого музея.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38160">
                      <a:solidFill>
                        <a:srgbClr val="ffffff"/>
                      </a:solidFill>
                    </a:lnL>
                    <a:lnR w="3816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11.00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3816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18040"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Клуб «Доброго здоровья»: скандинавская ходьба, нейробика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38160">
                      <a:solidFill>
                        <a:srgbClr val="ffffff"/>
                      </a:solidFill>
                    </a:lnL>
                    <a:lnR w="3816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11.00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3816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731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19.05.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(вт.)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3816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Клуб «Добрые встречи». День рождения Всесоюзной пионерской организации (1922 г.): посещение программы в музее «Русь Советская».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38160">
                      <a:solidFill>
                        <a:srgbClr val="ffffff"/>
                      </a:solidFill>
                    </a:lnL>
                    <a:lnR w="3816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12.00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3816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06000">
                <a:tc rowSpan="2"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20.05.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(ср.)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3816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Консультации по цифровой и компьютерной грамотности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38160">
                      <a:solidFill>
                        <a:srgbClr val="ffffff"/>
                      </a:solidFill>
                    </a:lnL>
                    <a:lnR w="3816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10.00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3816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5840"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Клуб «Доброго здоровья»: скандинавская ходьба, нейробика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38160">
                      <a:solidFill>
                        <a:srgbClr val="ffffff"/>
                      </a:solidFill>
                    </a:lnL>
                    <a:lnR w="3816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14.00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3816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18040">
                <a:tc rowSpan="2"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21.05.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(чт.)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Видеолекция РГО «Знание». «Откуда мы родом: пишем историю семьи вместе»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3816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10.00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3816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18040"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Клуб «Добрые встречи». Международный день чая: традиции чаепитий. 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3816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14.00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3816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06000">
                <a:tc rowSpan="2"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22.05.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(пт.)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3816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Консультации по цифровой и компьютерной грамотности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38160">
                      <a:solidFill>
                        <a:srgbClr val="ffffff"/>
                      </a:solidFill>
                    </a:lnL>
                    <a:lnR w="3816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10.00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3816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06000"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Клуб «Доброго здоровья»: скандинавская ходьба, нейробика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38160">
                      <a:solidFill>
                        <a:srgbClr val="ffffff"/>
                      </a:solidFill>
                    </a:lnL>
                    <a:lnR w="3816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14.00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3816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18040">
                <a:tc rowSpan="2"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25.05.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(пн.)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3816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Клуб «Доброе слово». Встреча, посвященная Дню славянской письменности и культуры и Дню филолога.  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38160">
                      <a:solidFill>
                        <a:srgbClr val="ffffff"/>
                      </a:solidFill>
                    </a:lnL>
                    <a:lnR w="3816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11.00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3816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06000"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Клуб «Доброго здоровья»: скандинавская ходьба, нейробика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38160">
                      <a:solidFill>
                        <a:srgbClr val="ffffff"/>
                      </a:solidFill>
                    </a:lnL>
                    <a:lnR w="3816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14.00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3816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18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26.05.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(вт.)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3816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 </a:t>
                      </a: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Клуб «Добрые встречи». День российского предпринимательства. Встреча ветеранов кооперации.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38160">
                      <a:solidFill>
                        <a:srgbClr val="ffffff"/>
                      </a:solidFill>
                    </a:lnL>
                    <a:lnR w="3816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11.00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3816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04920">
                <a:tc rowSpan="2"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27.05.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(ср.)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3816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27 мая — Общероссийский день библиотек. 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3816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 rowSpan="2"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14.00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04920"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Клуб «Доброго здоровья»: скандинавская ходьба, нейробика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3816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</a:tr>
              <a:tr h="518040">
                <a:tc rowSpan="2"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28.05.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(чт.)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3816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День пограничника. Встреча ветеранов. Возложение цветов к памятнику пограничникам.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38160">
                      <a:solidFill>
                        <a:srgbClr val="ffffff"/>
                      </a:solidFill>
                    </a:lnL>
                    <a:lnR w="3816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11.00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3816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04920"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Клуб «Добрые руки». Плетем гобелен из трав.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3816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14.00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3816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06000">
                <a:tc rowSpan="2"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29.05.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(пт.)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3816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Консультации по цифровой и компьютерной грамотности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3816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10.00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06000">
                <a:tc vMerge="1">
                  <a:tcPr anchor="t" marL="90000" marR="90000"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Клуб «Доброго здоровья»: скандинавская ходьба, нейробика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38160">
                      <a:solidFill>
                        <a:srgbClr val="ffffff"/>
                      </a:solidFill>
                    </a:lnL>
                    <a:lnR w="3816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14.00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3816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1674</TotalTime>
  <Application>LibreOffice/7.3.3.2$Windows_X86_64 LibreOffice_project/d1d0ea68f081ee2800a922cac8f79445e4603348</Application>
  <AppVersion>15.0000</AppVersion>
  <Words>628</Words>
  <Paragraphs>128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>Дарья Мирошниченко</cp:lastModifiedBy>
  <dcterms:modified xsi:type="dcterms:W3CDTF">2026-04-27T07:31:19Z</dcterms:modified>
  <cp:revision>72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Notes">
    <vt:i4>1</vt:i4>
  </property>
  <property fmtid="{D5CDD505-2E9C-101B-9397-08002B2CF9AE}" pid="6" name="PresentationFormat">
    <vt:lpwstr>Произвольный</vt:lpwstr>
  </property>
  <property fmtid="{D5CDD505-2E9C-101B-9397-08002B2CF9AE}" pid="7" name="Producer">
    <vt:lpwstr>Adobe PDF Library 17.0</vt:lpwstr>
  </property>
  <property fmtid="{D5CDD505-2E9C-101B-9397-08002B2CF9AE}" pid="8" name="Slides">
    <vt:i4>2</vt:i4>
  </property>
</Properties>
</file>