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7556500" cy="106934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68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8EAB7BF7-54EB-4300-99D9-BD981179202C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68744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B03A8EFD-1036-4139-A004-239B692665A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841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4BE96EA-2B2E-4933-8F7B-2EF32194EB3E}" type="slidenum">
              <a:t>1</a:t>
            </a:fld>
            <a:endParaRPr lang="ru-RU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C7CA646-AF54-474C-BEDB-283FD075E570}" type="slidenum">
              <a:t>2</a:t>
            </a:fld>
            <a:endParaRPr lang="ru-RU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10594D5-C648-4421-ACC1-2588C73D6842}" type="slidenum">
              <a:t>3</a:t>
            </a:fld>
            <a:endParaRPr lang="ru-RU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DFFB9A4F-B8BE-4A16-978E-4C230BE5F7BE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397AB28-4A84-4669-B0CC-9BA2589636F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272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DFFB9A4F-B8BE-4A16-978E-4C230BE5F7BE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4F5EC79-3FC4-4BCD-985C-95942AD2B5E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70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3225" y="317500"/>
            <a:ext cx="1700213" cy="9199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3000" cy="91995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DFFB9A4F-B8BE-4A16-978E-4C230BE5F7BE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1D7A233-7E0D-44E0-AAFE-1FDAA402850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084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DFFB9A4F-B8BE-4A16-978E-4C230BE5F7BE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99C325E-283F-4272-97BB-22B5912F2DC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293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DFFB9A4F-B8BE-4A16-978E-4C230BE5F7BE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E57CA37-2389-4CDB-A024-09E78EE94FF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90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80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7400" cy="70580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DFFB9A4F-B8BE-4A16-978E-4C230BE5F7BE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DA4D314-BF80-4CF5-BAE8-73CA78433D3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43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DFFB9A4F-B8BE-4A16-978E-4C230BE5F7BE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106C88F-14E0-4F22-B86C-C8931200A19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23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DFFB9A4F-B8BE-4A16-978E-4C230BE5F7BE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2E84788-6BE3-40B4-A404-84DC88C6503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88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DFFB9A4F-B8BE-4A16-978E-4C230BE5F7BE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9CF9A29-4263-446F-B2E8-45051B34EFA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338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DFFB9A4F-B8BE-4A16-978E-4C230BE5F7BE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4EAF961-AD5F-4A92-938D-876F08155CD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76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DFFB9A4F-B8BE-4A16-978E-4C230BE5F7BE}" type="datetime1">
              <a:rPr lang="ru-RU" smtClean="0"/>
              <a:pPr lvl="0"/>
              <a:t>30.01.2026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505AF9B-00EC-459C-95F5-B7ECC51F292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98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>
            <a:noAutofit/>
          </a:bodyPr>
          <a:lstStyle/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3"/>
          <p:cNvSpPr txBox="1">
            <a:spLocks noGrp="1"/>
          </p:cNvSpPr>
          <p:nvPr>
            <p:ph type="body" idx="1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>
            <a:noAutofit/>
          </a:bodyPr>
          <a:lstStyle/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8"/>
            <a:r>
              <a:rPr lang="ru-RU"/>
              <a:t>Девятый уровень структуры</a:t>
            </a:r>
          </a:p>
        </p:txBody>
      </p:sp>
      <p:sp>
        <p:nvSpPr>
          <p:cNvPr id="4" name="Holder 4"/>
          <p:cNvSpPr txBox="1">
            <a:spLocks noGrp="1"/>
          </p:cNvSpPr>
          <p:nvPr>
            <p:ph type="ftr" sz="quarter" idx="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Holder 5"/>
          <p:cNvSpPr txBox="1">
            <a:spLocks noGrp="1"/>
          </p:cNvSpPr>
          <p:nvPr>
            <p:ph type="dt" sz="half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marL="0" marR="0" lvl="0" indent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DFFB9A4F-B8BE-4A16-978E-4C230BE5F7BE}" type="datetime1">
              <a:rPr lang="ru-RU"/>
              <a:pPr lvl="0"/>
              <a:t>30.01.2026</a:t>
            </a:fld>
            <a:endParaRPr lang="ru-RU"/>
          </a:p>
        </p:txBody>
      </p:sp>
      <p:sp>
        <p:nvSpPr>
          <p:cNvPr id="6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marL="0" marR="0" lvl="0" indent="0" algn="r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D56A47C6-B4D4-4D59-A6AA-850DF05ED1EA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ctr" rtl="0" hangingPunct="0">
        <a:buNone/>
        <a:tabLst/>
        <a:defRPr lang="ru-RU" sz="2700" b="1" i="0" u="none" strike="noStrike" kern="1200" spc="0">
          <a:ln>
            <a:noFill/>
          </a:ln>
          <a:solidFill>
            <a:srgbClr val="FFFFFF"/>
          </a:solidFill>
          <a:latin typeface="Calibri"/>
          <a:ea typeface="Microsoft YaHei" pitchFamily="2"/>
          <a:cs typeface="Calibri" pitchFamily="2"/>
        </a:defRPr>
      </a:lvl1pPr>
    </p:titleStyle>
    <p:bodyStyle>
      <a:lvl1pPr marL="0" marR="0" lvl="0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1pPr>
      <a:lvl2pPr marL="0" marR="0" lvl="1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2pPr>
      <a:lvl3pPr marL="0" marR="0" lvl="2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3pPr>
      <a:lvl4pPr marL="0" marR="0" lvl="3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4pPr>
      <a:lvl5pPr marL="0" marR="0" lvl="4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5pPr>
      <a:lvl6pPr marL="0" marR="0" lvl="5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6pPr>
      <a:lvl7pPr marL="0" marR="0" lvl="6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7pPr>
      <a:lvl8pPr marL="0" marR="0" lvl="7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8pPr>
      <a:lvl9pPr marL="0" marR="0" lvl="8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МЕРОПРИЯТИЯ НА ЯНВАРЬ&#10;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>
            <a:extLst>
              <a:ext uri="{FF2B5EF4-FFF2-40B4-BE49-F238E27FC236}">
                <a16:creationId xmlns=""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4" name="object 36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6" name="object 38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lum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object 39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lum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40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lum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1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lum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1866960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/>
              <a:t>МЕРОПРИЯТИЯ НА ФЕВРАЛЬ</a:t>
            </a:r>
            <a:br>
              <a:rPr lang="ru-RU" sz="1800" b="0"/>
            </a:br>
            <a:r>
              <a:rPr lang="ru-RU" sz="1800" b="0"/>
              <a:t>2026</a:t>
            </a:r>
          </a:p>
        </p:txBody>
      </p:sp>
      <p:sp>
        <p:nvSpPr>
          <p:cNvPr id="11" name="object 45"/>
          <p:cNvSpPr/>
          <p:nvPr/>
        </p:nvSpPr>
        <p:spPr>
          <a:xfrm>
            <a:off x="5903999" y="8786520"/>
            <a:ext cx="1296000" cy="707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Фонда пенсионного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и социального страхования РФ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по Ярославской  области</a:t>
            </a:r>
          </a:p>
        </p:txBody>
      </p:sp>
      <p:grpSp>
        <p:nvGrpSpPr>
          <p:cNvPr id="12" name="Группа 103"/>
          <p:cNvGrpSpPr/>
          <p:nvPr/>
        </p:nvGrpSpPr>
        <p:grpSpPr>
          <a:xfrm>
            <a:off x="512279" y="216000"/>
            <a:ext cx="2517841" cy="1025999"/>
            <a:chOff x="512279" y="216000"/>
            <a:chExt cx="2517841" cy="1025999"/>
          </a:xfrm>
        </p:grpSpPr>
        <p:pic>
          <p:nvPicPr>
            <p:cNvPr id="13" name="object 49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lum/>
              <a:alphaModFix/>
            </a:blip>
            <a:srcRect/>
            <a:stretch>
              <a:fillRect/>
            </a:stretch>
          </p:blipFill>
          <p:spPr>
            <a:xfrm>
              <a:off x="512279" y="216000"/>
              <a:ext cx="839159" cy="9979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object 50"/>
            <p:cNvSpPr/>
            <p:nvPr/>
          </p:nvSpPr>
          <p:spPr>
            <a:xfrm>
              <a:off x="1577160" y="555480"/>
              <a:ext cx="294840" cy="19296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5" name="object 51"/>
            <p:cNvGrpSpPr/>
            <p:nvPr/>
          </p:nvGrpSpPr>
          <p:grpSpPr>
            <a:xfrm>
              <a:off x="1917719" y="555480"/>
              <a:ext cx="447481" cy="157680"/>
              <a:chOff x="1917719" y="555480"/>
              <a:chExt cx="447481" cy="157680"/>
            </a:xfrm>
          </p:grpSpPr>
          <p:sp>
            <p:nvSpPr>
              <p:cNvPr id="16" name="object 52"/>
              <p:cNvSpPr/>
              <p:nvPr/>
            </p:nvSpPr>
            <p:spPr>
              <a:xfrm>
                <a:off x="1917719" y="555480"/>
                <a:ext cx="290520" cy="15768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17" name="object 53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244240" y="555840"/>
                <a:ext cx="12096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8" name="object 54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lum/>
              <a:alphaModFix/>
            </a:blip>
            <a:srcRect/>
            <a:stretch>
              <a:fillRect/>
            </a:stretch>
          </p:blipFill>
          <p:spPr>
            <a:xfrm>
              <a:off x="1556639" y="801000"/>
              <a:ext cx="159480" cy="15984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9" name="object 55"/>
            <p:cNvGrpSpPr/>
            <p:nvPr/>
          </p:nvGrpSpPr>
          <p:grpSpPr>
            <a:xfrm>
              <a:off x="1762919" y="802440"/>
              <a:ext cx="677159" cy="190800"/>
              <a:chOff x="1762919" y="802440"/>
              <a:chExt cx="677159" cy="190800"/>
            </a:xfrm>
          </p:grpSpPr>
          <p:pic>
            <p:nvPicPr>
              <p:cNvPr id="20" name="object 56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62919" y="802800"/>
                <a:ext cx="12240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1" name="object 57"/>
              <p:cNvSpPr/>
              <p:nvPr/>
            </p:nvSpPr>
            <p:spPr>
              <a:xfrm>
                <a:off x="1917719" y="802440"/>
                <a:ext cx="522359" cy="19080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2" name="object 58"/>
            <p:cNvGrpSpPr/>
            <p:nvPr/>
          </p:nvGrpSpPr>
          <p:grpSpPr>
            <a:xfrm>
              <a:off x="2489040" y="802800"/>
              <a:ext cx="291240" cy="156600"/>
              <a:chOff x="2489040" y="802800"/>
              <a:chExt cx="291240" cy="156600"/>
            </a:xfrm>
          </p:grpSpPr>
          <p:pic>
            <p:nvPicPr>
              <p:cNvPr id="23" name="object 59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489040" y="802800"/>
                <a:ext cx="12960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4" name="object 60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59320" y="802800"/>
                <a:ext cx="12096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5" name="object 61"/>
            <p:cNvGrpSpPr/>
            <p:nvPr/>
          </p:nvGrpSpPr>
          <p:grpSpPr>
            <a:xfrm>
              <a:off x="1556639" y="1045799"/>
              <a:ext cx="1473481" cy="196200"/>
              <a:chOff x="1556639" y="1045799"/>
              <a:chExt cx="1473481" cy="196200"/>
            </a:xfrm>
          </p:grpSpPr>
          <p:pic>
            <p:nvPicPr>
              <p:cNvPr id="26" name="object 62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556639" y="1053720"/>
                <a:ext cx="14292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3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25839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8" name="object 64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918079" y="1045799"/>
                <a:ext cx="360000" cy="196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9" name="object 65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300400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0" name="object 66"/>
              <p:cNvSpPr/>
              <p:nvPr/>
            </p:nvSpPr>
            <p:spPr>
              <a:xfrm>
                <a:off x="2494440" y="1052280"/>
                <a:ext cx="138240" cy="15624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1" name="object 67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61839" y="1052280"/>
                <a:ext cx="170280" cy="18936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8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862000" y="1052280"/>
                <a:ext cx="168120" cy="1569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3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wrap="squar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507480"/>
              </p:ext>
            </p:extLst>
          </p:nvPr>
        </p:nvGraphicFramePr>
        <p:xfrm>
          <a:off x="320400" y="1917700"/>
          <a:ext cx="7110358" cy="8305799"/>
        </p:xfrm>
        <a:graphic>
          <a:graphicData uri="http://schemas.openxmlformats.org/drawingml/2006/table">
            <a:tbl>
              <a:tblPr/>
              <a:tblGrid>
                <a:gridCol w="943250">
                  <a:extLst>
                    <a:ext uri="{9D8B030D-6E8A-4147-A177-3AD203B41FA5}">
                      <a16:colId xmlns="" xmlns:a16="http://schemas.microsoft.com/office/drawing/2014/main" val="2660555575"/>
                    </a:ext>
                  </a:extLst>
                </a:gridCol>
                <a:gridCol w="4967949">
                  <a:extLst>
                    <a:ext uri="{9D8B030D-6E8A-4147-A177-3AD203B41FA5}">
                      <a16:colId xmlns="" xmlns:a16="http://schemas.microsoft.com/office/drawing/2014/main" val="2169284569"/>
                    </a:ext>
                  </a:extLst>
                </a:gridCol>
                <a:gridCol w="1199159">
                  <a:extLst>
                    <a:ext uri="{9D8B030D-6E8A-4147-A177-3AD203B41FA5}">
                      <a16:colId xmlns="" xmlns:a16="http://schemas.microsoft.com/office/drawing/2014/main" val="21219058"/>
                    </a:ext>
                  </a:extLst>
                </a:gridCol>
              </a:tblGrid>
              <a:tr h="649982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1" i="0" u="none" strike="noStrike" kern="1200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Дата</a:t>
                      </a:r>
                      <a:endParaRPr lang="ru-RU" sz="1800" b="1" i="0" u="none" strike="noStrike" kern="1200" spc="0" dirty="0">
                        <a:ln>
                          <a:noFill/>
                        </a:ln>
                        <a:solidFill>
                          <a:srgbClr val="FFFFFF"/>
                        </a:solidFill>
                        <a:latin typeface="Calibri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1" i="0" u="none" strike="noStrike" kern="1200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Мероприятие</a:t>
                      </a:r>
                      <a:endParaRPr lang="ru-RU" sz="1800" b="1" i="0" u="none" strike="noStrike" kern="1200" spc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1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Время</a:t>
                      </a:r>
                    </a:p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1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начала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01428985"/>
                  </a:ext>
                </a:extLst>
              </a:tr>
              <a:tr h="387308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02.02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любителей ЗОЖ «Доброго здоровья»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5736741"/>
                  </a:ext>
                </a:extLst>
              </a:tr>
              <a:tr h="387308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03.02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помощи солдатам СВО «Твори добро»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3698774"/>
                  </a:ext>
                </a:extLst>
              </a:tr>
              <a:tr h="120711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04.02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«Круглый стол» совместно с Советом ветеранов Пошехонского района по вопросу  «Изменения в пенсионном законодательстве»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38094699"/>
                  </a:ext>
                </a:extLst>
              </a:tr>
              <a:tr h="120711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05.02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Федеральные мероприятия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</a:t>
                      </a: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«Доброе слово»: повышение юридической грамотности (председатель избирательной комиссии Комарова С.Ю.)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12.00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84618062"/>
                  </a:ext>
                </a:extLst>
              </a:tr>
              <a:tr h="387308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06.02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любителей ЗОЖ «Доброго здоровья»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63586359"/>
                  </a:ext>
                </a:extLst>
              </a:tr>
              <a:tr h="1313528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09.02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помощи солдатам СВО «Твори добро». Акция к Дню Защитника Отечества «Помоги солдату</a:t>
                      </a: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»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любителей ЗОЖ «Доброго здоровья»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53216845"/>
                  </a:ext>
                </a:extLst>
              </a:tr>
              <a:tr h="1298849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Встреча с психологом </a:t>
                      </a: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ОСФР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«Добрые встречи». Поэтический вечер, посвященный Дню памяти А.С. Пушкина и 120-летию </a:t>
                      </a:r>
                      <a:r>
                        <a:rPr lang="ru-RU" sz="180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А.Барто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14.00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5298652"/>
                  </a:ext>
                </a:extLst>
              </a:tr>
              <a:tr h="1467296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помощи солдатам СВО «Твори добро!». Акция к Дню защитника Отечества «Помоги солдату»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</a:t>
                      </a: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любителей ЗОЖ «Доброго здоровья»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14.00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737718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>
            <a:extLst>
              <a:ext uri="{FF2B5EF4-FFF2-40B4-BE49-F238E27FC236}">
                <a16:creationId xmlns=""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Группа 2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4" name="object 2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object 3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6" name="object 4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lum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object 5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lum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6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lum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7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lum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object 8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1866960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/>
              <a:t>МЕРОПРИЯТИЯ НА ФЕВРАЛЬ</a:t>
            </a:r>
            <a:br>
              <a:rPr lang="ru-RU" sz="1800" b="0"/>
            </a:br>
            <a:r>
              <a:rPr lang="ru-RU" sz="1800" b="0"/>
              <a:t>2026</a:t>
            </a:r>
          </a:p>
        </p:txBody>
      </p:sp>
      <p:sp>
        <p:nvSpPr>
          <p:cNvPr id="11" name="object 9"/>
          <p:cNvSpPr/>
          <p:nvPr/>
        </p:nvSpPr>
        <p:spPr>
          <a:xfrm>
            <a:off x="5903999" y="8786520"/>
            <a:ext cx="1296000" cy="707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Фонда пенсионного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и социального страхования РФ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по Ярославской  области</a:t>
            </a:r>
          </a:p>
        </p:txBody>
      </p:sp>
      <p:grpSp>
        <p:nvGrpSpPr>
          <p:cNvPr id="12" name="Группа 3"/>
          <p:cNvGrpSpPr/>
          <p:nvPr/>
        </p:nvGrpSpPr>
        <p:grpSpPr>
          <a:xfrm>
            <a:off x="512279" y="216000"/>
            <a:ext cx="2517841" cy="1025999"/>
            <a:chOff x="512279" y="216000"/>
            <a:chExt cx="2517841" cy="1025999"/>
          </a:xfrm>
        </p:grpSpPr>
        <p:pic>
          <p:nvPicPr>
            <p:cNvPr id="13" name="object 10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lum/>
              <a:alphaModFix/>
            </a:blip>
            <a:srcRect/>
            <a:stretch>
              <a:fillRect/>
            </a:stretch>
          </p:blipFill>
          <p:spPr>
            <a:xfrm>
              <a:off x="512279" y="216000"/>
              <a:ext cx="839159" cy="9979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object 11"/>
            <p:cNvSpPr/>
            <p:nvPr/>
          </p:nvSpPr>
          <p:spPr>
            <a:xfrm>
              <a:off x="1577160" y="555480"/>
              <a:ext cx="294840" cy="19296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5" name="object 12"/>
            <p:cNvGrpSpPr/>
            <p:nvPr/>
          </p:nvGrpSpPr>
          <p:grpSpPr>
            <a:xfrm>
              <a:off x="1917719" y="555480"/>
              <a:ext cx="447481" cy="157680"/>
              <a:chOff x="1917719" y="555480"/>
              <a:chExt cx="447481" cy="157680"/>
            </a:xfrm>
          </p:grpSpPr>
          <p:sp>
            <p:nvSpPr>
              <p:cNvPr id="16" name="object 13"/>
              <p:cNvSpPr/>
              <p:nvPr/>
            </p:nvSpPr>
            <p:spPr>
              <a:xfrm>
                <a:off x="1917719" y="555480"/>
                <a:ext cx="290520" cy="15768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17" name="object 14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244240" y="555840"/>
                <a:ext cx="12096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8" name="object 15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lum/>
              <a:alphaModFix/>
            </a:blip>
            <a:srcRect/>
            <a:stretch>
              <a:fillRect/>
            </a:stretch>
          </p:blipFill>
          <p:spPr>
            <a:xfrm>
              <a:off x="1556639" y="801000"/>
              <a:ext cx="159480" cy="15984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9" name="object 16"/>
            <p:cNvGrpSpPr/>
            <p:nvPr/>
          </p:nvGrpSpPr>
          <p:grpSpPr>
            <a:xfrm>
              <a:off x="1762919" y="802440"/>
              <a:ext cx="677159" cy="190800"/>
              <a:chOff x="1762919" y="802440"/>
              <a:chExt cx="677159" cy="190800"/>
            </a:xfrm>
          </p:grpSpPr>
          <p:pic>
            <p:nvPicPr>
              <p:cNvPr id="20" name="object 17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62919" y="802800"/>
                <a:ext cx="12240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1" name="object 18"/>
              <p:cNvSpPr/>
              <p:nvPr/>
            </p:nvSpPr>
            <p:spPr>
              <a:xfrm>
                <a:off x="1917719" y="802440"/>
                <a:ext cx="522359" cy="19080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2" name="object 19"/>
            <p:cNvGrpSpPr/>
            <p:nvPr/>
          </p:nvGrpSpPr>
          <p:grpSpPr>
            <a:xfrm>
              <a:off x="2489040" y="802800"/>
              <a:ext cx="291240" cy="156600"/>
              <a:chOff x="2489040" y="802800"/>
              <a:chExt cx="291240" cy="156600"/>
            </a:xfrm>
          </p:grpSpPr>
          <p:pic>
            <p:nvPicPr>
              <p:cNvPr id="23" name="object 20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489040" y="802800"/>
                <a:ext cx="12960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4" name="object 21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59320" y="802800"/>
                <a:ext cx="12096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5" name="object 22"/>
            <p:cNvGrpSpPr/>
            <p:nvPr/>
          </p:nvGrpSpPr>
          <p:grpSpPr>
            <a:xfrm>
              <a:off x="1556639" y="1045799"/>
              <a:ext cx="1473481" cy="196200"/>
              <a:chOff x="1556639" y="1045799"/>
              <a:chExt cx="1473481" cy="196200"/>
            </a:xfrm>
          </p:grpSpPr>
          <p:pic>
            <p:nvPicPr>
              <p:cNvPr id="26" name="object 23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556639" y="1053720"/>
                <a:ext cx="14292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24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25839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8" name="object 25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918079" y="1045799"/>
                <a:ext cx="360000" cy="196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9" name="object 26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300400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0" name="object 27"/>
              <p:cNvSpPr/>
              <p:nvPr/>
            </p:nvSpPr>
            <p:spPr>
              <a:xfrm>
                <a:off x="2494440" y="1052280"/>
                <a:ext cx="138240" cy="15624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1" name="object 28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61839" y="1052280"/>
                <a:ext cx="170280" cy="18936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29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862000" y="1052280"/>
                <a:ext cx="168120" cy="1569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3" name="Прямоугольник: скругленные углы 1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wrap="squar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755170"/>
              </p:ext>
            </p:extLst>
          </p:nvPr>
        </p:nvGraphicFramePr>
        <p:xfrm>
          <a:off x="357840" y="1766160"/>
          <a:ext cx="7110358" cy="8558619"/>
        </p:xfrm>
        <a:graphic>
          <a:graphicData uri="http://schemas.openxmlformats.org/drawingml/2006/table">
            <a:tbl>
              <a:tblPr/>
              <a:tblGrid>
                <a:gridCol w="882719">
                  <a:extLst>
                    <a:ext uri="{9D8B030D-6E8A-4147-A177-3AD203B41FA5}">
                      <a16:colId xmlns="" xmlns:a16="http://schemas.microsoft.com/office/drawing/2014/main" val="128234821"/>
                    </a:ext>
                  </a:extLst>
                </a:gridCol>
                <a:gridCol w="5028480">
                  <a:extLst>
                    <a:ext uri="{9D8B030D-6E8A-4147-A177-3AD203B41FA5}">
                      <a16:colId xmlns="" xmlns:a16="http://schemas.microsoft.com/office/drawing/2014/main" val="3868457729"/>
                    </a:ext>
                  </a:extLst>
                </a:gridCol>
                <a:gridCol w="1199159">
                  <a:extLst>
                    <a:ext uri="{9D8B030D-6E8A-4147-A177-3AD203B41FA5}">
                      <a16:colId xmlns="" xmlns:a16="http://schemas.microsoft.com/office/drawing/2014/main" val="3901405931"/>
                    </a:ext>
                  </a:extLst>
                </a:gridCol>
              </a:tblGrid>
              <a:tr h="64044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Дата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Мероприятие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Время</a:t>
                      </a:r>
                    </a:p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начала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9855654"/>
                  </a:ext>
                </a:extLst>
              </a:tr>
              <a:tr h="111888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12.02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Федеральные </a:t>
                      </a: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мероприятия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«Доброе слово». Встречи со специалистами СФР, врачами, юристами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12.00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88311894"/>
                  </a:ext>
                </a:extLst>
              </a:tr>
              <a:tr h="129418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13.02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помощи солдатам СВО «Твори добро». Акция к Дню Защитника Отечества «Помоги солдату»</a:t>
                      </a:r>
                    </a:p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</a:t>
                      </a: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любителей ЗОЖ «Доброго здоровья»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14.00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33109882"/>
                  </a:ext>
                </a:extLst>
              </a:tr>
              <a:tr h="55296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16.02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любителей ЗОЖ «Доброго здоровья»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88653445"/>
                  </a:ext>
                </a:extLst>
              </a:tr>
              <a:tr h="6662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17.02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Блинные посиделки, посвященные Масленице, в клубе «Добрые встречи»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11.00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0223821"/>
                  </a:ext>
                </a:extLst>
              </a:tr>
              <a:tr h="121716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18.02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Встреча с управляющим ОСФР </a:t>
                      </a:r>
                      <a:r>
                        <a:rPr lang="ru-RU" sz="180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Русовым</a:t>
                      </a: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 С.В. в режиме ВКС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</a:t>
                      </a: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любителей ЗОЖ «Доброго здоровья»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14.00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38821912"/>
                  </a:ext>
                </a:extLst>
              </a:tr>
              <a:tr h="135720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19.02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Федеральные мероприятия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</a:t>
                      </a: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«Доброе слово»: повышение финансовой грамотности. День Альфа Банка, встреча со специалистами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13.00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86275721"/>
                  </a:ext>
                </a:extLst>
              </a:tr>
              <a:tr h="1463399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20.02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помощи солдатам СВО «Твори добро!». Акция к Дню Защитника Отечества «Помоги солдату»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</a:t>
                      </a: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любителей ЗОЖ «Доброго здоровья»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14.00</a:t>
                      </a: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6622657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>
            <a:extLst>
              <a:ext uri="{FF2B5EF4-FFF2-40B4-BE49-F238E27FC236}">
                <a16:creationId xmlns=""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210960" y="7000199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wrap="square" lIns="0" tIns="0" rIns="0" bIns="0" anchor="t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pSp>
        <p:nvGrpSpPr>
          <p:cNvPr id="4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5" name="object 36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7" name="object 38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lum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39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lum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0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lum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ject 41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lum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1866960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/>
              <a:t>МЕРОПРИЯТИЯ НА ФЕВРАЛЬ</a:t>
            </a:r>
            <a:br>
              <a:rPr lang="ru-RU" sz="1800" b="0"/>
            </a:br>
            <a:r>
              <a:rPr lang="ru-RU" sz="1800" b="0"/>
              <a:t>2026</a:t>
            </a:r>
          </a:p>
        </p:txBody>
      </p:sp>
      <p:sp>
        <p:nvSpPr>
          <p:cNvPr id="12" name="object 43"/>
          <p:cNvSpPr/>
          <p:nvPr/>
        </p:nvSpPr>
        <p:spPr>
          <a:xfrm>
            <a:off x="210960" y="8142840"/>
            <a:ext cx="5547240" cy="22971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4400" b="1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Адрес:  г. Пошехонье, площадь Свободы, д.2</a:t>
            </a:r>
            <a:b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Контактный номер  8 (48546) 2-21-53</a:t>
            </a: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3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ФИО  Бородулина Любовь Анатольевна</a:t>
            </a:r>
          </a:p>
        </p:txBody>
      </p:sp>
      <p:sp>
        <p:nvSpPr>
          <p:cNvPr id="13" name="object 44"/>
          <p:cNvSpPr/>
          <p:nvPr/>
        </p:nvSpPr>
        <p:spPr>
          <a:xfrm>
            <a:off x="3456000" y="7017479"/>
            <a:ext cx="3960000" cy="830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2600" rIns="0" bIns="0" anchor="t" anchorCtr="0" compatLnSpc="0">
            <a:spAutoFit/>
          </a:bodyPr>
          <a:lstStyle/>
          <a:p>
            <a:pPr marL="12600" marR="5040" lvl="0" indent="1948680" rtl="0" hangingPunct="0">
              <a:lnSpc>
                <a:spcPct val="112000"/>
              </a:lnSpc>
              <a:spcBef>
                <a:spcPts val="99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Время работы: понедельник – четверг - 08:00 – 17:00, пятница — 08:00 — 16:00</a:t>
            </a:r>
          </a:p>
        </p:txBody>
      </p:sp>
      <p:sp>
        <p:nvSpPr>
          <p:cNvPr id="14" name="object 45"/>
          <p:cNvSpPr/>
          <p:nvPr/>
        </p:nvSpPr>
        <p:spPr>
          <a:xfrm>
            <a:off x="5903999" y="8786520"/>
            <a:ext cx="1296000" cy="707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Фонда пенсионного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и социального страхования РФ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по Ярославской  области</a:t>
            </a:r>
          </a:p>
        </p:txBody>
      </p:sp>
      <p:grpSp>
        <p:nvGrpSpPr>
          <p:cNvPr id="15" name="Группа 103"/>
          <p:cNvGrpSpPr/>
          <p:nvPr/>
        </p:nvGrpSpPr>
        <p:grpSpPr>
          <a:xfrm>
            <a:off x="512279" y="216000"/>
            <a:ext cx="2517841" cy="1025999"/>
            <a:chOff x="512279" y="216000"/>
            <a:chExt cx="2517841" cy="1025999"/>
          </a:xfrm>
        </p:grpSpPr>
        <p:pic>
          <p:nvPicPr>
            <p:cNvPr id="16" name="object 49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lum/>
              <a:alphaModFix/>
            </a:blip>
            <a:srcRect/>
            <a:stretch>
              <a:fillRect/>
            </a:stretch>
          </p:blipFill>
          <p:spPr>
            <a:xfrm>
              <a:off x="512279" y="216000"/>
              <a:ext cx="839159" cy="9979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555480"/>
              <a:ext cx="294840" cy="19296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555480"/>
              <a:ext cx="447481" cy="157680"/>
              <a:chOff x="1917719" y="555480"/>
              <a:chExt cx="447481" cy="15768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555480"/>
                <a:ext cx="290520" cy="15768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244240" y="555840"/>
                <a:ext cx="12096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>
              <a:extLst>
                <a:ext uri="{FF2B5EF4-FFF2-40B4-BE49-F238E27FC236}">
                  <a16:creationId xmlns=""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lum/>
              <a:alphaModFix/>
            </a:blip>
            <a:srcRect/>
            <a:stretch>
              <a:fillRect/>
            </a:stretch>
          </p:blipFill>
          <p:spPr>
            <a:xfrm>
              <a:off x="1556639" y="801000"/>
              <a:ext cx="159480" cy="15984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802440"/>
              <a:ext cx="677159" cy="190800"/>
              <a:chOff x="1762919" y="802440"/>
              <a:chExt cx="677159" cy="190800"/>
            </a:xfrm>
          </p:grpSpPr>
          <p:pic>
            <p:nvPicPr>
              <p:cNvPr id="23" name="object 56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62919" y="802800"/>
                <a:ext cx="12240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802440"/>
                <a:ext cx="522359" cy="19080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802800"/>
              <a:ext cx="291240" cy="156600"/>
              <a:chOff x="2489040" y="802800"/>
              <a:chExt cx="291240" cy="156600"/>
            </a:xfrm>
          </p:grpSpPr>
          <p:pic>
            <p:nvPicPr>
              <p:cNvPr id="26" name="object 59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489040" y="802800"/>
                <a:ext cx="12960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59320" y="802800"/>
                <a:ext cx="12096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045799"/>
              <a:ext cx="1473481" cy="196200"/>
              <a:chOff x="1556639" y="1045799"/>
              <a:chExt cx="1473481" cy="196200"/>
            </a:xfrm>
          </p:grpSpPr>
          <p:pic>
            <p:nvPicPr>
              <p:cNvPr id="29" name="object 62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556639" y="1053720"/>
                <a:ext cx="14292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25839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918079" y="1045799"/>
                <a:ext cx="360000" cy="196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300400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052280"/>
                <a:ext cx="138240" cy="15624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61839" y="1052280"/>
                <a:ext cx="170280" cy="18936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>
                <a:extLst>
                  <a:ext uri="{FF2B5EF4-FFF2-40B4-BE49-F238E27FC236}">
                    <a16:creationId xmlns="" xmlns:a16="http://schemas.microsoft.com/office/drawing/2014/main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862000" y="1052280"/>
                <a:ext cx="168120" cy="1569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wrap="squar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552000" y="813600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wrap="squar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38" name="object 48">
            <a:extLst>
              <a:ext uri="{FF2B5EF4-FFF2-40B4-BE49-F238E27FC236}">
                <a16:creationId xmlns=""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1">
            <a:lum/>
            <a:alphaModFix/>
          </a:blip>
          <a:srcRect/>
          <a:stretch>
            <a:fillRect/>
          </a:stretch>
        </p:blipFill>
        <p:spPr>
          <a:xfrm>
            <a:off x="6696000" y="8280000"/>
            <a:ext cx="601200" cy="516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Рисунок 7">
            <a:extLst>
              <a:ext uri="{FF2B5EF4-FFF2-40B4-BE49-F238E27FC236}">
                <a16:creationId xmlns=""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2">
            <a:lum/>
            <a:alphaModFix/>
          </a:blip>
          <a:srcRect/>
          <a:stretch>
            <a:fillRect/>
          </a:stretch>
        </p:blipFill>
        <p:spPr>
          <a:xfrm>
            <a:off x="6153120" y="9577080"/>
            <a:ext cx="861839" cy="86183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116640"/>
              </p:ext>
            </p:extLst>
          </p:nvPr>
        </p:nvGraphicFramePr>
        <p:xfrm>
          <a:off x="340200" y="2015999"/>
          <a:ext cx="7003799" cy="4760280"/>
        </p:xfrm>
        <a:graphic>
          <a:graphicData uri="http://schemas.openxmlformats.org/drawingml/2006/table">
            <a:tbl>
              <a:tblPr/>
              <a:tblGrid>
                <a:gridCol w="870839">
                  <a:extLst>
                    <a:ext uri="{9D8B030D-6E8A-4147-A177-3AD203B41FA5}">
                      <a16:colId xmlns="" xmlns:a16="http://schemas.microsoft.com/office/drawing/2014/main" val="63901463"/>
                    </a:ext>
                  </a:extLst>
                </a:gridCol>
                <a:gridCol w="4954320">
                  <a:extLst>
                    <a:ext uri="{9D8B030D-6E8A-4147-A177-3AD203B41FA5}">
                      <a16:colId xmlns="" xmlns:a16="http://schemas.microsoft.com/office/drawing/2014/main" val="2808712911"/>
                    </a:ext>
                  </a:extLst>
                </a:gridCol>
                <a:gridCol w="1178640">
                  <a:extLst>
                    <a:ext uri="{9D8B030D-6E8A-4147-A177-3AD203B41FA5}">
                      <a16:colId xmlns="" xmlns:a16="http://schemas.microsoft.com/office/drawing/2014/main" val="1977547087"/>
                    </a:ext>
                  </a:extLst>
                </a:gridCol>
              </a:tblGrid>
              <a:tr h="71748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Дата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Мероприятие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Время</a:t>
                      </a:r>
                    </a:p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начала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5674292"/>
                  </a:ext>
                </a:extLst>
              </a:tr>
              <a:tr h="143532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24.02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«Добрые встречи». Мероприятие, посвященное Международному Дню родного языка. Играем в диалект-лото. Посещение «Пошехонской </a:t>
                      </a:r>
                      <a:r>
                        <a:rPr lang="ru-RU" sz="180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горунки</a:t>
                      </a: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».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10357683"/>
                  </a:ext>
                </a:extLst>
              </a:tr>
              <a:tr h="55512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25.02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любителей ЗОЖ «Доброго здоровья»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71630548"/>
                  </a:ext>
                </a:extLst>
              </a:tr>
              <a:tr h="143532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26.02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Федеральные мероприятия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«Доброе слово». Встречи со специалистами СФР, врачами, юристами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endParaRPr lang="ru-RU" sz="18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13.00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89785068"/>
                  </a:ext>
                </a:extLst>
              </a:tr>
              <a:tr h="6170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27.02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Клуб любителей ЗОЖ «Доброго здоровья»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14.00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3984672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Обычный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431</Words>
  <Application>Microsoft Office PowerPoint</Application>
  <PresentationFormat>Произвольный</PresentationFormat>
  <Paragraphs>120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Обычный</vt:lpstr>
      <vt:lpstr>МЕРОПРИЯТИЯ НА ФЕВРАЛЬ 2026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ФЕВРАЛЬ 2026</dc:title>
  <cp:lastModifiedBy>Староверова Светлана Рашитовна</cp:lastModifiedBy>
  <cp:revision>23</cp:revision>
  <dcterms:modified xsi:type="dcterms:W3CDTF">2026-01-30T06:40:29Z</dcterms:modified>
</cp:coreProperties>
</file>