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90" r:id="rId2"/>
    <p:sldId id="413" r:id="rId3"/>
    <p:sldId id="414" r:id="rId4"/>
    <p:sldId id="415" r:id="rId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58DD"/>
    <a:srgbClr val="0081E2"/>
    <a:srgbClr val="0078D2"/>
    <a:srgbClr val="003499"/>
    <a:srgbClr val="008000"/>
    <a:srgbClr val="47B0FF"/>
    <a:srgbClr val="3FADFF"/>
    <a:srgbClr val="005DA2"/>
    <a:srgbClr val="195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8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570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7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8827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24" y="6356352"/>
            <a:ext cx="2012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2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249107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05490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92724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20"/>
          </p:nvPr>
        </p:nvSpPr>
        <p:spPr>
          <a:xfrm>
            <a:off x="907623" y="6356350"/>
            <a:ext cx="20128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31113" y="6247299"/>
            <a:ext cx="447051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1" y="3210414"/>
            <a:ext cx="11115674" cy="692497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indent="0" defTabSz="108000">
              <a:lnSpc>
                <a:spcPct val="100000"/>
              </a:lnSpc>
              <a:spcAft>
                <a:spcPts val="0"/>
              </a:spcAft>
              <a:defRPr sz="13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b="0" dirty="0"/>
              <a:t>Площадь здания: </a:t>
            </a:r>
            <a:r>
              <a:rPr lang="ru-RU" b="0" dirty="0" smtClean="0"/>
              <a:t>178,3 </a:t>
            </a:r>
            <a:r>
              <a:rPr lang="ru-RU" b="0" dirty="0"/>
              <a:t>кв. м, земельный участок площадью </a:t>
            </a:r>
            <a:r>
              <a:rPr lang="ru-RU" b="0" dirty="0" smtClean="0"/>
              <a:t>260 </a:t>
            </a:r>
            <a:r>
              <a:rPr lang="ru-RU" b="0" dirty="0"/>
              <a:t>кв. </a:t>
            </a:r>
            <a:r>
              <a:rPr lang="ru-RU" b="0" dirty="0" smtClean="0"/>
              <a:t>м (земельный участок под выгреб площадью 23 кв. м.);</a:t>
            </a:r>
            <a:endParaRPr lang="ru-RU" b="0" dirty="0"/>
          </a:p>
          <a:p>
            <a:r>
              <a:rPr lang="ru-RU" b="0" dirty="0" smtClean="0"/>
              <a:t>Протяженность </a:t>
            </a:r>
            <a:r>
              <a:rPr lang="ru-RU" b="0" dirty="0"/>
              <a:t>сети </a:t>
            </a:r>
            <a:r>
              <a:rPr lang="ru-RU" b="0" dirty="0" smtClean="0"/>
              <a:t> </a:t>
            </a:r>
            <a:r>
              <a:rPr lang="ru-RU" b="0" dirty="0"/>
              <a:t>не более </a:t>
            </a:r>
            <a:r>
              <a:rPr lang="ru-RU" b="0" dirty="0" smtClean="0"/>
              <a:t> </a:t>
            </a:r>
            <a:r>
              <a:rPr lang="ru-RU" dirty="0" smtClean="0"/>
              <a:t>5 м</a:t>
            </a:r>
            <a:r>
              <a:rPr lang="ru-RU" b="0" dirty="0" smtClean="0"/>
              <a:t>.;</a:t>
            </a:r>
          </a:p>
          <a:p>
            <a:r>
              <a:rPr lang="ru-RU" b="0" dirty="0" smtClean="0"/>
              <a:t>Объем выгреба </a:t>
            </a:r>
            <a:r>
              <a:rPr lang="ru-RU" dirty="0" smtClean="0"/>
              <a:t>10 </a:t>
            </a:r>
            <a:r>
              <a:rPr lang="ru-RU" dirty="0"/>
              <a:t>куб. </a:t>
            </a:r>
            <a:r>
              <a:rPr lang="ru-RU" dirty="0" smtClean="0"/>
              <a:t>м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1" y="3902911"/>
            <a:ext cx="11115674" cy="692497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Сметная стоимость </a:t>
            </a:r>
            <a:r>
              <a:rPr lang="ru-RU" sz="1300" b="1" dirty="0" smtClean="0">
                <a:solidFill>
                  <a:srgbClr val="FF0000"/>
                </a:solidFill>
              </a:rPr>
              <a:t>691,61</a:t>
            </a:r>
            <a:r>
              <a:rPr lang="ru-RU" sz="1300" b="1" spc="-1" dirty="0" smtClean="0">
                <a:solidFill>
                  <a:srgbClr val="FF0000"/>
                </a:solidFill>
                <a:ea typeface="DejaVu Sans"/>
              </a:rPr>
              <a:t> </a:t>
            </a:r>
            <a:r>
              <a:rPr lang="ru-RU" sz="1300" dirty="0" smtClean="0"/>
              <a:t>тыс</a:t>
            </a:r>
            <a:r>
              <a:rPr lang="ru-RU" sz="1300" dirty="0"/>
              <a:t>. руб., </a:t>
            </a:r>
            <a:r>
              <a:rPr lang="ru-RU" sz="1300" dirty="0" smtClean="0"/>
              <a:t>в том числе </a:t>
            </a:r>
            <a:r>
              <a:rPr lang="ru-RU" sz="1300" dirty="0"/>
              <a:t>проектные работы </a:t>
            </a:r>
            <a:r>
              <a:rPr lang="ru-RU" sz="1300" dirty="0" smtClean="0"/>
              <a:t>– </a:t>
            </a:r>
            <a:r>
              <a:rPr lang="ru-RU" sz="1300" b="1" dirty="0" smtClean="0">
                <a:solidFill>
                  <a:srgbClr val="FF0000"/>
                </a:solidFill>
              </a:rPr>
              <a:t>222,1</a:t>
            </a:r>
            <a:r>
              <a:rPr lang="ru-RU" sz="1300" dirty="0" smtClean="0"/>
              <a:t> </a:t>
            </a:r>
            <a:r>
              <a:rPr lang="ru-RU" sz="1300" dirty="0"/>
              <a:t>тыс. руб</a:t>
            </a:r>
            <a:r>
              <a:rPr lang="ru-RU" sz="13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/>
              <a:t>ПЕРИОД ВЫПОЛНЕНИЯ РАБОТ: ПИР – </a:t>
            </a:r>
            <a:r>
              <a:rPr lang="ru-RU" sz="1300" b="1" dirty="0" smtClean="0"/>
              <a:t>2023 </a:t>
            </a:r>
            <a:r>
              <a:rPr lang="ru-RU" sz="1300" b="1" dirty="0"/>
              <a:t>г.; СМР - 2023 г</a:t>
            </a:r>
            <a:r>
              <a:rPr lang="ru-RU" sz="1300" b="1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/>
              <a:t>Утвержденные лимиты </a:t>
            </a:r>
            <a:r>
              <a:rPr lang="ru-RU" sz="1300" dirty="0"/>
              <a:t>на </a:t>
            </a:r>
            <a:r>
              <a:rPr lang="ru-RU" sz="1300" dirty="0" smtClean="0"/>
              <a:t>2023г</a:t>
            </a:r>
            <a:r>
              <a:rPr lang="ru-RU" sz="1300" b="1" dirty="0"/>
              <a:t>. </a:t>
            </a:r>
            <a:r>
              <a:rPr lang="ru-RU" sz="1300" dirty="0" smtClean="0"/>
              <a:t>–</a:t>
            </a:r>
            <a:r>
              <a:rPr lang="ru-RU" sz="1300" b="1" dirty="0" smtClean="0"/>
              <a:t> </a:t>
            </a:r>
            <a:r>
              <a:rPr lang="ru-RU" sz="1300" b="1" dirty="0" smtClean="0">
                <a:solidFill>
                  <a:srgbClr val="FF0000"/>
                </a:solidFill>
              </a:rPr>
              <a:t>552,5</a:t>
            </a:r>
            <a:r>
              <a:rPr lang="ru-RU" sz="1300" b="1" dirty="0" smtClean="0"/>
              <a:t> </a:t>
            </a:r>
            <a:r>
              <a:rPr lang="ru-RU" sz="1300" b="1" dirty="0"/>
              <a:t>тыс. руб</a:t>
            </a:r>
            <a:r>
              <a:rPr lang="ru-RU" sz="1300" b="1" dirty="0" smtClean="0"/>
              <a:t>.</a:t>
            </a:r>
            <a:endParaRPr lang="ru-RU" sz="13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2651" y="11939"/>
            <a:ext cx="11713535" cy="686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0000"/>
                </a:solidFill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Строительство наружной сети канализации к зданию Отделения </a:t>
            </a:r>
            <a:r>
              <a:rPr lang="ru-RU" sz="2000" dirty="0" smtClean="0">
                <a:solidFill>
                  <a:srgbClr val="000000"/>
                </a:solidFill>
              </a:rPr>
              <a:t>СФР </a:t>
            </a:r>
            <a:r>
              <a:rPr lang="ru-RU" sz="2000" dirty="0">
                <a:solidFill>
                  <a:srgbClr val="000000"/>
                </a:solidFill>
              </a:rPr>
              <a:t>по </a:t>
            </a:r>
            <a:r>
              <a:rPr lang="ru-RU" sz="2000" dirty="0" smtClean="0">
                <a:solidFill>
                  <a:srgbClr val="000000"/>
                </a:solidFill>
              </a:rPr>
              <a:t>Забайкальскому краю </a:t>
            </a:r>
            <a:r>
              <a:rPr lang="ru-RU" sz="2000" dirty="0">
                <a:solidFill>
                  <a:srgbClr val="000000"/>
                </a:solidFill>
              </a:rPr>
              <a:t>по адресу</a:t>
            </a:r>
            <a:r>
              <a:rPr lang="ru-RU" sz="2000" dirty="0" smtClean="0">
                <a:solidFill>
                  <a:srgbClr val="000000"/>
                </a:solidFill>
              </a:rPr>
              <a:t>: </a:t>
            </a:r>
            <a:r>
              <a:rPr lang="ru-RU" sz="2000" dirty="0">
                <a:solidFill>
                  <a:srgbClr val="000000"/>
                </a:solidFill>
              </a:rPr>
              <a:t>с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ru-RU" sz="2000" dirty="0" smtClean="0">
                <a:solidFill>
                  <a:srgbClr val="000000"/>
                </a:solidFill>
              </a:rPr>
              <a:t>Дульдурга, </a:t>
            </a:r>
            <a:r>
              <a:rPr lang="ru-RU" sz="2000" dirty="0">
                <a:solidFill>
                  <a:srgbClr val="000000"/>
                </a:solidFill>
              </a:rPr>
              <a:t>ул. </a:t>
            </a:r>
            <a:r>
              <a:rPr lang="ru-RU" sz="2000" dirty="0" smtClean="0">
                <a:solidFill>
                  <a:srgbClr val="000000"/>
                </a:solidFill>
              </a:rPr>
              <a:t>Лазо, 24, стр. 1»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1" y="2017779"/>
            <a:ext cx="11115674" cy="49244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 smtClean="0"/>
              <a:t>Участники ОС, планируемые к приглашению: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</a:rPr>
              <a:t>Представители организаций</a:t>
            </a:r>
            <a:endParaRPr lang="ru-RU" sz="13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87" y="640480"/>
            <a:ext cx="11270513" cy="677108"/>
          </a:xfrm>
          <a:prstGeom prst="rect">
            <a:avLst/>
          </a:prstGeom>
          <a:noFill/>
          <a:ln w="12700">
            <a:noFill/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 smtClean="0"/>
              <a:t>Основание проведения общественных (публичных) слушаний (ОС</a:t>
            </a:r>
            <a:r>
              <a:rPr lang="ru-RU" sz="1300" dirty="0" smtClean="0"/>
              <a:t>):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Цели: </a:t>
            </a:r>
            <a:r>
              <a:rPr lang="ru-RU" sz="1200" dirty="0"/>
              <a:t>обеспечение </a:t>
            </a:r>
            <a:r>
              <a:rPr lang="ru-RU" sz="1200" dirty="0" smtClean="0"/>
              <a:t>санитарно-гигиенических условий  труда для работников клиентской службы и получателей  социальных услуг, оборудование нецентрализованной системой водоотведения здания.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0" y="4581274"/>
            <a:ext cx="8387760" cy="229293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Обоснование (причины) необходимости </a:t>
            </a:r>
            <a:r>
              <a:rPr lang="ru-RU" sz="1300" b="1" dirty="0" smtClean="0">
                <a:solidFill>
                  <a:srgbClr val="FF0000"/>
                </a:solidFill>
              </a:rPr>
              <a:t>проведения работ:</a:t>
            </a:r>
            <a:endParaRPr lang="ru-RU" sz="1300" b="1" dirty="0">
              <a:solidFill>
                <a:srgbClr val="FF0000"/>
              </a:solidFill>
            </a:endParaRPr>
          </a:p>
          <a:p>
            <a:pPr marL="285750" indent="-285750" defTabSz="1080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В с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. Дульдурга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отсутствует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система централизованного водоотведения. </a:t>
            </a:r>
          </a:p>
          <a:p>
            <a:pPr marL="285750" indent="-285750" defTabSz="10800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В здании Клиентской службы, в рамках капитального ремонта в 2024г. будет подготовлено помещение санитарного узла </a:t>
            </a:r>
            <a:r>
              <a:rPr lang="ru-RU" sz="1300" dirty="0" smtClean="0">
                <a:solidFill>
                  <a:srgbClr val="000000"/>
                </a:solidFill>
              </a:rPr>
              <a:t>и сети канализации.</a:t>
            </a:r>
            <a:endParaRPr lang="ru-RU" sz="1300" dirty="0">
              <a:solidFill>
                <a:srgbClr val="000000"/>
              </a:solidFill>
            </a:endParaRPr>
          </a:p>
          <a:p>
            <a:pPr marL="285750" indent="-285750" defTabSz="1080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Согласно п. 2.2 СП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здания, используемые для оказания услуг населению, должны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быть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оборудованы системами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холодного водоснабжения и водоотведения.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При отсутствии централизованных систем водоснабжения и водоотведения, как в с. Дульдурга, Забайкальского края, здания должны быть оборудованы собственниками помещений нецентрализованными (автономными) системами холодного водоснабжения, водоотведения, со спуском сточных вод в локальные очистные сооружения.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9620" y="4718490"/>
            <a:ext cx="2693437" cy="20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3" y="1352552"/>
            <a:ext cx="12192000" cy="5647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3"/>
            <a:ext cx="12192000" cy="1352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6364" y="2262228"/>
            <a:ext cx="2635031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Свод правил СП </a:t>
            </a:r>
            <a:r>
              <a:rPr lang="ru-RU" sz="1100" b="1" dirty="0" smtClean="0"/>
              <a:t>31.13330.2021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/>
              <a:t>"Водоснабжение. Наружные сети и сооружения"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73848" y="2"/>
            <a:ext cx="11095835" cy="13525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Отделение </a:t>
            </a:r>
            <a:r>
              <a:rPr lang="ru-RU" sz="2800" dirty="0" smtClean="0">
                <a:solidFill>
                  <a:schemeClr val="bg1"/>
                </a:solidFill>
              </a:rPr>
              <a:t>СФР </a:t>
            </a:r>
            <a:r>
              <a:rPr lang="ru-RU" sz="2800" dirty="0">
                <a:solidFill>
                  <a:schemeClr val="bg1"/>
                </a:solidFill>
              </a:rPr>
              <a:t>по </a:t>
            </a:r>
            <a:r>
              <a:rPr lang="ru-RU" sz="2800" dirty="0" smtClean="0">
                <a:solidFill>
                  <a:schemeClr val="bg1"/>
                </a:solidFill>
              </a:rPr>
              <a:t>Забайкальскому краю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Строительство наружной сети канализации к зданию Отделения </a:t>
            </a:r>
            <a:r>
              <a:rPr lang="ru-RU" sz="1800" dirty="0" smtClean="0">
                <a:solidFill>
                  <a:schemeClr val="bg1"/>
                </a:solidFill>
              </a:rPr>
              <a:t>СФР </a:t>
            </a:r>
            <a:r>
              <a:rPr lang="ru-RU" sz="1800" dirty="0">
                <a:solidFill>
                  <a:schemeClr val="bg1"/>
                </a:solidFill>
              </a:rPr>
              <a:t>по </a:t>
            </a:r>
            <a:r>
              <a:rPr lang="ru-RU" sz="1800" dirty="0" smtClean="0">
                <a:solidFill>
                  <a:schemeClr val="bg1"/>
                </a:solidFill>
              </a:rPr>
              <a:t>Забайкальскому краю </a:t>
            </a:r>
            <a:r>
              <a:rPr lang="ru-RU" sz="1800" dirty="0">
                <a:solidFill>
                  <a:schemeClr val="bg1"/>
                </a:solidFill>
              </a:rPr>
              <a:t>по адресу</a:t>
            </a:r>
            <a:r>
              <a:rPr lang="ru-RU" sz="1800" dirty="0" smtClean="0">
                <a:solidFill>
                  <a:schemeClr val="bg1"/>
                </a:solidFill>
              </a:rPr>
              <a:t>: с.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Дульдурга, </a:t>
            </a:r>
            <a:r>
              <a:rPr lang="ru-RU" sz="1800" dirty="0">
                <a:solidFill>
                  <a:schemeClr val="bg1"/>
                </a:solidFill>
              </a:rPr>
              <a:t>ул. </a:t>
            </a:r>
            <a:r>
              <a:rPr lang="ru-RU" sz="1800" dirty="0" smtClean="0">
                <a:solidFill>
                  <a:schemeClr val="bg1"/>
                </a:solidFill>
              </a:rPr>
              <a:t>Лазо, 24, стр. 1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" y="1656618"/>
            <a:ext cx="12191999" cy="310981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/>
              <a:t>ОБЕСПЕЧЕНИЕ ЗДАНИЯ СИСТЕМОЙ ВОДОСНАБЖЕНИЯ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6176" y="4209249"/>
            <a:ext cx="6367828" cy="145424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0" tIns="34289" rIns="0" bIns="34289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СМЕТНАЯ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СТОИМОСТЬ по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техническому заданию 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не более </a:t>
            </a:r>
            <a:r>
              <a:rPr lang="ru-RU" sz="1600" b="1" dirty="0" smtClean="0">
                <a:solidFill>
                  <a:srgbClr val="0091FE"/>
                </a:solidFill>
                <a:latin typeface="+mj-lt"/>
              </a:rPr>
              <a:t>552,5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 тыс. руб.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, 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в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т.ч. </a:t>
            </a:r>
            <a:r>
              <a:rPr lang="ru-RU" sz="1400" b="1" dirty="0">
                <a:solidFill>
                  <a:srgbClr val="0091FE"/>
                </a:solidFill>
                <a:latin typeface="+mj-lt"/>
              </a:rPr>
              <a:t>ПИР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не более </a:t>
            </a:r>
            <a:r>
              <a:rPr lang="ru-RU" sz="1600" b="1" dirty="0" smtClean="0">
                <a:solidFill>
                  <a:srgbClr val="0091FE"/>
                </a:solidFill>
                <a:latin typeface="+mj-lt"/>
              </a:rPr>
              <a:t>222,1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 тыс</a:t>
            </a:r>
            <a:r>
              <a:rPr lang="ru-RU" sz="1400" b="1" dirty="0">
                <a:solidFill>
                  <a:srgbClr val="0091FE"/>
                </a:solidFill>
                <a:latin typeface="+mj-lt"/>
              </a:rPr>
              <a:t>. руб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., 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монтажные работы  не более </a:t>
            </a:r>
            <a:r>
              <a:rPr lang="ru-RU" sz="1600" b="1" dirty="0" smtClean="0">
                <a:solidFill>
                  <a:srgbClr val="0091FE"/>
                </a:solidFill>
                <a:latin typeface="+mj-lt"/>
              </a:rPr>
              <a:t>330,4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 тыс. руб.</a:t>
            </a:r>
            <a:endParaRPr lang="ru-RU" sz="1400" b="1" dirty="0">
              <a:solidFill>
                <a:srgbClr val="0091FE"/>
              </a:solidFill>
              <a:latin typeface="+mj-lt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 Проектная документация выполняется </a:t>
            </a:r>
            <a:r>
              <a:rPr lang="ru-RU" sz="1400" b="1" dirty="0">
                <a:solidFill>
                  <a:srgbClr val="000000"/>
                </a:solidFill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</a:rPr>
              <a:t>2023 г.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 Монтажные </a:t>
            </a:r>
            <a:r>
              <a:rPr lang="ru-RU" sz="1400" b="1" dirty="0">
                <a:solidFill>
                  <a:srgbClr val="000000"/>
                </a:solidFill>
              </a:rPr>
              <a:t>работы выполняются </a:t>
            </a:r>
            <a:r>
              <a:rPr lang="ru-RU" sz="1400" b="1" dirty="0" smtClean="0">
                <a:solidFill>
                  <a:srgbClr val="000000"/>
                </a:solidFill>
              </a:rPr>
              <a:t>в 2023 г.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4130" y="3311392"/>
            <a:ext cx="4378019" cy="284691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ctr"/>
            <a:r>
              <a:rPr lang="en-US" sz="1400" b="1" dirty="0"/>
              <a:t>C</a:t>
            </a:r>
            <a:r>
              <a:rPr lang="ru-RU" sz="1400" b="1" dirty="0" err="1" smtClean="0"/>
              <a:t>хема</a:t>
            </a:r>
            <a:r>
              <a:rPr lang="ru-RU" sz="1400" b="1" dirty="0" smtClean="0"/>
              <a:t> </a:t>
            </a:r>
            <a:r>
              <a:rPr lang="ru-RU" sz="1400" b="1" dirty="0"/>
              <a:t>установки </a:t>
            </a:r>
            <a:r>
              <a:rPr lang="ru-RU" sz="1400" b="1" dirty="0" smtClean="0"/>
              <a:t>выгреба объемом 10 куб. м</a:t>
            </a:r>
            <a:endParaRPr lang="ru-RU" sz="1400" b="1" dirty="0"/>
          </a:p>
        </p:txBody>
      </p:sp>
      <p:pic>
        <p:nvPicPr>
          <p:cNvPr id="44" name="Изображение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52" y="176131"/>
            <a:ext cx="540905" cy="50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Группа 47"/>
          <p:cNvGrpSpPr/>
          <p:nvPr/>
        </p:nvGrpSpPr>
        <p:grpSpPr>
          <a:xfrm>
            <a:off x="6763691" y="2262228"/>
            <a:ext cx="5254466" cy="769441"/>
            <a:chOff x="6698809" y="1950003"/>
            <a:chExt cx="5254465" cy="769440"/>
          </a:xfrm>
        </p:grpSpPr>
        <p:grpSp>
          <p:nvGrpSpPr>
            <p:cNvPr id="49" name="Group 6"/>
            <p:cNvGrpSpPr/>
            <p:nvPr/>
          </p:nvGrpSpPr>
          <p:grpSpPr>
            <a:xfrm>
              <a:off x="6698809" y="2005892"/>
              <a:ext cx="454382" cy="512347"/>
              <a:chOff x="5448300" y="2645498"/>
              <a:chExt cx="385763" cy="434975"/>
            </a:xfrm>
            <a:solidFill>
              <a:schemeClr val="accent2"/>
            </a:solidFill>
          </p:grpSpPr>
          <p:sp>
            <p:nvSpPr>
              <p:cNvPr id="52" name="Freeform 162"/>
              <p:cNvSpPr>
                <a:spLocks noEditPoints="1"/>
              </p:cNvSpPr>
              <p:nvPr/>
            </p:nvSpPr>
            <p:spPr bwMode="auto">
              <a:xfrm>
                <a:off x="5448300" y="2645498"/>
                <a:ext cx="385763" cy="434975"/>
              </a:xfrm>
              <a:custGeom>
                <a:avLst/>
                <a:gdLst>
                  <a:gd name="T0" fmla="*/ 117 w 171"/>
                  <a:gd name="T1" fmla="*/ 0 h 192"/>
                  <a:gd name="T2" fmla="*/ 30 w 171"/>
                  <a:gd name="T3" fmla="*/ 0 h 192"/>
                  <a:gd name="T4" fmla="*/ 0 w 171"/>
                  <a:gd name="T5" fmla="*/ 34 h 192"/>
                  <a:gd name="T6" fmla="*/ 0 w 171"/>
                  <a:gd name="T7" fmla="*/ 158 h 192"/>
                  <a:gd name="T8" fmla="*/ 30 w 171"/>
                  <a:gd name="T9" fmla="*/ 192 h 192"/>
                  <a:gd name="T10" fmla="*/ 142 w 171"/>
                  <a:gd name="T11" fmla="*/ 192 h 192"/>
                  <a:gd name="T12" fmla="*/ 171 w 171"/>
                  <a:gd name="T13" fmla="*/ 158 h 192"/>
                  <a:gd name="T14" fmla="*/ 171 w 171"/>
                  <a:gd name="T15" fmla="*/ 64 h 192"/>
                  <a:gd name="T16" fmla="*/ 117 w 171"/>
                  <a:gd name="T17" fmla="*/ 0 h 192"/>
                  <a:gd name="T18" fmla="*/ 149 w 171"/>
                  <a:gd name="T19" fmla="*/ 148 h 192"/>
                  <a:gd name="T20" fmla="*/ 127 w 171"/>
                  <a:gd name="T21" fmla="*/ 174 h 192"/>
                  <a:gd name="T22" fmla="*/ 45 w 171"/>
                  <a:gd name="T23" fmla="*/ 174 h 192"/>
                  <a:gd name="T24" fmla="*/ 23 w 171"/>
                  <a:gd name="T25" fmla="*/ 148 h 192"/>
                  <a:gd name="T26" fmla="*/ 23 w 171"/>
                  <a:gd name="T27" fmla="*/ 50 h 192"/>
                  <a:gd name="T28" fmla="*/ 45 w 171"/>
                  <a:gd name="T29" fmla="*/ 23 h 192"/>
                  <a:gd name="T30" fmla="*/ 109 w 171"/>
                  <a:gd name="T31" fmla="*/ 23 h 192"/>
                  <a:gd name="T32" fmla="*/ 149 w 171"/>
                  <a:gd name="T33" fmla="*/ 74 h 192"/>
                  <a:gd name="T34" fmla="*/ 149 w 171"/>
                  <a:gd name="T35" fmla="*/ 1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192">
                    <a:moveTo>
                      <a:pt x="1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5"/>
                      <a:pt x="0" y="3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7"/>
                      <a:pt x="14" y="192"/>
                      <a:pt x="30" y="192"/>
                    </a:cubicBezTo>
                    <a:cubicBezTo>
                      <a:pt x="142" y="192"/>
                      <a:pt x="142" y="192"/>
                      <a:pt x="142" y="192"/>
                    </a:cubicBezTo>
                    <a:cubicBezTo>
                      <a:pt x="158" y="192"/>
                      <a:pt x="171" y="177"/>
                      <a:pt x="171" y="158"/>
                    </a:cubicBezTo>
                    <a:cubicBezTo>
                      <a:pt x="171" y="64"/>
                      <a:pt x="171" y="64"/>
                      <a:pt x="171" y="64"/>
                    </a:cubicBezTo>
                    <a:lnTo>
                      <a:pt x="117" y="0"/>
                    </a:lnTo>
                    <a:close/>
                    <a:moveTo>
                      <a:pt x="149" y="148"/>
                    </a:moveTo>
                    <a:cubicBezTo>
                      <a:pt x="149" y="162"/>
                      <a:pt x="146" y="174"/>
                      <a:pt x="127" y="174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28" y="175"/>
                      <a:pt x="23" y="162"/>
                      <a:pt x="23" y="148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5"/>
                      <a:pt x="26" y="23"/>
                      <a:pt x="45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49" y="74"/>
                      <a:pt x="149" y="74"/>
                      <a:pt x="149" y="74"/>
                    </a:cubicBezTo>
                    <a:lnTo>
                      <a:pt x="149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63"/>
              <p:cNvSpPr>
                <a:spLocks/>
              </p:cNvSpPr>
              <p:nvPr/>
            </p:nvSpPr>
            <p:spPr bwMode="auto">
              <a:xfrm>
                <a:off x="5538788" y="2980460"/>
                <a:ext cx="212725" cy="15875"/>
              </a:xfrm>
              <a:custGeom>
                <a:avLst/>
                <a:gdLst>
                  <a:gd name="T0" fmla="*/ 90 w 94"/>
                  <a:gd name="T1" fmla="*/ 0 h 7"/>
                  <a:gd name="T2" fmla="*/ 4 w 94"/>
                  <a:gd name="T3" fmla="*/ 0 h 7"/>
                  <a:gd name="T4" fmla="*/ 0 w 94"/>
                  <a:gd name="T5" fmla="*/ 3 h 7"/>
                  <a:gd name="T6" fmla="*/ 4 w 94"/>
                  <a:gd name="T7" fmla="*/ 7 h 7"/>
                  <a:gd name="T8" fmla="*/ 90 w 94"/>
                  <a:gd name="T9" fmla="*/ 7 h 7"/>
                  <a:gd name="T10" fmla="*/ 94 w 94"/>
                  <a:gd name="T11" fmla="*/ 3 h 7"/>
                  <a:gd name="T12" fmla="*/ 90 w 9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">
                    <a:moveTo>
                      <a:pt x="9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2" y="7"/>
                      <a:pt x="94" y="5"/>
                      <a:pt x="94" y="3"/>
                    </a:cubicBezTo>
                    <a:cubicBezTo>
                      <a:pt x="94" y="1"/>
                      <a:pt x="92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64"/>
              <p:cNvSpPr>
                <a:spLocks/>
              </p:cNvSpPr>
              <p:nvPr/>
            </p:nvSpPr>
            <p:spPr bwMode="auto">
              <a:xfrm>
                <a:off x="5538788" y="2912198"/>
                <a:ext cx="212725" cy="15875"/>
              </a:xfrm>
              <a:custGeom>
                <a:avLst/>
                <a:gdLst>
                  <a:gd name="T0" fmla="*/ 90 w 94"/>
                  <a:gd name="T1" fmla="*/ 0 h 7"/>
                  <a:gd name="T2" fmla="*/ 4 w 94"/>
                  <a:gd name="T3" fmla="*/ 0 h 7"/>
                  <a:gd name="T4" fmla="*/ 0 w 94"/>
                  <a:gd name="T5" fmla="*/ 4 h 7"/>
                  <a:gd name="T6" fmla="*/ 4 w 94"/>
                  <a:gd name="T7" fmla="*/ 7 h 7"/>
                  <a:gd name="T8" fmla="*/ 90 w 94"/>
                  <a:gd name="T9" fmla="*/ 7 h 7"/>
                  <a:gd name="T10" fmla="*/ 94 w 94"/>
                  <a:gd name="T11" fmla="*/ 4 h 7"/>
                  <a:gd name="T12" fmla="*/ 90 w 9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">
                    <a:moveTo>
                      <a:pt x="9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2" y="7"/>
                      <a:pt x="94" y="6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65"/>
              <p:cNvSpPr>
                <a:spLocks/>
              </p:cNvSpPr>
              <p:nvPr/>
            </p:nvSpPr>
            <p:spPr bwMode="auto">
              <a:xfrm>
                <a:off x="5538788" y="2853460"/>
                <a:ext cx="212725" cy="15875"/>
              </a:xfrm>
              <a:custGeom>
                <a:avLst/>
                <a:gdLst>
                  <a:gd name="T0" fmla="*/ 0 w 94"/>
                  <a:gd name="T1" fmla="*/ 4 h 7"/>
                  <a:gd name="T2" fmla="*/ 4 w 94"/>
                  <a:gd name="T3" fmla="*/ 7 h 7"/>
                  <a:gd name="T4" fmla="*/ 90 w 94"/>
                  <a:gd name="T5" fmla="*/ 7 h 7"/>
                  <a:gd name="T6" fmla="*/ 94 w 94"/>
                  <a:gd name="T7" fmla="*/ 4 h 7"/>
                  <a:gd name="T8" fmla="*/ 90 w 94"/>
                  <a:gd name="T9" fmla="*/ 0 h 7"/>
                  <a:gd name="T10" fmla="*/ 4 w 94"/>
                  <a:gd name="T11" fmla="*/ 0 h 7"/>
                  <a:gd name="T12" fmla="*/ 0 w 94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">
                    <a:moveTo>
                      <a:pt x="0" y="4"/>
                    </a:moveTo>
                    <a:cubicBezTo>
                      <a:pt x="0" y="5"/>
                      <a:pt x="2" y="7"/>
                      <a:pt x="4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2" y="7"/>
                      <a:pt x="94" y="5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66"/>
              <p:cNvSpPr>
                <a:spLocks/>
              </p:cNvSpPr>
              <p:nvPr/>
            </p:nvSpPr>
            <p:spPr bwMode="auto">
              <a:xfrm>
                <a:off x="5538788" y="2794723"/>
                <a:ext cx="193675" cy="15875"/>
              </a:xfrm>
              <a:custGeom>
                <a:avLst/>
                <a:gdLst>
                  <a:gd name="T0" fmla="*/ 0 w 86"/>
                  <a:gd name="T1" fmla="*/ 3 h 7"/>
                  <a:gd name="T2" fmla="*/ 4 w 86"/>
                  <a:gd name="T3" fmla="*/ 7 h 7"/>
                  <a:gd name="T4" fmla="*/ 82 w 86"/>
                  <a:gd name="T5" fmla="*/ 7 h 7"/>
                  <a:gd name="T6" fmla="*/ 86 w 86"/>
                  <a:gd name="T7" fmla="*/ 3 h 7"/>
                  <a:gd name="T8" fmla="*/ 82 w 86"/>
                  <a:gd name="T9" fmla="*/ 0 h 7"/>
                  <a:gd name="T10" fmla="*/ 4 w 86"/>
                  <a:gd name="T11" fmla="*/ 0 h 7"/>
                  <a:gd name="T12" fmla="*/ 0 w 86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7">
                    <a:moveTo>
                      <a:pt x="0" y="3"/>
                    </a:moveTo>
                    <a:cubicBezTo>
                      <a:pt x="0" y="5"/>
                      <a:pt x="2" y="7"/>
                      <a:pt x="4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4" y="7"/>
                      <a:pt x="86" y="5"/>
                      <a:pt x="86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252389" y="1950003"/>
              <a:ext cx="4700885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/>
                <a:t>СП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</a:t>
              </a:r>
              <a:endParaRPr lang="en-US" sz="1100" b="1" dirty="0">
                <a:latin typeface="+mj-lt"/>
              </a:endParaRPr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330" r="39124" b="8450"/>
          <a:stretch/>
        </p:blipFill>
        <p:spPr bwMode="auto">
          <a:xfrm>
            <a:off x="1386547" y="3724027"/>
            <a:ext cx="2416252" cy="30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446176" y="3462418"/>
            <a:ext cx="636782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+mj-lt"/>
              </a:rPr>
              <a:t>Протяженность сети 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не более  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5 </a:t>
            </a:r>
            <a:r>
              <a:rPr lang="ru-RU" sz="1400" b="1" dirty="0">
                <a:solidFill>
                  <a:srgbClr val="0091FE"/>
                </a:solidFill>
                <a:latin typeface="+mj-lt"/>
              </a:rPr>
              <a:t>м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Выгреб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из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сборного железобетона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объемом </a:t>
            </a:r>
            <a:r>
              <a:rPr lang="ru-RU" sz="1400" b="1" dirty="0" smtClean="0">
                <a:solidFill>
                  <a:srgbClr val="0091FE"/>
                </a:solidFill>
                <a:latin typeface="+mj-lt"/>
              </a:rPr>
              <a:t>10 </a:t>
            </a:r>
            <a:r>
              <a:rPr lang="ru-RU" sz="1400" b="1" dirty="0">
                <a:solidFill>
                  <a:srgbClr val="0091FE"/>
                </a:solidFill>
                <a:latin typeface="+mj-lt"/>
              </a:rPr>
              <a:t>м3</a:t>
            </a:r>
            <a:endParaRPr lang="en-US" sz="1400" b="1" dirty="0">
              <a:solidFill>
                <a:srgbClr val="0091FE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8660" y="2258761"/>
            <a:ext cx="26350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СП </a:t>
            </a:r>
            <a:r>
              <a:rPr lang="ru-RU" sz="1100" b="1" dirty="0" smtClean="0"/>
              <a:t>129.13330.2019 </a:t>
            </a:r>
            <a:r>
              <a:rPr lang="ru-RU" sz="1100" b="1" dirty="0"/>
              <a:t>"СНиП 3.05.04-85* Наружные сети и сооружения водоснабжения и канализации"</a:t>
            </a:r>
          </a:p>
        </p:txBody>
      </p:sp>
      <p:grpSp>
        <p:nvGrpSpPr>
          <p:cNvPr id="32" name="Group 6"/>
          <p:cNvGrpSpPr/>
          <p:nvPr/>
        </p:nvGrpSpPr>
        <p:grpSpPr>
          <a:xfrm>
            <a:off x="3590788" y="2300527"/>
            <a:ext cx="454382" cy="512348"/>
            <a:chOff x="5448300" y="2645498"/>
            <a:chExt cx="385763" cy="434975"/>
          </a:xfrm>
          <a:solidFill>
            <a:schemeClr val="accent2"/>
          </a:solidFill>
        </p:grpSpPr>
        <p:sp>
          <p:nvSpPr>
            <p:cNvPr id="37" name="Freeform 162"/>
            <p:cNvSpPr>
              <a:spLocks noEditPoints="1"/>
            </p:cNvSpPr>
            <p:nvPr/>
          </p:nvSpPr>
          <p:spPr bwMode="auto">
            <a:xfrm>
              <a:off x="5448300" y="2645498"/>
              <a:ext cx="385763" cy="434975"/>
            </a:xfrm>
            <a:custGeom>
              <a:avLst/>
              <a:gdLst>
                <a:gd name="T0" fmla="*/ 117 w 171"/>
                <a:gd name="T1" fmla="*/ 0 h 192"/>
                <a:gd name="T2" fmla="*/ 30 w 171"/>
                <a:gd name="T3" fmla="*/ 0 h 192"/>
                <a:gd name="T4" fmla="*/ 0 w 171"/>
                <a:gd name="T5" fmla="*/ 34 h 192"/>
                <a:gd name="T6" fmla="*/ 0 w 171"/>
                <a:gd name="T7" fmla="*/ 158 h 192"/>
                <a:gd name="T8" fmla="*/ 30 w 171"/>
                <a:gd name="T9" fmla="*/ 192 h 192"/>
                <a:gd name="T10" fmla="*/ 142 w 171"/>
                <a:gd name="T11" fmla="*/ 192 h 192"/>
                <a:gd name="T12" fmla="*/ 171 w 171"/>
                <a:gd name="T13" fmla="*/ 158 h 192"/>
                <a:gd name="T14" fmla="*/ 171 w 171"/>
                <a:gd name="T15" fmla="*/ 64 h 192"/>
                <a:gd name="T16" fmla="*/ 117 w 171"/>
                <a:gd name="T17" fmla="*/ 0 h 192"/>
                <a:gd name="T18" fmla="*/ 149 w 171"/>
                <a:gd name="T19" fmla="*/ 148 h 192"/>
                <a:gd name="T20" fmla="*/ 127 w 171"/>
                <a:gd name="T21" fmla="*/ 174 h 192"/>
                <a:gd name="T22" fmla="*/ 45 w 171"/>
                <a:gd name="T23" fmla="*/ 174 h 192"/>
                <a:gd name="T24" fmla="*/ 23 w 171"/>
                <a:gd name="T25" fmla="*/ 148 h 192"/>
                <a:gd name="T26" fmla="*/ 23 w 171"/>
                <a:gd name="T27" fmla="*/ 50 h 192"/>
                <a:gd name="T28" fmla="*/ 45 w 171"/>
                <a:gd name="T29" fmla="*/ 23 h 192"/>
                <a:gd name="T30" fmla="*/ 109 w 171"/>
                <a:gd name="T31" fmla="*/ 23 h 192"/>
                <a:gd name="T32" fmla="*/ 149 w 171"/>
                <a:gd name="T33" fmla="*/ 74 h 192"/>
                <a:gd name="T34" fmla="*/ 149 w 171"/>
                <a:gd name="T35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92">
                  <a:moveTo>
                    <a:pt x="11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7"/>
                    <a:pt x="14" y="192"/>
                    <a:pt x="30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58" y="192"/>
                    <a:pt x="171" y="177"/>
                    <a:pt x="171" y="158"/>
                  </a:cubicBezTo>
                  <a:cubicBezTo>
                    <a:pt x="171" y="64"/>
                    <a:pt x="171" y="64"/>
                    <a:pt x="171" y="64"/>
                  </a:cubicBezTo>
                  <a:lnTo>
                    <a:pt x="117" y="0"/>
                  </a:lnTo>
                  <a:close/>
                  <a:moveTo>
                    <a:pt x="149" y="148"/>
                  </a:moveTo>
                  <a:cubicBezTo>
                    <a:pt x="149" y="162"/>
                    <a:pt x="146" y="174"/>
                    <a:pt x="127" y="174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28" y="175"/>
                    <a:pt x="23" y="162"/>
                    <a:pt x="23" y="148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5"/>
                    <a:pt x="26" y="23"/>
                    <a:pt x="45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49" y="74"/>
                    <a:pt x="149" y="74"/>
                    <a:pt x="149" y="74"/>
                  </a:cubicBezTo>
                  <a:lnTo>
                    <a:pt x="149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63"/>
            <p:cNvSpPr>
              <a:spLocks/>
            </p:cNvSpPr>
            <p:nvPr/>
          </p:nvSpPr>
          <p:spPr bwMode="auto">
            <a:xfrm>
              <a:off x="5538788" y="2980460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3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3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64"/>
            <p:cNvSpPr>
              <a:spLocks/>
            </p:cNvSpPr>
            <p:nvPr/>
          </p:nvSpPr>
          <p:spPr bwMode="auto">
            <a:xfrm>
              <a:off x="5538788" y="2912198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4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4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6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65"/>
            <p:cNvSpPr>
              <a:spLocks/>
            </p:cNvSpPr>
            <p:nvPr/>
          </p:nvSpPr>
          <p:spPr bwMode="auto">
            <a:xfrm>
              <a:off x="5538788" y="2853460"/>
              <a:ext cx="212725" cy="15875"/>
            </a:xfrm>
            <a:custGeom>
              <a:avLst/>
              <a:gdLst>
                <a:gd name="T0" fmla="*/ 0 w 94"/>
                <a:gd name="T1" fmla="*/ 4 h 7"/>
                <a:gd name="T2" fmla="*/ 4 w 94"/>
                <a:gd name="T3" fmla="*/ 7 h 7"/>
                <a:gd name="T4" fmla="*/ 90 w 94"/>
                <a:gd name="T5" fmla="*/ 7 h 7"/>
                <a:gd name="T6" fmla="*/ 94 w 94"/>
                <a:gd name="T7" fmla="*/ 4 h 7"/>
                <a:gd name="T8" fmla="*/ 90 w 94"/>
                <a:gd name="T9" fmla="*/ 0 h 7"/>
                <a:gd name="T10" fmla="*/ 4 w 94"/>
                <a:gd name="T11" fmla="*/ 0 h 7"/>
                <a:gd name="T12" fmla="*/ 0 w 94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0" y="4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66"/>
            <p:cNvSpPr>
              <a:spLocks/>
            </p:cNvSpPr>
            <p:nvPr/>
          </p:nvSpPr>
          <p:spPr bwMode="auto">
            <a:xfrm>
              <a:off x="5538788" y="2794723"/>
              <a:ext cx="193675" cy="15875"/>
            </a:xfrm>
            <a:custGeom>
              <a:avLst/>
              <a:gdLst>
                <a:gd name="T0" fmla="*/ 0 w 86"/>
                <a:gd name="T1" fmla="*/ 3 h 7"/>
                <a:gd name="T2" fmla="*/ 4 w 86"/>
                <a:gd name="T3" fmla="*/ 7 h 7"/>
                <a:gd name="T4" fmla="*/ 82 w 86"/>
                <a:gd name="T5" fmla="*/ 7 h 7"/>
                <a:gd name="T6" fmla="*/ 86 w 86"/>
                <a:gd name="T7" fmla="*/ 3 h 7"/>
                <a:gd name="T8" fmla="*/ 82 w 86"/>
                <a:gd name="T9" fmla="*/ 0 h 7"/>
                <a:gd name="T10" fmla="*/ 4 w 86"/>
                <a:gd name="T11" fmla="*/ 0 h 7"/>
                <a:gd name="T12" fmla="*/ 0 w 8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0" y="3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6" y="5"/>
                    <a:pt x="86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604087" y="2274507"/>
            <a:ext cx="454382" cy="512348"/>
            <a:chOff x="5448300" y="2645498"/>
            <a:chExt cx="385763" cy="434975"/>
          </a:xfrm>
          <a:solidFill>
            <a:schemeClr val="accent2"/>
          </a:solidFill>
        </p:grpSpPr>
        <p:sp>
          <p:nvSpPr>
            <p:cNvPr id="59" name="Freeform 162"/>
            <p:cNvSpPr>
              <a:spLocks noEditPoints="1"/>
            </p:cNvSpPr>
            <p:nvPr/>
          </p:nvSpPr>
          <p:spPr bwMode="auto">
            <a:xfrm>
              <a:off x="5448300" y="2645498"/>
              <a:ext cx="385763" cy="434975"/>
            </a:xfrm>
            <a:custGeom>
              <a:avLst/>
              <a:gdLst>
                <a:gd name="T0" fmla="*/ 117 w 171"/>
                <a:gd name="T1" fmla="*/ 0 h 192"/>
                <a:gd name="T2" fmla="*/ 30 w 171"/>
                <a:gd name="T3" fmla="*/ 0 h 192"/>
                <a:gd name="T4" fmla="*/ 0 w 171"/>
                <a:gd name="T5" fmla="*/ 34 h 192"/>
                <a:gd name="T6" fmla="*/ 0 w 171"/>
                <a:gd name="T7" fmla="*/ 158 h 192"/>
                <a:gd name="T8" fmla="*/ 30 w 171"/>
                <a:gd name="T9" fmla="*/ 192 h 192"/>
                <a:gd name="T10" fmla="*/ 142 w 171"/>
                <a:gd name="T11" fmla="*/ 192 h 192"/>
                <a:gd name="T12" fmla="*/ 171 w 171"/>
                <a:gd name="T13" fmla="*/ 158 h 192"/>
                <a:gd name="T14" fmla="*/ 171 w 171"/>
                <a:gd name="T15" fmla="*/ 64 h 192"/>
                <a:gd name="T16" fmla="*/ 117 w 171"/>
                <a:gd name="T17" fmla="*/ 0 h 192"/>
                <a:gd name="T18" fmla="*/ 149 w 171"/>
                <a:gd name="T19" fmla="*/ 148 h 192"/>
                <a:gd name="T20" fmla="*/ 127 w 171"/>
                <a:gd name="T21" fmla="*/ 174 h 192"/>
                <a:gd name="T22" fmla="*/ 45 w 171"/>
                <a:gd name="T23" fmla="*/ 174 h 192"/>
                <a:gd name="T24" fmla="*/ 23 w 171"/>
                <a:gd name="T25" fmla="*/ 148 h 192"/>
                <a:gd name="T26" fmla="*/ 23 w 171"/>
                <a:gd name="T27" fmla="*/ 50 h 192"/>
                <a:gd name="T28" fmla="*/ 45 w 171"/>
                <a:gd name="T29" fmla="*/ 23 h 192"/>
                <a:gd name="T30" fmla="*/ 109 w 171"/>
                <a:gd name="T31" fmla="*/ 23 h 192"/>
                <a:gd name="T32" fmla="*/ 149 w 171"/>
                <a:gd name="T33" fmla="*/ 74 h 192"/>
                <a:gd name="T34" fmla="*/ 149 w 171"/>
                <a:gd name="T35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92">
                  <a:moveTo>
                    <a:pt x="11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7"/>
                    <a:pt x="14" y="192"/>
                    <a:pt x="30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58" y="192"/>
                    <a:pt x="171" y="177"/>
                    <a:pt x="171" y="158"/>
                  </a:cubicBezTo>
                  <a:cubicBezTo>
                    <a:pt x="171" y="64"/>
                    <a:pt x="171" y="64"/>
                    <a:pt x="171" y="64"/>
                  </a:cubicBezTo>
                  <a:lnTo>
                    <a:pt x="117" y="0"/>
                  </a:lnTo>
                  <a:close/>
                  <a:moveTo>
                    <a:pt x="149" y="148"/>
                  </a:moveTo>
                  <a:cubicBezTo>
                    <a:pt x="149" y="162"/>
                    <a:pt x="146" y="174"/>
                    <a:pt x="127" y="174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28" y="175"/>
                    <a:pt x="23" y="162"/>
                    <a:pt x="23" y="148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5"/>
                    <a:pt x="26" y="23"/>
                    <a:pt x="45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49" y="74"/>
                    <a:pt x="149" y="74"/>
                    <a:pt x="149" y="74"/>
                  </a:cubicBezTo>
                  <a:lnTo>
                    <a:pt x="149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63"/>
            <p:cNvSpPr>
              <a:spLocks/>
            </p:cNvSpPr>
            <p:nvPr/>
          </p:nvSpPr>
          <p:spPr bwMode="auto">
            <a:xfrm>
              <a:off x="5538788" y="2980460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3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3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64"/>
            <p:cNvSpPr>
              <a:spLocks/>
            </p:cNvSpPr>
            <p:nvPr/>
          </p:nvSpPr>
          <p:spPr bwMode="auto">
            <a:xfrm>
              <a:off x="5538788" y="2912198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4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4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6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65"/>
            <p:cNvSpPr>
              <a:spLocks/>
            </p:cNvSpPr>
            <p:nvPr/>
          </p:nvSpPr>
          <p:spPr bwMode="auto">
            <a:xfrm>
              <a:off x="5538788" y="2853460"/>
              <a:ext cx="212725" cy="15875"/>
            </a:xfrm>
            <a:custGeom>
              <a:avLst/>
              <a:gdLst>
                <a:gd name="T0" fmla="*/ 0 w 94"/>
                <a:gd name="T1" fmla="*/ 4 h 7"/>
                <a:gd name="T2" fmla="*/ 4 w 94"/>
                <a:gd name="T3" fmla="*/ 7 h 7"/>
                <a:gd name="T4" fmla="*/ 90 w 94"/>
                <a:gd name="T5" fmla="*/ 7 h 7"/>
                <a:gd name="T6" fmla="*/ 94 w 94"/>
                <a:gd name="T7" fmla="*/ 4 h 7"/>
                <a:gd name="T8" fmla="*/ 90 w 94"/>
                <a:gd name="T9" fmla="*/ 0 h 7"/>
                <a:gd name="T10" fmla="*/ 4 w 94"/>
                <a:gd name="T11" fmla="*/ 0 h 7"/>
                <a:gd name="T12" fmla="*/ 0 w 94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0" y="4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66"/>
            <p:cNvSpPr>
              <a:spLocks/>
            </p:cNvSpPr>
            <p:nvPr/>
          </p:nvSpPr>
          <p:spPr bwMode="auto">
            <a:xfrm>
              <a:off x="5538788" y="2794723"/>
              <a:ext cx="193675" cy="15875"/>
            </a:xfrm>
            <a:custGeom>
              <a:avLst/>
              <a:gdLst>
                <a:gd name="T0" fmla="*/ 0 w 86"/>
                <a:gd name="T1" fmla="*/ 3 h 7"/>
                <a:gd name="T2" fmla="*/ 4 w 86"/>
                <a:gd name="T3" fmla="*/ 7 h 7"/>
                <a:gd name="T4" fmla="*/ 82 w 86"/>
                <a:gd name="T5" fmla="*/ 7 h 7"/>
                <a:gd name="T6" fmla="*/ 86 w 86"/>
                <a:gd name="T7" fmla="*/ 3 h 7"/>
                <a:gd name="T8" fmla="*/ 82 w 86"/>
                <a:gd name="T9" fmla="*/ 0 h 7"/>
                <a:gd name="T10" fmla="*/ 4 w 86"/>
                <a:gd name="T11" fmla="*/ 0 h 7"/>
                <a:gd name="T12" fmla="*/ 0 w 8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0" y="3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6" y="5"/>
                    <a:pt x="86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8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3706" y="1581958"/>
            <a:ext cx="85459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/>
              <a:t>Основные показатели по строительству наружной сети канализации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924758"/>
              </p:ext>
            </p:extLst>
          </p:nvPr>
        </p:nvGraphicFramePr>
        <p:xfrm>
          <a:off x="673313" y="2303715"/>
          <a:ext cx="11121072" cy="158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378"/>
                <a:gridCol w="1210733"/>
                <a:gridCol w="1682106"/>
                <a:gridCol w="1914405"/>
                <a:gridCol w="1591450"/>
              </a:tblGrid>
              <a:tr h="5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ОБЩИЙ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/ОБЪЕМ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НА ОДИН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23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Строительство наружной сети канализации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4,75 м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4,75 м</a:t>
                      </a:r>
                      <a:endParaRPr lang="ru-RU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</a:tr>
              <a:tr h="323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Установка выгреба 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10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куб.м</a:t>
                      </a:r>
                      <a:endParaRPr lang="ru-RU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10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куб.м</a:t>
                      </a:r>
                      <a:endParaRPr lang="ru-RU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</a:tr>
              <a:tr h="32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400" b="1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330,4 тыс. руб.</a:t>
                      </a:r>
                      <a:endParaRPr lang="ru-RU" sz="1400" b="1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5400000">
            <a:off x="290900" y="2821297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"/>
            <a:ext cx="12192000" cy="1398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/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52" y="176131"/>
            <a:ext cx="540905" cy="50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3848" y="2"/>
            <a:ext cx="11095835" cy="13525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Отделение </a:t>
            </a:r>
            <a:r>
              <a:rPr lang="ru-RU" sz="2800" dirty="0" smtClean="0">
                <a:solidFill>
                  <a:schemeClr val="bg1"/>
                </a:solidFill>
              </a:rPr>
              <a:t>СФР </a:t>
            </a:r>
            <a:r>
              <a:rPr lang="ru-RU" sz="2800" dirty="0">
                <a:solidFill>
                  <a:schemeClr val="bg1"/>
                </a:solidFill>
              </a:rPr>
              <a:t>по </a:t>
            </a:r>
            <a:r>
              <a:rPr lang="ru-RU" sz="2800" dirty="0" smtClean="0">
                <a:solidFill>
                  <a:schemeClr val="bg1"/>
                </a:solidFill>
              </a:rPr>
              <a:t>Забайкальскому краю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Строительство наружной сети канализации к зданию Отделения </a:t>
            </a:r>
            <a:r>
              <a:rPr lang="ru-RU" sz="1800" dirty="0" smtClean="0">
                <a:solidFill>
                  <a:schemeClr val="bg1"/>
                </a:solidFill>
              </a:rPr>
              <a:t>СФР </a:t>
            </a:r>
            <a:r>
              <a:rPr lang="ru-RU" sz="1800" dirty="0">
                <a:solidFill>
                  <a:schemeClr val="bg1"/>
                </a:solidFill>
              </a:rPr>
              <a:t>по </a:t>
            </a:r>
            <a:r>
              <a:rPr lang="ru-RU" sz="1800" dirty="0" smtClean="0">
                <a:solidFill>
                  <a:schemeClr val="bg1"/>
                </a:solidFill>
              </a:rPr>
              <a:t>Забайкальскому краю </a:t>
            </a:r>
            <a:r>
              <a:rPr lang="ru-RU" sz="1800" dirty="0">
                <a:solidFill>
                  <a:schemeClr val="bg1"/>
                </a:solidFill>
              </a:rPr>
              <a:t>по адресу: </a:t>
            </a:r>
            <a:r>
              <a:rPr lang="ru-RU" sz="1800" dirty="0" smtClean="0">
                <a:solidFill>
                  <a:schemeClr val="bg1"/>
                </a:solidFill>
              </a:rPr>
              <a:t>с.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Дульдурга, </a:t>
            </a:r>
            <a:r>
              <a:rPr lang="ru-RU" sz="1800" dirty="0">
                <a:solidFill>
                  <a:schemeClr val="bg1"/>
                </a:solidFill>
              </a:rPr>
              <a:t>ул. </a:t>
            </a:r>
            <a:r>
              <a:rPr lang="ru-RU" sz="1800" dirty="0" smtClean="0">
                <a:solidFill>
                  <a:schemeClr val="bg1"/>
                </a:solidFill>
              </a:rPr>
              <a:t>Лазо, 24, стр. 1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 rot="5400000">
            <a:off x="290900" y="3164114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7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>
          <a:xfrm>
            <a:off x="10913423" y="6356352"/>
            <a:ext cx="440376" cy="365125"/>
          </a:xfrm>
        </p:spPr>
        <p:txBody>
          <a:bodyPr/>
          <a:lstStyle/>
          <a:p>
            <a:fld id="{C39C6ED5-8FC2-4F1D-8503-FF10359BB0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569" y="1484264"/>
            <a:ext cx="6049301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latin typeface="+mj-lt"/>
              </a:rPr>
              <a:t>Протяженность сети   </a:t>
            </a:r>
            <a:r>
              <a:rPr lang="ru-RU" sz="1600" b="1" dirty="0" smtClean="0">
                <a:solidFill>
                  <a:srgbClr val="C00000"/>
                </a:solidFill>
              </a:rPr>
              <a:t>4,75 м </a:t>
            </a:r>
          </a:p>
          <a:p>
            <a:r>
              <a:rPr lang="ru-RU" sz="1600" b="1" dirty="0" smtClean="0">
                <a:latin typeface="+mj-lt"/>
              </a:rPr>
              <a:t>Выгреб из сборного железобетона объемом  </a:t>
            </a:r>
            <a:r>
              <a:rPr lang="ru-RU" sz="1600" b="1" dirty="0" smtClean="0">
                <a:solidFill>
                  <a:srgbClr val="C00000"/>
                </a:solidFill>
              </a:rPr>
              <a:t>10 м3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653" y="2183713"/>
            <a:ext cx="4363341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u="sng" dirty="0" smtClean="0"/>
              <a:t>Выполняемые работы:</a:t>
            </a:r>
          </a:p>
          <a:p>
            <a:pPr algn="ctr"/>
            <a:r>
              <a:rPr lang="ru-RU" sz="1300" b="1" u="sng" dirty="0" smtClean="0"/>
              <a:t>Выгреб</a:t>
            </a:r>
            <a:endParaRPr lang="ru-RU" sz="1300" b="1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Разработка грунта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Устройство опорной ж/б плиты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Монтаж </a:t>
            </a:r>
            <a:r>
              <a:rPr lang="ru-RU" sz="1300" dirty="0" smtClean="0">
                <a:solidFill>
                  <a:srgbClr val="000000"/>
                </a:solidFill>
              </a:rPr>
              <a:t>выгреба из сборного железобетона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Гидроизоляция выгреба</a:t>
            </a:r>
            <a:endParaRPr lang="ru-RU" sz="13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Обратная засыпка </a:t>
            </a:r>
            <a:r>
              <a:rPr lang="ru-RU" sz="1300" dirty="0" smtClean="0">
                <a:solidFill>
                  <a:srgbClr val="000000"/>
                </a:solidFill>
              </a:rPr>
              <a:t>пазух котлована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Монтаж люка чугунного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Устройство </a:t>
            </a:r>
            <a:r>
              <a:rPr lang="ru-RU" sz="1300" dirty="0" err="1" smtClean="0">
                <a:solidFill>
                  <a:srgbClr val="000000"/>
                </a:solidFill>
              </a:rPr>
              <a:t>отмостки</a:t>
            </a:r>
            <a:r>
              <a:rPr lang="ru-RU" sz="1300" dirty="0" smtClean="0">
                <a:solidFill>
                  <a:srgbClr val="000000"/>
                </a:solidFill>
              </a:rPr>
              <a:t> вокруг люка выгреба</a:t>
            </a:r>
            <a:endParaRPr lang="ru-RU" sz="130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endParaRPr lang="ru-RU" sz="1300" b="1" u="sng" dirty="0"/>
          </a:p>
          <a:p>
            <a:pPr algn="ctr">
              <a:spcAft>
                <a:spcPts val="600"/>
              </a:spcAft>
            </a:pPr>
            <a:r>
              <a:rPr lang="ru-RU" sz="1300" b="1" u="sng" dirty="0" smtClean="0"/>
              <a:t>Наружные сети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Разработка </a:t>
            </a:r>
            <a:r>
              <a:rPr lang="ru-RU" sz="1300" dirty="0" smtClean="0">
                <a:solidFill>
                  <a:srgbClr val="000000"/>
                </a:solidFill>
              </a:rPr>
              <a:t>грунта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Пробивка отверстий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Устройство </a:t>
            </a:r>
            <a:r>
              <a:rPr lang="ru-RU" sz="1300" dirty="0">
                <a:solidFill>
                  <a:srgbClr val="000000"/>
                </a:solidFill>
              </a:rPr>
              <a:t>основания под </a:t>
            </a:r>
            <a:r>
              <a:rPr lang="ru-RU" sz="1300" dirty="0" smtClean="0">
                <a:solidFill>
                  <a:srgbClr val="000000"/>
                </a:solidFill>
              </a:rPr>
              <a:t>трубопроводы из швеллера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Укладка трубопроводов из полиэтиленовых труб диаметром: 110 </a:t>
            </a:r>
            <a:r>
              <a:rPr lang="ru-RU" sz="1300" dirty="0" smtClean="0">
                <a:solidFill>
                  <a:srgbClr val="000000"/>
                </a:solidFill>
              </a:rPr>
              <a:t>мм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Теплоизоляция трубопроводов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Гидроизоляция ввода коммуникаций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Присоединение </a:t>
            </a:r>
            <a:r>
              <a:rPr lang="ru-RU" sz="1300" dirty="0">
                <a:solidFill>
                  <a:srgbClr val="000000"/>
                </a:solidFill>
              </a:rPr>
              <a:t>канализационных трубопроводов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</a:rPr>
              <a:t>Засыпка вручную траншей, пазух котлованов и </a:t>
            </a:r>
            <a:r>
              <a:rPr lang="ru-RU" sz="1300" dirty="0" smtClean="0">
                <a:solidFill>
                  <a:srgbClr val="000000"/>
                </a:solidFill>
              </a:rPr>
              <a:t>ям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Гидравлические испытания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3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236974" y="1568778"/>
            <a:ext cx="345319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Стоимость не более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552,5 </a:t>
            </a:r>
            <a:r>
              <a:rPr lang="ru-RU" sz="1600" b="1" dirty="0" smtClean="0">
                <a:latin typeface="+mj-lt"/>
              </a:rPr>
              <a:t> тыс. руб.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Стрелка вправо 11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61653" y="1514671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3848" y="2"/>
            <a:ext cx="11095835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Отделение ПФР по Республике Калмыкия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Техническое перевооружение здания Отделения ПФР по Республике Калмыкия по адресу: </a:t>
            </a:r>
            <a:r>
              <a:rPr lang="ru-RU" sz="1800" dirty="0" smtClean="0">
                <a:solidFill>
                  <a:schemeClr val="bg1"/>
                </a:solidFill>
              </a:rPr>
              <a:t>г. Элиста, ул. Горького, д. 9А - устройство автоматической установки пожаротушения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8" name="Изображение 1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252" y="173057"/>
            <a:ext cx="540905" cy="50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2"/>
            <a:ext cx="12192000" cy="1398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/>
          </a:p>
        </p:txBody>
      </p:sp>
      <p:pic>
        <p:nvPicPr>
          <p:cNvPr id="21" name="Изображение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3724" y="172467"/>
            <a:ext cx="540905" cy="50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3848" y="2"/>
            <a:ext cx="11095835" cy="13525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Отделение СФР по Забайкальскому краю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Строительство наружной сети канализации к зданию Отделения </a:t>
            </a:r>
            <a:r>
              <a:rPr lang="ru-RU" sz="1800" dirty="0" smtClean="0">
                <a:solidFill>
                  <a:schemeClr val="bg1"/>
                </a:solidFill>
              </a:rPr>
              <a:t>СФР </a:t>
            </a:r>
            <a:r>
              <a:rPr lang="ru-RU" sz="1800" dirty="0">
                <a:solidFill>
                  <a:schemeClr val="bg1"/>
                </a:solidFill>
              </a:rPr>
              <a:t>по </a:t>
            </a:r>
            <a:r>
              <a:rPr lang="ru-RU" sz="1800" dirty="0" smtClean="0">
                <a:solidFill>
                  <a:schemeClr val="bg1"/>
                </a:solidFill>
              </a:rPr>
              <a:t>Забайкальскому краю </a:t>
            </a:r>
            <a:r>
              <a:rPr lang="ru-RU" sz="1800" dirty="0">
                <a:solidFill>
                  <a:schemeClr val="bg1"/>
                </a:solidFill>
              </a:rPr>
              <a:t>по адресу: </a:t>
            </a:r>
            <a:r>
              <a:rPr lang="ru-RU" sz="1800" dirty="0" smtClean="0">
                <a:solidFill>
                  <a:schemeClr val="bg1"/>
                </a:solidFill>
              </a:rPr>
              <a:t>с.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Дульдурга, </a:t>
            </a:r>
            <a:r>
              <a:rPr lang="ru-RU" sz="1800" dirty="0">
                <a:solidFill>
                  <a:schemeClr val="bg1"/>
                </a:solidFill>
              </a:rPr>
              <a:t>ул. </a:t>
            </a:r>
            <a:r>
              <a:rPr lang="ru-RU" sz="1800" dirty="0" smtClean="0">
                <a:solidFill>
                  <a:schemeClr val="bg1"/>
                </a:solidFill>
              </a:rPr>
              <a:t>Лазо, 24, стр. </a:t>
            </a:r>
            <a:r>
              <a:rPr lang="ru-RU" sz="1800" smtClean="0">
                <a:solidFill>
                  <a:schemeClr val="bg1"/>
                </a:solidFill>
              </a:rPr>
              <a:t>1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384" y="4354688"/>
            <a:ext cx="3526972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8288" y="2069039"/>
            <a:ext cx="2362496" cy="315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>
            <a:endCxn id="20" idx="3"/>
          </p:cNvCxnSpPr>
          <p:nvPr/>
        </p:nvCxnSpPr>
        <p:spPr>
          <a:xfrm>
            <a:off x="9048997" y="5581403"/>
            <a:ext cx="2808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96666" y="5258237"/>
            <a:ext cx="276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Помещение проектируемого санузла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4104959">
            <a:off x="8524784" y="5288003"/>
            <a:ext cx="171041" cy="978408"/>
          </a:xfrm>
          <a:prstGeom prst="downArrow">
            <a:avLst>
              <a:gd name="adj1" fmla="val 50000"/>
              <a:gd name="adj2" fmla="val 9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11522</TotalTime>
  <Words>560</Words>
  <Application>Microsoft Office PowerPoint</Application>
  <PresentationFormat>Произвольный</PresentationFormat>
  <Paragraphs>77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Отделение СФР по Забайкальскому краю Строительство наружной сети канализации к зданию Отделения СФР по Забайкальскому краю по адресу: с. Дульдурга, ул. Лазо, 24, стр. 1</vt:lpstr>
      <vt:lpstr>Отделение СФР по Забайкальскому краю Строительство наружной сети канализации к зданию Отделения СФР по Забайкальскому краю по адресу: с. Дульдурга, ул. Лазо, 24, стр. 1</vt:lpstr>
      <vt:lpstr>Презентация PowerPoint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Родионов Александр Сергеевич</cp:lastModifiedBy>
  <cp:revision>1373</cp:revision>
  <cp:lastPrinted>2022-04-26T09:09:11Z</cp:lastPrinted>
  <dcterms:created xsi:type="dcterms:W3CDTF">2021-02-19T06:17:16Z</dcterms:created>
  <dcterms:modified xsi:type="dcterms:W3CDTF">2023-08-23T01:59:52Z</dcterms:modified>
</cp:coreProperties>
</file>