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100000" strictFirstAndLastChars="0" embedTrueType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67" r:id="rId4"/>
    <p:sldId id="268" r:id="rId5"/>
    <p:sldId id="270" r:id="rId6"/>
    <p:sldId id="269" r:id="rId7"/>
    <p:sldId id="282" r:id="rId8"/>
    <p:sldId id="283" r:id="rId9"/>
    <p:sldId id="285" r:id="rId10"/>
    <p:sldId id="286" r:id="rId11"/>
    <p:sldId id="271" r:id="rId12"/>
    <p:sldId id="272" r:id="rId13"/>
    <p:sldId id="278" r:id="rId14"/>
    <p:sldId id="266" r:id="rId15"/>
    <p:sldId id="284" r:id="rId16"/>
  </p:sldIdLst>
  <p:sldSz cx="24384000" cy="13716000"/>
  <p:notesSz cx="6797675" cy="9928225"/>
  <p:embeddedFontLst>
    <p:embeddedFont>
      <p:font typeface="PT Sans" panose="020B0503020203020204" pitchFamily="34" charset="0"/>
      <p:regular r:id="rId18"/>
    </p:embeddedFont>
    <p:embeddedFont>
      <p:font typeface="PT Sans Narrow" panose="020B0506020203020204" pitchFamily="34" charset="0"/>
      <p:regular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</p:embeddedFontLst>
  <p:defaultTextStyle>
    <a:defPPr>
      <a:defRPr lang="ru-RU"/>
    </a:defPPr>
    <a:lvl1pPr algn="ctr" defTabSz="1828800" rtl="0" fontAlgn="base" hangingPunct="0">
      <a:spcBef>
        <a:spcPct val="0"/>
      </a:spcBef>
      <a:spcAft>
        <a:spcPct val="0"/>
      </a:spcAft>
      <a:defRPr sz="4600" kern="1200">
        <a:solidFill>
          <a:srgbClr val="000000"/>
        </a:solidFill>
        <a:latin typeface="PT Sans Narrow" pitchFamily="34" charset="0"/>
        <a:ea typeface="PT Sans Narrow" pitchFamily="34" charset="0"/>
        <a:cs typeface="PT Sans Narrow" pitchFamily="34" charset="0"/>
        <a:sym typeface="PT Sans Narrow" pitchFamily="34" charset="0"/>
      </a:defRPr>
    </a:lvl1pPr>
    <a:lvl2pPr marL="457200" algn="ctr" defTabSz="1828800" rtl="0" fontAlgn="base" hangingPunct="0">
      <a:spcBef>
        <a:spcPct val="0"/>
      </a:spcBef>
      <a:spcAft>
        <a:spcPct val="0"/>
      </a:spcAft>
      <a:defRPr sz="4600" kern="1200">
        <a:solidFill>
          <a:srgbClr val="000000"/>
        </a:solidFill>
        <a:latin typeface="PT Sans Narrow" pitchFamily="34" charset="0"/>
        <a:ea typeface="PT Sans Narrow" pitchFamily="34" charset="0"/>
        <a:cs typeface="PT Sans Narrow" pitchFamily="34" charset="0"/>
        <a:sym typeface="PT Sans Narrow" pitchFamily="34" charset="0"/>
      </a:defRPr>
    </a:lvl2pPr>
    <a:lvl3pPr marL="914400" algn="ctr" defTabSz="1828800" rtl="0" fontAlgn="base" hangingPunct="0">
      <a:spcBef>
        <a:spcPct val="0"/>
      </a:spcBef>
      <a:spcAft>
        <a:spcPct val="0"/>
      </a:spcAft>
      <a:defRPr sz="4600" kern="1200">
        <a:solidFill>
          <a:srgbClr val="000000"/>
        </a:solidFill>
        <a:latin typeface="PT Sans Narrow" pitchFamily="34" charset="0"/>
        <a:ea typeface="PT Sans Narrow" pitchFamily="34" charset="0"/>
        <a:cs typeface="PT Sans Narrow" pitchFamily="34" charset="0"/>
        <a:sym typeface="PT Sans Narrow" pitchFamily="34" charset="0"/>
      </a:defRPr>
    </a:lvl3pPr>
    <a:lvl4pPr marL="1371600" algn="ctr" defTabSz="1828800" rtl="0" fontAlgn="base" hangingPunct="0">
      <a:spcBef>
        <a:spcPct val="0"/>
      </a:spcBef>
      <a:spcAft>
        <a:spcPct val="0"/>
      </a:spcAft>
      <a:defRPr sz="4600" kern="1200">
        <a:solidFill>
          <a:srgbClr val="000000"/>
        </a:solidFill>
        <a:latin typeface="PT Sans Narrow" pitchFamily="34" charset="0"/>
        <a:ea typeface="PT Sans Narrow" pitchFamily="34" charset="0"/>
        <a:cs typeface="PT Sans Narrow" pitchFamily="34" charset="0"/>
        <a:sym typeface="PT Sans Narrow" pitchFamily="34" charset="0"/>
      </a:defRPr>
    </a:lvl4pPr>
    <a:lvl5pPr marL="1828800" algn="ctr" defTabSz="1828800" rtl="0" fontAlgn="base" hangingPunct="0">
      <a:spcBef>
        <a:spcPct val="0"/>
      </a:spcBef>
      <a:spcAft>
        <a:spcPct val="0"/>
      </a:spcAft>
      <a:defRPr sz="4600" kern="1200">
        <a:solidFill>
          <a:srgbClr val="000000"/>
        </a:solidFill>
        <a:latin typeface="PT Sans Narrow" pitchFamily="34" charset="0"/>
        <a:ea typeface="PT Sans Narrow" pitchFamily="34" charset="0"/>
        <a:cs typeface="PT Sans Narrow" pitchFamily="34" charset="0"/>
        <a:sym typeface="PT Sans Narrow" pitchFamily="34" charset="0"/>
      </a:defRPr>
    </a:lvl5pPr>
    <a:lvl6pPr marL="2286000" algn="l" defTabSz="914400" rtl="0" eaLnBrk="1" latinLnBrk="0" hangingPunct="1">
      <a:defRPr sz="4600" kern="1200">
        <a:solidFill>
          <a:srgbClr val="000000"/>
        </a:solidFill>
        <a:latin typeface="PT Sans Narrow" pitchFamily="34" charset="0"/>
        <a:ea typeface="PT Sans Narrow" pitchFamily="34" charset="0"/>
        <a:cs typeface="PT Sans Narrow" pitchFamily="34" charset="0"/>
        <a:sym typeface="PT Sans Narrow" pitchFamily="34" charset="0"/>
      </a:defRPr>
    </a:lvl6pPr>
    <a:lvl7pPr marL="2743200" algn="l" defTabSz="914400" rtl="0" eaLnBrk="1" latinLnBrk="0" hangingPunct="1">
      <a:defRPr sz="4600" kern="1200">
        <a:solidFill>
          <a:srgbClr val="000000"/>
        </a:solidFill>
        <a:latin typeface="PT Sans Narrow" pitchFamily="34" charset="0"/>
        <a:ea typeface="PT Sans Narrow" pitchFamily="34" charset="0"/>
        <a:cs typeface="PT Sans Narrow" pitchFamily="34" charset="0"/>
        <a:sym typeface="PT Sans Narrow" pitchFamily="34" charset="0"/>
      </a:defRPr>
    </a:lvl7pPr>
    <a:lvl8pPr marL="3200400" algn="l" defTabSz="914400" rtl="0" eaLnBrk="1" latinLnBrk="0" hangingPunct="1">
      <a:defRPr sz="4600" kern="1200">
        <a:solidFill>
          <a:srgbClr val="000000"/>
        </a:solidFill>
        <a:latin typeface="PT Sans Narrow" pitchFamily="34" charset="0"/>
        <a:ea typeface="PT Sans Narrow" pitchFamily="34" charset="0"/>
        <a:cs typeface="PT Sans Narrow" pitchFamily="34" charset="0"/>
        <a:sym typeface="PT Sans Narrow" pitchFamily="34" charset="0"/>
      </a:defRPr>
    </a:lvl8pPr>
    <a:lvl9pPr marL="3657600" algn="l" defTabSz="914400" rtl="0" eaLnBrk="1" latinLnBrk="0" hangingPunct="1">
      <a:defRPr sz="4600" kern="1200">
        <a:solidFill>
          <a:srgbClr val="000000"/>
        </a:solidFill>
        <a:latin typeface="PT Sans Narrow" pitchFamily="34" charset="0"/>
        <a:ea typeface="PT Sans Narrow" pitchFamily="34" charset="0"/>
        <a:cs typeface="PT Sans Narrow" pitchFamily="34" charset="0"/>
        <a:sym typeface="PT Sans Narrow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DE86"/>
    <a:srgbClr val="FFFF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7" d="100"/>
          <a:sy n="57" d="100"/>
        </p:scale>
        <p:origin x="-312" y="36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50" name="Rectangle 2"/>
          <p:cNvSpPr>
            <a:spLocks noGrp="1"/>
          </p:cNvSpPr>
          <p:nvPr>
            <p:ph type="body" sz="quarter" idx="1"/>
          </p:nvPr>
        </p:nvSpPr>
        <p:spPr bwMode="auto">
          <a:xfrm>
            <a:off x="906357" y="4715907"/>
            <a:ext cx="4984962" cy="4467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noProof="0" smtClean="0">
                <a:sym typeface="Calibri" pitchFamily="34" charset="0"/>
              </a:rPr>
              <a:t>Click to edit Master text styles</a:t>
            </a:r>
          </a:p>
          <a:p>
            <a:pPr lvl="1"/>
            <a:r>
              <a:rPr lang="ru-RU" altLang="ru-RU" noProof="0" smtClean="0">
                <a:sym typeface="Calibri" pitchFamily="34" charset="0"/>
              </a:rPr>
              <a:t>Second level</a:t>
            </a:r>
          </a:p>
          <a:p>
            <a:pPr lvl="2"/>
            <a:r>
              <a:rPr lang="ru-RU" altLang="ru-RU" noProof="0" smtClean="0">
                <a:sym typeface="Calibri" pitchFamily="34" charset="0"/>
              </a:rPr>
              <a:t>Third level</a:t>
            </a:r>
          </a:p>
          <a:p>
            <a:pPr lvl="3"/>
            <a:r>
              <a:rPr lang="ru-RU" altLang="ru-RU" noProof="0" smtClean="0">
                <a:sym typeface="Calibri" pitchFamily="34" charset="0"/>
              </a:rPr>
              <a:t>Fourth level</a:t>
            </a:r>
          </a:p>
          <a:p>
            <a:pPr lvl="4"/>
            <a:r>
              <a:rPr lang="ru-RU" altLang="ru-RU" noProof="0" smtClean="0">
                <a:sym typeface="Calibri" pitchFamily="34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210651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1828800" rtl="0" eaLnBrk="0" fontAlgn="base" hangingPunct="0">
      <a:spcBef>
        <a:spcPts val="800"/>
      </a:spcBef>
      <a:spcAft>
        <a:spcPct val="0"/>
      </a:spcAft>
      <a:defRPr sz="2400" kern="1200">
        <a:solidFill>
          <a:srgbClr val="000000"/>
        </a:solidFill>
        <a:latin typeface="Calibri" pitchFamily="34" charset="0"/>
        <a:ea typeface="Calibri" pitchFamily="34" charset="0"/>
        <a:cs typeface="Calibri" pitchFamily="34" charset="0"/>
        <a:sym typeface="Calibri" pitchFamily="34" charset="0"/>
      </a:defRPr>
    </a:lvl1pPr>
    <a:lvl2pPr indent="228600" algn="l" defTabSz="1828800" rtl="0" eaLnBrk="0" fontAlgn="base" hangingPunct="0">
      <a:spcBef>
        <a:spcPts val="800"/>
      </a:spcBef>
      <a:spcAft>
        <a:spcPct val="0"/>
      </a:spcAft>
      <a:defRPr sz="2400" kern="1200">
        <a:solidFill>
          <a:srgbClr val="000000"/>
        </a:solidFill>
        <a:latin typeface="Calibri" pitchFamily="34" charset="0"/>
        <a:ea typeface="Calibri" pitchFamily="34" charset="0"/>
        <a:cs typeface="Calibri" pitchFamily="34" charset="0"/>
        <a:sym typeface="Calibri" pitchFamily="34" charset="0"/>
      </a:defRPr>
    </a:lvl2pPr>
    <a:lvl3pPr indent="457200" algn="l" defTabSz="1828800" rtl="0" eaLnBrk="0" fontAlgn="base" hangingPunct="0">
      <a:spcBef>
        <a:spcPts val="800"/>
      </a:spcBef>
      <a:spcAft>
        <a:spcPct val="0"/>
      </a:spcAft>
      <a:defRPr sz="2400" kern="1200">
        <a:solidFill>
          <a:srgbClr val="000000"/>
        </a:solidFill>
        <a:latin typeface="Calibri" pitchFamily="34" charset="0"/>
        <a:ea typeface="Calibri" pitchFamily="34" charset="0"/>
        <a:cs typeface="Calibri" pitchFamily="34" charset="0"/>
        <a:sym typeface="Calibri" pitchFamily="34" charset="0"/>
      </a:defRPr>
    </a:lvl3pPr>
    <a:lvl4pPr indent="685800" algn="l" defTabSz="1828800" rtl="0" eaLnBrk="0" fontAlgn="base" hangingPunct="0">
      <a:spcBef>
        <a:spcPts val="800"/>
      </a:spcBef>
      <a:spcAft>
        <a:spcPct val="0"/>
      </a:spcAft>
      <a:defRPr sz="2400" kern="1200">
        <a:solidFill>
          <a:srgbClr val="000000"/>
        </a:solidFill>
        <a:latin typeface="Calibri" pitchFamily="34" charset="0"/>
        <a:ea typeface="Calibri" pitchFamily="34" charset="0"/>
        <a:cs typeface="Calibri" pitchFamily="34" charset="0"/>
        <a:sym typeface="Calibri" pitchFamily="34" charset="0"/>
      </a:defRPr>
    </a:lvl4pPr>
    <a:lvl5pPr indent="914400" algn="l" defTabSz="1828800" rtl="0" eaLnBrk="0" fontAlgn="base" hangingPunct="0">
      <a:spcBef>
        <a:spcPts val="800"/>
      </a:spcBef>
      <a:spcAft>
        <a:spcPct val="0"/>
      </a:spcAft>
      <a:defRPr sz="2400" kern="1200">
        <a:solidFill>
          <a:srgbClr val="000000"/>
        </a:solidFill>
        <a:latin typeface="Calibri" pitchFamily="34" charset="0"/>
        <a:ea typeface="Calibri" pitchFamily="34" charset="0"/>
        <a:cs typeface="Calibri" pitchFamily="34" charset="0"/>
        <a:sym typeface="Calibri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6299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07475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28800" y="4260850"/>
            <a:ext cx="20726400" cy="29400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26DDA5-38A8-4F98-8300-1291B1182AE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73310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D5CA6B-D532-419F-A9AF-EC4B9B69B21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2026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6306800" y="549275"/>
            <a:ext cx="4114800" cy="117030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962400" y="549275"/>
            <a:ext cx="12192000" cy="117030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35A1FA-74CB-431D-83E3-AFBACE4ACD2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63691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83C7BB-E810-4912-8955-849AEB9CE96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25571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5638" y="8813800"/>
            <a:ext cx="20726400" cy="27241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925638" y="5813425"/>
            <a:ext cx="20726400" cy="30003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062852-9765-40DE-B07A-29EC295E33E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60587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62400" y="3200400"/>
            <a:ext cx="8153400" cy="9051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268200" y="3200400"/>
            <a:ext cx="8153400" cy="9051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020FF6-C095-4BF6-B4F1-8CE7F7ED0B3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6447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5600" cy="2286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19200" y="3070225"/>
            <a:ext cx="10774363" cy="12795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4363" cy="7902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12387263" y="3070225"/>
            <a:ext cx="10777537" cy="12795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12387263" y="4349750"/>
            <a:ext cx="10777537" cy="7902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BBE78A-798A-48E6-BAC1-A70331FC7F8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27528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197542-8290-454D-8388-0F66B145C07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53376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034699-5ED6-4016-A555-B6ACD4F6A2C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34077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546100"/>
            <a:ext cx="8021638" cy="23241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532938" y="546100"/>
            <a:ext cx="13631862" cy="117062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19200" y="2870200"/>
            <a:ext cx="8021638" cy="93821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5E9982-C2C8-445E-9AB0-382ABCC5D36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48088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79963" y="9601200"/>
            <a:ext cx="14630400" cy="1133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779963" y="1225550"/>
            <a:ext cx="14630400" cy="8229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>
              <a:sym typeface="Calibri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79963" y="10734675"/>
            <a:ext cx="14630400" cy="16097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74D7D7-4025-4C45-94A7-F20FE115A9D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5598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/>
          </p:cNvSpPr>
          <p:nvPr>
            <p:ph type="title"/>
          </p:nvPr>
        </p:nvSpPr>
        <p:spPr bwMode="auto">
          <a:xfrm>
            <a:off x="3962400" y="549275"/>
            <a:ext cx="164592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91440" rIns="91440" bIns="9144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>
                <a:sym typeface="Calibri" pitchFamily="34" charset="0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Grp="1"/>
          </p:cNvSpPr>
          <p:nvPr>
            <p:ph type="body" idx="1"/>
          </p:nvPr>
        </p:nvSpPr>
        <p:spPr bwMode="auto">
          <a:xfrm>
            <a:off x="3962400" y="3200400"/>
            <a:ext cx="16459200" cy="905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>
                <a:sym typeface="Calibri" pitchFamily="34" charset="0"/>
              </a:rPr>
              <a:t>Click to edit Master text styles</a:t>
            </a:r>
          </a:p>
          <a:p>
            <a:pPr lvl="1"/>
            <a:r>
              <a:rPr lang="ru-RU" altLang="ru-RU" smtClean="0">
                <a:sym typeface="Calibri" pitchFamily="34" charset="0"/>
              </a:rPr>
              <a:t>Second level</a:t>
            </a:r>
          </a:p>
          <a:p>
            <a:pPr lvl="2"/>
            <a:r>
              <a:rPr lang="ru-RU" altLang="ru-RU" smtClean="0">
                <a:sym typeface="Calibri" pitchFamily="34" charset="0"/>
              </a:rPr>
              <a:t>Third level</a:t>
            </a:r>
          </a:p>
          <a:p>
            <a:pPr lvl="3"/>
            <a:r>
              <a:rPr lang="ru-RU" altLang="ru-RU" smtClean="0">
                <a:sym typeface="Calibri" pitchFamily="34" charset="0"/>
              </a:rPr>
              <a:t>Fourth level</a:t>
            </a:r>
          </a:p>
          <a:p>
            <a:pPr lvl="4"/>
            <a:r>
              <a:rPr lang="ru-RU" altLang="ru-RU" smtClean="0">
                <a:sym typeface="Calibri" pitchFamily="34" charset="0"/>
              </a:rPr>
              <a:t>Fifth level</a:t>
            </a:r>
          </a:p>
        </p:txBody>
      </p:sp>
      <p:sp>
        <p:nvSpPr>
          <p:cNvPr id="2" name="Rectangle 3"/>
          <p:cNvSpPr>
            <a:spLocks noGrp="1"/>
          </p:cNvSpPr>
          <p:nvPr>
            <p:ph type="sldNum" sz="quarter" idx="2"/>
          </p:nvPr>
        </p:nvSpPr>
        <p:spPr bwMode="auto">
          <a:xfrm>
            <a:off x="19916775" y="12834938"/>
            <a:ext cx="503238" cy="48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1440" tIns="91440" rIns="91440" bIns="91440" numCol="1" anchor="ctr" anchorCtr="0" compatLnSpc="1">
            <a:prstTxWarp prst="textNoShape">
              <a:avLst/>
            </a:prstTxWarp>
          </a:bodyPr>
          <a:lstStyle>
            <a:lvl1pPr algn="r">
              <a:defRPr sz="2400" smtClean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 pitchFamily="34" charset="0"/>
              </a:defRPr>
            </a:lvl1pPr>
          </a:lstStyle>
          <a:p>
            <a:pPr>
              <a:defRPr/>
            </a:pPr>
            <a:fld id="{BD4550C0-BBD8-469D-813A-EF188351EE9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1828800" rtl="0" eaLnBrk="0" fontAlgn="base" hangingPunct="0">
        <a:spcBef>
          <a:spcPct val="0"/>
        </a:spcBef>
        <a:spcAft>
          <a:spcPct val="0"/>
        </a:spcAft>
        <a:defRPr sz="8800">
          <a:solidFill>
            <a:srgbClr val="000000"/>
          </a:solidFill>
          <a:latin typeface="+mj-lt"/>
          <a:ea typeface="+mj-ea"/>
          <a:cs typeface="+mj-cs"/>
          <a:sym typeface="Calibri" pitchFamily="34" charset="0"/>
        </a:defRPr>
      </a:lvl1pPr>
      <a:lvl2pPr algn="ctr" defTabSz="1828800" rtl="0" eaLnBrk="0" fontAlgn="base" hangingPunct="0">
        <a:spcBef>
          <a:spcPct val="0"/>
        </a:spcBef>
        <a:spcAft>
          <a:spcPct val="0"/>
        </a:spcAft>
        <a:defRPr sz="8800">
          <a:solidFill>
            <a:srgbClr val="000000"/>
          </a:solidFill>
          <a:latin typeface="Calibri" pitchFamily="34" charset="0"/>
          <a:ea typeface="Calibri" pitchFamily="34" charset="0"/>
          <a:cs typeface="Calibri" pitchFamily="34" charset="0"/>
          <a:sym typeface="Calibri" pitchFamily="34" charset="0"/>
        </a:defRPr>
      </a:lvl2pPr>
      <a:lvl3pPr algn="ctr" defTabSz="1828800" rtl="0" eaLnBrk="0" fontAlgn="base" hangingPunct="0">
        <a:spcBef>
          <a:spcPct val="0"/>
        </a:spcBef>
        <a:spcAft>
          <a:spcPct val="0"/>
        </a:spcAft>
        <a:defRPr sz="8800">
          <a:solidFill>
            <a:srgbClr val="000000"/>
          </a:solidFill>
          <a:latin typeface="Calibri" pitchFamily="34" charset="0"/>
          <a:ea typeface="Calibri" pitchFamily="34" charset="0"/>
          <a:cs typeface="Calibri" pitchFamily="34" charset="0"/>
          <a:sym typeface="Calibri" pitchFamily="34" charset="0"/>
        </a:defRPr>
      </a:lvl3pPr>
      <a:lvl4pPr algn="ctr" defTabSz="1828800" rtl="0" eaLnBrk="0" fontAlgn="base" hangingPunct="0">
        <a:spcBef>
          <a:spcPct val="0"/>
        </a:spcBef>
        <a:spcAft>
          <a:spcPct val="0"/>
        </a:spcAft>
        <a:defRPr sz="8800">
          <a:solidFill>
            <a:srgbClr val="000000"/>
          </a:solidFill>
          <a:latin typeface="Calibri" pitchFamily="34" charset="0"/>
          <a:ea typeface="Calibri" pitchFamily="34" charset="0"/>
          <a:cs typeface="Calibri" pitchFamily="34" charset="0"/>
          <a:sym typeface="Calibri" pitchFamily="34" charset="0"/>
        </a:defRPr>
      </a:lvl4pPr>
      <a:lvl5pPr algn="ctr" defTabSz="1828800" rtl="0" eaLnBrk="0" fontAlgn="base" hangingPunct="0">
        <a:spcBef>
          <a:spcPct val="0"/>
        </a:spcBef>
        <a:spcAft>
          <a:spcPct val="0"/>
        </a:spcAft>
        <a:defRPr sz="8800">
          <a:solidFill>
            <a:srgbClr val="000000"/>
          </a:solidFill>
          <a:latin typeface="Calibri" pitchFamily="34" charset="0"/>
          <a:ea typeface="Calibri" pitchFamily="34" charset="0"/>
          <a:cs typeface="Calibri" pitchFamily="34" charset="0"/>
          <a:sym typeface="Calibri" pitchFamily="34" charset="0"/>
        </a:defRPr>
      </a:lvl5pPr>
      <a:lvl6pPr marL="457200" algn="ctr" defTabSz="1828800" rtl="0" fontAlgn="base" hangingPunct="0">
        <a:spcBef>
          <a:spcPct val="0"/>
        </a:spcBef>
        <a:spcAft>
          <a:spcPct val="0"/>
        </a:spcAft>
        <a:defRPr sz="8800">
          <a:solidFill>
            <a:srgbClr val="000000"/>
          </a:solidFill>
          <a:latin typeface="Calibri" pitchFamily="34" charset="0"/>
          <a:ea typeface="Calibri" pitchFamily="34" charset="0"/>
          <a:cs typeface="Calibri" pitchFamily="34" charset="0"/>
          <a:sym typeface="Calibri" pitchFamily="34" charset="0"/>
        </a:defRPr>
      </a:lvl6pPr>
      <a:lvl7pPr marL="914400" algn="ctr" defTabSz="1828800" rtl="0" fontAlgn="base" hangingPunct="0">
        <a:spcBef>
          <a:spcPct val="0"/>
        </a:spcBef>
        <a:spcAft>
          <a:spcPct val="0"/>
        </a:spcAft>
        <a:defRPr sz="8800">
          <a:solidFill>
            <a:srgbClr val="000000"/>
          </a:solidFill>
          <a:latin typeface="Calibri" pitchFamily="34" charset="0"/>
          <a:ea typeface="Calibri" pitchFamily="34" charset="0"/>
          <a:cs typeface="Calibri" pitchFamily="34" charset="0"/>
          <a:sym typeface="Calibri" pitchFamily="34" charset="0"/>
        </a:defRPr>
      </a:lvl7pPr>
      <a:lvl8pPr marL="1371600" algn="ctr" defTabSz="1828800" rtl="0" fontAlgn="base" hangingPunct="0">
        <a:spcBef>
          <a:spcPct val="0"/>
        </a:spcBef>
        <a:spcAft>
          <a:spcPct val="0"/>
        </a:spcAft>
        <a:defRPr sz="8800">
          <a:solidFill>
            <a:srgbClr val="000000"/>
          </a:solidFill>
          <a:latin typeface="Calibri" pitchFamily="34" charset="0"/>
          <a:ea typeface="Calibri" pitchFamily="34" charset="0"/>
          <a:cs typeface="Calibri" pitchFamily="34" charset="0"/>
          <a:sym typeface="Calibri" pitchFamily="34" charset="0"/>
        </a:defRPr>
      </a:lvl8pPr>
      <a:lvl9pPr marL="1828800" algn="ctr" defTabSz="1828800" rtl="0" fontAlgn="base" hangingPunct="0">
        <a:spcBef>
          <a:spcPct val="0"/>
        </a:spcBef>
        <a:spcAft>
          <a:spcPct val="0"/>
        </a:spcAft>
        <a:defRPr sz="8800">
          <a:solidFill>
            <a:srgbClr val="000000"/>
          </a:solidFill>
          <a:latin typeface="Calibri" pitchFamily="34" charset="0"/>
          <a:ea typeface="Calibri" pitchFamily="34" charset="0"/>
          <a:cs typeface="Calibri" pitchFamily="34" charset="0"/>
          <a:sym typeface="Calibri" pitchFamily="34" charset="0"/>
        </a:defRPr>
      </a:lvl9pPr>
    </p:titleStyle>
    <p:bodyStyle>
      <a:lvl1pPr marL="685800" indent="-685800" algn="l" defTabSz="1828800" rtl="0" eaLnBrk="0" fontAlgn="base" hangingPunct="0">
        <a:spcBef>
          <a:spcPts val="1500"/>
        </a:spcBef>
        <a:spcAft>
          <a:spcPct val="0"/>
        </a:spcAft>
        <a:buSzPct val="100000"/>
        <a:buFont typeface="Arial" charset="0"/>
        <a:buChar char="•"/>
        <a:defRPr sz="6400">
          <a:solidFill>
            <a:srgbClr val="000000"/>
          </a:solidFill>
          <a:latin typeface="+mn-lt"/>
          <a:ea typeface="+mn-ea"/>
          <a:cs typeface="+mn-cs"/>
          <a:sym typeface="Calibri" pitchFamily="34" charset="0"/>
        </a:defRPr>
      </a:lvl1pPr>
      <a:lvl2pPr marL="1109663" indent="-652463" algn="l" defTabSz="1828800" rtl="0" eaLnBrk="0" fontAlgn="base" hangingPunct="0">
        <a:spcBef>
          <a:spcPts val="1500"/>
        </a:spcBef>
        <a:spcAft>
          <a:spcPct val="0"/>
        </a:spcAft>
        <a:buSzPct val="100000"/>
        <a:buFont typeface="Arial" charset="0"/>
        <a:buChar char="–"/>
        <a:defRPr sz="6400">
          <a:solidFill>
            <a:srgbClr val="000000"/>
          </a:solidFill>
          <a:latin typeface="+mn-lt"/>
          <a:ea typeface="+mn-ea"/>
          <a:cs typeface="+mn-cs"/>
          <a:sym typeface="Calibri" pitchFamily="34" charset="0"/>
        </a:defRPr>
      </a:lvl2pPr>
      <a:lvl3pPr marL="1524000" indent="-609600" algn="l" defTabSz="1828800" rtl="0" eaLnBrk="0" fontAlgn="base" hangingPunct="0">
        <a:spcBef>
          <a:spcPts val="1500"/>
        </a:spcBef>
        <a:spcAft>
          <a:spcPct val="0"/>
        </a:spcAft>
        <a:buSzPct val="100000"/>
        <a:buFont typeface="Arial" charset="0"/>
        <a:buChar char="•"/>
        <a:defRPr sz="6400">
          <a:solidFill>
            <a:srgbClr val="000000"/>
          </a:solidFill>
          <a:latin typeface="+mn-lt"/>
          <a:ea typeface="+mn-ea"/>
          <a:cs typeface="+mn-cs"/>
          <a:sym typeface="Calibri" pitchFamily="34" charset="0"/>
        </a:defRPr>
      </a:lvl3pPr>
      <a:lvl4pPr marL="2101850" indent="-730250" algn="l" defTabSz="1828800" rtl="0" eaLnBrk="0" fontAlgn="base" hangingPunct="0">
        <a:spcBef>
          <a:spcPts val="1500"/>
        </a:spcBef>
        <a:spcAft>
          <a:spcPct val="0"/>
        </a:spcAft>
        <a:buSzPct val="100000"/>
        <a:buFont typeface="Arial" charset="0"/>
        <a:buChar char="–"/>
        <a:defRPr sz="6400">
          <a:solidFill>
            <a:srgbClr val="000000"/>
          </a:solidFill>
          <a:latin typeface="+mn-lt"/>
          <a:ea typeface="+mn-ea"/>
          <a:cs typeface="+mn-cs"/>
          <a:sym typeface="Calibri" pitchFamily="34" charset="0"/>
        </a:defRPr>
      </a:lvl4pPr>
      <a:lvl5pPr marL="2559050" indent="-730250" algn="l" defTabSz="1828800" rtl="0" eaLnBrk="0" fontAlgn="base" hangingPunct="0">
        <a:spcBef>
          <a:spcPts val="1500"/>
        </a:spcBef>
        <a:spcAft>
          <a:spcPct val="0"/>
        </a:spcAft>
        <a:buSzPct val="100000"/>
        <a:buFont typeface="Arial" charset="0"/>
        <a:buChar char="»"/>
        <a:defRPr sz="6400">
          <a:solidFill>
            <a:srgbClr val="000000"/>
          </a:solidFill>
          <a:latin typeface="+mn-lt"/>
          <a:ea typeface="+mn-ea"/>
          <a:cs typeface="+mn-cs"/>
          <a:sym typeface="Calibri" pitchFamily="34" charset="0"/>
        </a:defRPr>
      </a:lvl5pPr>
      <a:lvl6pPr marL="3016250" indent="-730250" algn="l" defTabSz="1828800" rtl="0" fontAlgn="base" hangingPunct="0">
        <a:spcBef>
          <a:spcPts val="1500"/>
        </a:spcBef>
        <a:spcAft>
          <a:spcPct val="0"/>
        </a:spcAft>
        <a:buSzPct val="100000"/>
        <a:buFont typeface="Arial" pitchFamily="34" charset="0"/>
        <a:buChar char="»"/>
        <a:defRPr sz="6400">
          <a:solidFill>
            <a:srgbClr val="000000"/>
          </a:solidFill>
          <a:latin typeface="+mn-lt"/>
          <a:ea typeface="+mn-ea"/>
          <a:cs typeface="+mn-cs"/>
          <a:sym typeface="Calibri" pitchFamily="34" charset="0"/>
        </a:defRPr>
      </a:lvl6pPr>
      <a:lvl7pPr marL="3473450" indent="-730250" algn="l" defTabSz="1828800" rtl="0" fontAlgn="base" hangingPunct="0">
        <a:spcBef>
          <a:spcPts val="1500"/>
        </a:spcBef>
        <a:spcAft>
          <a:spcPct val="0"/>
        </a:spcAft>
        <a:buSzPct val="100000"/>
        <a:buFont typeface="Arial" pitchFamily="34" charset="0"/>
        <a:buChar char="»"/>
        <a:defRPr sz="6400">
          <a:solidFill>
            <a:srgbClr val="000000"/>
          </a:solidFill>
          <a:latin typeface="+mn-lt"/>
          <a:ea typeface="+mn-ea"/>
          <a:cs typeface="+mn-cs"/>
          <a:sym typeface="Calibri" pitchFamily="34" charset="0"/>
        </a:defRPr>
      </a:lvl7pPr>
      <a:lvl8pPr marL="3930650" indent="-730250" algn="l" defTabSz="1828800" rtl="0" fontAlgn="base" hangingPunct="0">
        <a:spcBef>
          <a:spcPts val="1500"/>
        </a:spcBef>
        <a:spcAft>
          <a:spcPct val="0"/>
        </a:spcAft>
        <a:buSzPct val="100000"/>
        <a:buFont typeface="Arial" pitchFamily="34" charset="0"/>
        <a:buChar char="»"/>
        <a:defRPr sz="6400">
          <a:solidFill>
            <a:srgbClr val="000000"/>
          </a:solidFill>
          <a:latin typeface="+mn-lt"/>
          <a:ea typeface="+mn-ea"/>
          <a:cs typeface="+mn-cs"/>
          <a:sym typeface="Calibri" pitchFamily="34" charset="0"/>
        </a:defRPr>
      </a:lvl8pPr>
      <a:lvl9pPr marL="4387850" indent="-730250" algn="l" defTabSz="1828800" rtl="0" fontAlgn="base" hangingPunct="0">
        <a:spcBef>
          <a:spcPts val="1500"/>
        </a:spcBef>
        <a:spcAft>
          <a:spcPct val="0"/>
        </a:spcAft>
        <a:buSzPct val="100000"/>
        <a:buFont typeface="Arial" pitchFamily="34" charset="0"/>
        <a:buChar char="»"/>
        <a:defRPr sz="6400">
          <a:solidFill>
            <a:srgbClr val="000000"/>
          </a:solidFill>
          <a:latin typeface="+mn-lt"/>
          <a:ea typeface="+mn-ea"/>
          <a:cs typeface="+mn-cs"/>
          <a:sym typeface="Calibri" pitchFamily="34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Relationship Id="rId9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/>
          </p:cNvSpPr>
          <p:nvPr/>
        </p:nvSpPr>
        <p:spPr bwMode="auto">
          <a:xfrm>
            <a:off x="17927638" y="11231563"/>
            <a:ext cx="6397625" cy="1398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1pPr>
            <a:lvl2pPr marL="742950" indent="-285750" eaLnBrk="0"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2pPr>
            <a:lvl3pPr marL="1143000" indent="-228600" eaLnBrk="0"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3pPr>
            <a:lvl4pPr marL="1600200" indent="-228600" eaLnBrk="0"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4pPr>
            <a:lvl5pPr marL="2057400" indent="-228600" eaLnBrk="0"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5pPr>
            <a:lvl6pPr marL="2514600" indent="-228600" algn="ctr" defTabSz="18288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6pPr>
            <a:lvl7pPr marL="2971800" indent="-228600" algn="ctr" defTabSz="18288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7pPr>
            <a:lvl8pPr marL="3429000" indent="-228600" algn="ctr" defTabSz="18288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8pPr>
            <a:lvl9pPr marL="3886200" indent="-228600" algn="ctr" defTabSz="18288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9pPr>
          </a:lstStyle>
          <a:p>
            <a:pPr algn="l" eaLnBrk="1"/>
            <a:r>
              <a:rPr lang="ru-RU" altLang="ru-RU" sz="3300">
                <a:latin typeface="PT Sans" pitchFamily="34" charset="0"/>
                <a:ea typeface="PT Sans" pitchFamily="34" charset="0"/>
                <a:cs typeface="PT Sans" pitchFamily="34" charset="0"/>
                <a:sym typeface="PT Sans" pitchFamily="34" charset="0"/>
              </a:rPr>
              <a:t>ПЕНСИОННЫЙ ФОНД </a:t>
            </a:r>
          </a:p>
          <a:p>
            <a:pPr algn="l" eaLnBrk="1"/>
            <a:r>
              <a:rPr lang="ru-RU" altLang="ru-RU" sz="3300">
                <a:latin typeface="PT Sans" pitchFamily="34" charset="0"/>
                <a:ea typeface="PT Sans" pitchFamily="34" charset="0"/>
                <a:cs typeface="PT Sans" pitchFamily="34" charset="0"/>
                <a:sym typeface="PT Sans" pitchFamily="34" charset="0"/>
              </a:rPr>
              <a:t>РОССИЙСКОЙ ФЕДЕРАЦИИ — ОПЕРАТОР СИСТЕМЫ</a:t>
            </a:r>
          </a:p>
        </p:txBody>
      </p:sp>
      <p:sp>
        <p:nvSpPr>
          <p:cNvPr id="2051" name="Rectangle 2"/>
          <p:cNvSpPr>
            <a:spLocks/>
          </p:cNvSpPr>
          <p:nvPr/>
        </p:nvSpPr>
        <p:spPr bwMode="auto">
          <a:xfrm>
            <a:off x="6267450" y="6963643"/>
            <a:ext cx="14244638" cy="140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457200" eaLnBrk="0"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1pPr>
            <a:lvl2pPr marL="742950" indent="-285750" defTabSz="457200" eaLnBrk="0"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2pPr>
            <a:lvl3pPr marL="1143000" indent="-228600" defTabSz="457200" eaLnBrk="0"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3pPr>
            <a:lvl4pPr marL="1600200" indent="-228600" defTabSz="457200" eaLnBrk="0"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4pPr>
            <a:lvl5pPr marL="2057400" indent="-228600" defTabSz="457200" eaLnBrk="0"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9pPr>
          </a:lstStyle>
          <a:p>
            <a:pPr algn="l" eaLnBrk="1"/>
            <a:r>
              <a:rPr lang="ru-RU" altLang="ru-RU" sz="8400" dirty="0">
                <a:solidFill>
                  <a:srgbClr val="9A403E"/>
                </a:solidFill>
              </a:rPr>
              <a:t>ФЕДЕРАЛЬНЫЙ РЕЕСТР ИНВАЛИДОВ</a:t>
            </a:r>
          </a:p>
        </p:txBody>
      </p:sp>
      <p:sp>
        <p:nvSpPr>
          <p:cNvPr id="2052" name="Rectangle 3"/>
          <p:cNvSpPr>
            <a:spLocks/>
          </p:cNvSpPr>
          <p:nvPr/>
        </p:nvSpPr>
        <p:spPr bwMode="auto">
          <a:xfrm>
            <a:off x="6267450" y="3636963"/>
            <a:ext cx="14244638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 bIns="91440"/>
          <a:lstStyle>
            <a:lvl1pPr marL="349250" indent="-349250" defTabSz="457200" eaLnBrk="0">
              <a:tabLst>
                <a:tab pos="3429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1pPr>
            <a:lvl2pPr marL="742950" indent="-285750" defTabSz="457200" eaLnBrk="0">
              <a:tabLst>
                <a:tab pos="3429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2pPr>
            <a:lvl3pPr marL="1143000" indent="-228600" defTabSz="457200" eaLnBrk="0">
              <a:tabLst>
                <a:tab pos="3429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3pPr>
            <a:lvl4pPr marL="1600200" indent="-228600" defTabSz="457200" eaLnBrk="0">
              <a:tabLst>
                <a:tab pos="3429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4pPr>
            <a:lvl5pPr marL="2057400" indent="-228600" defTabSz="457200" eaLnBrk="0">
              <a:tabLst>
                <a:tab pos="3429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9pPr>
          </a:lstStyle>
          <a:p>
            <a:pPr algn="l" eaLnBrk="1"/>
            <a:r>
              <a:rPr lang="ru-RU" altLang="ru-RU" sz="8500" b="1">
                <a:solidFill>
                  <a:srgbClr val="1E497D"/>
                </a:solidFill>
              </a:rPr>
              <a:t>ФЕДЕРАЛЬНАЯ ГОСУДАРСТВЕННАЯ</a:t>
            </a:r>
          </a:p>
          <a:p>
            <a:pPr algn="l" eaLnBrk="1"/>
            <a:r>
              <a:rPr lang="ru-RU" altLang="ru-RU" sz="8500" b="1">
                <a:solidFill>
                  <a:srgbClr val="1E497D"/>
                </a:solidFill>
              </a:rPr>
              <a:t>ИНФОРМАЦИОННАЯ СИСТЕМА</a:t>
            </a:r>
          </a:p>
        </p:txBody>
      </p:sp>
      <p:sp>
        <p:nvSpPr>
          <p:cNvPr id="2053" name="Line 4"/>
          <p:cNvSpPr>
            <a:spLocks noChangeShapeType="1"/>
          </p:cNvSpPr>
          <p:nvPr/>
        </p:nvSpPr>
        <p:spPr bwMode="auto">
          <a:xfrm flipH="1" flipV="1">
            <a:off x="6267450" y="6648450"/>
            <a:ext cx="1398111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 bIns="91440"/>
          <a:lstStyle/>
          <a:p>
            <a:endParaRPr lang="ru-RU"/>
          </a:p>
        </p:txBody>
      </p:sp>
      <p:sp>
        <p:nvSpPr>
          <p:cNvPr id="2054" name="Rectangle 5"/>
          <p:cNvSpPr>
            <a:spLocks/>
          </p:cNvSpPr>
          <p:nvPr/>
        </p:nvSpPr>
        <p:spPr bwMode="auto">
          <a:xfrm>
            <a:off x="-44450" y="-12700"/>
            <a:ext cx="2347913" cy="13741400"/>
          </a:xfrm>
          <a:prstGeom prst="rect">
            <a:avLst/>
          </a:prstGeom>
          <a:solidFill>
            <a:srgbClr val="3F679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 bIns="91440" anchor="ctr"/>
          <a:lstStyle>
            <a:lvl1pPr eaLnBrk="0"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1pPr>
            <a:lvl2pPr marL="742950" indent="-285750" eaLnBrk="0"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2pPr>
            <a:lvl3pPr marL="1143000" indent="-228600" eaLnBrk="0"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3pPr>
            <a:lvl4pPr marL="1600200" indent="-228600" eaLnBrk="0"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4pPr>
            <a:lvl5pPr marL="2057400" indent="-228600" eaLnBrk="0"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5pPr>
            <a:lvl6pPr marL="2514600" indent="-228600" algn="ctr" defTabSz="18288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6pPr>
            <a:lvl7pPr marL="2971800" indent="-228600" algn="ctr" defTabSz="18288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7pPr>
            <a:lvl8pPr marL="3429000" indent="-228600" algn="ctr" defTabSz="18288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8pPr>
            <a:lvl9pPr marL="3886200" indent="-228600" algn="ctr" defTabSz="18288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9pPr>
          </a:lstStyle>
          <a:p>
            <a:pPr algn="l" eaLnBrk="1"/>
            <a:endParaRPr lang="ru-RU" altLang="ru-RU" sz="3600">
              <a:solidFill>
                <a:srgbClr val="3F6797"/>
              </a:solidFill>
              <a:latin typeface="Calibri" pitchFamily="34" charset="0"/>
              <a:ea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pic>
        <p:nvPicPr>
          <p:cNvPr id="2055" name="Picture 6" descr="pfr_logo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1163" y="11231563"/>
            <a:ext cx="704850" cy="71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56" name="Line 7"/>
          <p:cNvSpPr>
            <a:spLocks noChangeShapeType="1"/>
          </p:cNvSpPr>
          <p:nvPr/>
        </p:nvSpPr>
        <p:spPr bwMode="auto">
          <a:xfrm flipH="1" flipV="1">
            <a:off x="6267450" y="3335338"/>
            <a:ext cx="13981113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 bIns="91440"/>
          <a:lstStyle/>
          <a:p>
            <a:endParaRPr lang="ru-RU"/>
          </a:p>
        </p:txBody>
      </p:sp>
      <p:sp>
        <p:nvSpPr>
          <p:cNvPr id="2057" name="Line 8"/>
          <p:cNvSpPr>
            <a:spLocks noChangeShapeType="1"/>
          </p:cNvSpPr>
          <p:nvPr/>
        </p:nvSpPr>
        <p:spPr bwMode="auto">
          <a:xfrm flipH="1" flipV="1">
            <a:off x="6267450" y="8534400"/>
            <a:ext cx="13981113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 bIns="91440"/>
          <a:lstStyle/>
          <a:p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3" name="Rectangle 10"/>
          <p:cNvSpPr>
            <a:spLocks/>
          </p:cNvSpPr>
          <p:nvPr/>
        </p:nvSpPr>
        <p:spPr bwMode="auto">
          <a:xfrm>
            <a:off x="2355850" y="985838"/>
            <a:ext cx="6397625" cy="757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1pPr>
            <a:lvl2pPr marL="742950" indent="-285750" eaLnBrk="0"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2pPr>
            <a:lvl3pPr marL="1143000" indent="-228600" eaLnBrk="0"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3pPr>
            <a:lvl4pPr marL="1600200" indent="-228600" eaLnBrk="0"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4pPr>
            <a:lvl5pPr marL="2057400" indent="-228600" eaLnBrk="0"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5pPr>
            <a:lvl6pPr marL="2514600" indent="-228600" algn="ctr" defTabSz="18288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6pPr>
            <a:lvl7pPr marL="2971800" indent="-228600" algn="ctr" defTabSz="18288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7pPr>
            <a:lvl8pPr marL="3429000" indent="-228600" algn="ctr" defTabSz="18288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8pPr>
            <a:lvl9pPr marL="3886200" indent="-228600" algn="ctr" defTabSz="18288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9pPr>
          </a:lstStyle>
          <a:p>
            <a:pPr algn="l" eaLnBrk="1"/>
            <a:r>
              <a:rPr lang="ru-RU" altLang="ru-RU" sz="2800">
                <a:latin typeface="PT Sans" pitchFamily="34" charset="0"/>
                <a:ea typeface="PT Sans" pitchFamily="34" charset="0"/>
                <a:cs typeface="PT Sans" pitchFamily="34" charset="0"/>
                <a:sym typeface="PT Sans" pitchFamily="34" charset="0"/>
              </a:rPr>
              <a:t>ПЕНСИОННЫЙ ФОНД</a:t>
            </a:r>
          </a:p>
          <a:p>
            <a:pPr algn="l" eaLnBrk="1"/>
            <a:r>
              <a:rPr lang="ru-RU" altLang="ru-RU" sz="2800">
                <a:latin typeface="PT Sans" pitchFamily="34" charset="0"/>
                <a:ea typeface="PT Sans" pitchFamily="34" charset="0"/>
                <a:cs typeface="PT Sans" pitchFamily="34" charset="0"/>
                <a:sym typeface="PT Sans" pitchFamily="34" charset="0"/>
              </a:rPr>
              <a:t>РОССИЙСКОЙ ФЕДЕРАЦИИ</a:t>
            </a:r>
          </a:p>
        </p:txBody>
      </p:sp>
      <p:pic>
        <p:nvPicPr>
          <p:cNvPr id="3084" name="Picture 11" descr="pfr_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963" y="730250"/>
            <a:ext cx="1016000" cy="1036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3093" name="Group 20"/>
          <p:cNvGrpSpPr>
            <a:grpSpLocks/>
          </p:cNvGrpSpPr>
          <p:nvPr/>
        </p:nvGrpSpPr>
        <p:grpSpPr bwMode="auto">
          <a:xfrm>
            <a:off x="-20638" y="2338388"/>
            <a:ext cx="24425276" cy="63500"/>
            <a:chOff x="-2" y="-1"/>
            <a:chExt cx="24425729" cy="63502"/>
          </a:xfrm>
        </p:grpSpPr>
        <p:sp>
          <p:nvSpPr>
            <p:cNvPr id="3095" name="Line 21"/>
            <p:cNvSpPr>
              <a:spLocks noChangeShapeType="1"/>
            </p:cNvSpPr>
            <p:nvPr/>
          </p:nvSpPr>
          <p:spPr bwMode="auto">
            <a:xfrm flipH="1" flipV="1">
              <a:off x="-1" y="-1"/>
              <a:ext cx="24425728" cy="2"/>
            </a:xfrm>
            <a:prstGeom prst="line">
              <a:avLst/>
            </a:prstGeom>
            <a:noFill/>
            <a:ln w="114300">
              <a:solidFill>
                <a:srgbClr val="DDDDDD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tIns="91440" bIns="91440"/>
            <a:lstStyle/>
            <a:p>
              <a:endParaRPr lang="ru-RU"/>
            </a:p>
          </p:txBody>
        </p:sp>
        <p:sp>
          <p:nvSpPr>
            <p:cNvPr id="3096" name="Line 22"/>
            <p:cNvSpPr>
              <a:spLocks noChangeShapeType="1"/>
            </p:cNvSpPr>
            <p:nvPr/>
          </p:nvSpPr>
          <p:spPr bwMode="auto">
            <a:xfrm flipH="1" flipV="1">
              <a:off x="-1" y="63499"/>
              <a:ext cx="24425728" cy="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tIns="91440" bIns="91440"/>
            <a:lstStyle/>
            <a:p>
              <a:endParaRPr lang="ru-RU"/>
            </a:p>
          </p:txBody>
        </p:sp>
      </p:grpSp>
      <p:sp>
        <p:nvSpPr>
          <p:cNvPr id="13" name="Rectangle 24"/>
          <p:cNvSpPr>
            <a:spLocks/>
          </p:cNvSpPr>
          <p:nvPr/>
        </p:nvSpPr>
        <p:spPr bwMode="auto">
          <a:xfrm>
            <a:off x="995362" y="2646363"/>
            <a:ext cx="21709806" cy="1415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tIns="91440" bIns="91440">
            <a:spAutoFit/>
          </a:bodyPr>
          <a:lstStyle>
            <a:lvl1pPr eaLnBrk="0"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1pPr>
            <a:lvl2pPr marL="742950" indent="-285750" eaLnBrk="0"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2pPr>
            <a:lvl3pPr marL="1143000" indent="-228600" eaLnBrk="0"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3pPr>
            <a:lvl4pPr marL="1600200" indent="-228600" eaLnBrk="0"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4pPr>
            <a:lvl5pPr marL="2057400" indent="-228600" eaLnBrk="0"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5pPr>
            <a:lvl6pPr marL="2514600" indent="-228600" algn="ctr" defTabSz="18288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6pPr>
            <a:lvl7pPr marL="2971800" indent="-228600" algn="ctr" defTabSz="18288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7pPr>
            <a:lvl8pPr marL="3429000" indent="-228600" algn="ctr" defTabSz="18288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8pPr>
            <a:lvl9pPr marL="3886200" indent="-228600" algn="ctr" defTabSz="18288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9pPr>
          </a:lstStyle>
          <a:p>
            <a:pPr algn="l" eaLnBrk="1"/>
            <a:r>
              <a:rPr lang="ru-RU" altLang="ru-RU" sz="8000" b="1" dirty="0" smtClean="0">
                <a:solidFill>
                  <a:srgbClr val="3F6797"/>
                </a:solidFill>
              </a:rPr>
              <a:t>РАБОЧЕЕ МЕСТО ОРГАНА ВЛАСТИ</a:t>
            </a:r>
            <a:endParaRPr lang="ru-RU" altLang="ru-RU" sz="8000" b="1" dirty="0">
              <a:solidFill>
                <a:srgbClr val="3F6797"/>
              </a:solidFill>
            </a:endParaRPr>
          </a:p>
        </p:txBody>
      </p:sp>
      <p:sp>
        <p:nvSpPr>
          <p:cNvPr id="44" name="Rectangle 15"/>
          <p:cNvSpPr>
            <a:spLocks/>
          </p:cNvSpPr>
          <p:nvPr/>
        </p:nvSpPr>
        <p:spPr bwMode="auto">
          <a:xfrm>
            <a:off x="11543928" y="737320"/>
            <a:ext cx="12255500" cy="100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tIns="91440" bIns="91440">
            <a:spAutoFit/>
          </a:bodyPr>
          <a:lstStyle>
            <a:lvl1pPr defTabSz="457200" eaLnBrk="0"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1pPr>
            <a:lvl2pPr marL="742950" indent="-285750" defTabSz="457200" eaLnBrk="0"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2pPr>
            <a:lvl3pPr marL="1143000" indent="-228600" defTabSz="457200" eaLnBrk="0"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3pPr>
            <a:lvl4pPr marL="1600200" indent="-228600" defTabSz="457200" eaLnBrk="0"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4pPr>
            <a:lvl5pPr marL="2057400" indent="-228600" defTabSz="457200" eaLnBrk="0"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9pPr>
          </a:lstStyle>
          <a:p>
            <a:pPr algn="l" eaLnBrk="1"/>
            <a:r>
              <a:rPr lang="ru-RU" altLang="ru-RU" sz="7200" dirty="0">
                <a:solidFill>
                  <a:srgbClr val="A7A7A7"/>
                </a:solidFill>
              </a:rPr>
              <a:t>ФЕДЕРАЛЬНЫЙ РЕЕСТР ИНВАЛИДОВ</a:t>
            </a:r>
          </a:p>
        </p:txBody>
      </p:sp>
      <p:sp>
        <p:nvSpPr>
          <p:cNvPr id="14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23060620" y="12834938"/>
            <a:ext cx="503238" cy="484187"/>
          </a:xfrm>
        </p:spPr>
        <p:txBody>
          <a:bodyPr/>
          <a:lstStyle/>
          <a:p>
            <a:pPr>
              <a:defRPr/>
            </a:pPr>
            <a:fld id="{5783C7BB-E810-4912-8955-849AEB9CE96C}" type="slidenum">
              <a:rPr lang="ru-RU" altLang="ru-RU" sz="3200" smtClean="0"/>
              <a:pPr>
                <a:defRPr/>
              </a:pPr>
              <a:t>10</a:t>
            </a:fld>
            <a:endParaRPr lang="ru-RU" altLang="ru-RU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8" r="819" b="911"/>
          <a:stretch/>
        </p:blipFill>
        <p:spPr bwMode="auto">
          <a:xfrm>
            <a:off x="1462808" y="4265712"/>
            <a:ext cx="12684760" cy="7520265"/>
          </a:xfrm>
          <a:prstGeom prst="rect">
            <a:avLst/>
          </a:prstGeom>
          <a:noFill/>
          <a:ln>
            <a:noFill/>
          </a:ln>
          <a:effectLst>
            <a:outerShdw blurRad="88900" dist="127000" dir="8100000" algn="tr" rotWithShape="0">
              <a:prstClr val="black">
                <a:alpha val="21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" t="-37" r="788" b="37"/>
          <a:stretch/>
        </p:blipFill>
        <p:spPr bwMode="auto">
          <a:xfrm>
            <a:off x="10612543" y="5159100"/>
            <a:ext cx="12090021" cy="7483994"/>
          </a:xfrm>
          <a:prstGeom prst="rect">
            <a:avLst/>
          </a:prstGeom>
          <a:noFill/>
          <a:ln>
            <a:noFill/>
          </a:ln>
          <a:effectLst>
            <a:outerShdw blurRad="88900" dist="127000" dir="8100000" algn="tr" rotWithShape="0">
              <a:prstClr val="black">
                <a:alpha val="21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2998301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 bwMode="auto">
          <a:xfrm>
            <a:off x="4667770" y="4407196"/>
            <a:ext cx="15229086" cy="835546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91440" rIns="91440" bIns="9144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18288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6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PT Sans Narrow" pitchFamily="34" charset="0"/>
              <a:ea typeface="PT Sans Narrow" pitchFamily="34" charset="0"/>
              <a:cs typeface="PT Sans Narrow" pitchFamily="34" charset="0"/>
              <a:sym typeface="PT Sans Narrow" pitchFamily="34" charset="0"/>
            </a:endParaRPr>
          </a:p>
        </p:txBody>
      </p:sp>
      <p:pic>
        <p:nvPicPr>
          <p:cNvPr id="15" name="Picture 3" descr="C:\Users\Пользователь\Downloads\nonam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4618" y="4407196"/>
            <a:ext cx="11591488" cy="8352928"/>
          </a:xfrm>
          <a:prstGeom prst="rect">
            <a:avLst/>
          </a:prstGeom>
          <a:noFill/>
          <a:ln w="6350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9" name="AutoShape 6"/>
          <p:cNvSpPr>
            <a:spLocks/>
          </p:cNvSpPr>
          <p:nvPr/>
        </p:nvSpPr>
        <p:spPr bwMode="auto">
          <a:xfrm>
            <a:off x="2074863" y="8740676"/>
            <a:ext cx="865187" cy="519112"/>
          </a:xfrm>
          <a:custGeom>
            <a:avLst/>
            <a:gdLst>
              <a:gd name="T0" fmla="*/ 432573 w 20849"/>
              <a:gd name="T1" fmla="*/ 260519 h 21560"/>
              <a:gd name="T2" fmla="*/ 432573 w 20849"/>
              <a:gd name="T3" fmla="*/ 260519 h 21560"/>
              <a:gd name="T4" fmla="*/ 432573 w 20849"/>
              <a:gd name="T5" fmla="*/ 260519 h 21560"/>
              <a:gd name="T6" fmla="*/ 432573 w 20849"/>
              <a:gd name="T7" fmla="*/ 260519 h 2156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0849" h="21560">
                <a:moveTo>
                  <a:pt x="8296" y="1386"/>
                </a:moveTo>
                <a:cubicBezTo>
                  <a:pt x="7193" y="1389"/>
                  <a:pt x="6091" y="1702"/>
                  <a:pt x="5055" y="2326"/>
                </a:cubicBezTo>
                <a:lnTo>
                  <a:pt x="5372" y="3378"/>
                </a:lnTo>
                <a:cubicBezTo>
                  <a:pt x="7243" y="2281"/>
                  <a:pt x="9350" y="2277"/>
                  <a:pt x="11224" y="3366"/>
                </a:cubicBezTo>
                <a:lnTo>
                  <a:pt x="11538" y="2312"/>
                </a:lnTo>
                <a:cubicBezTo>
                  <a:pt x="10501" y="1692"/>
                  <a:pt x="9398" y="1384"/>
                  <a:pt x="8296" y="1386"/>
                </a:cubicBezTo>
                <a:close/>
                <a:moveTo>
                  <a:pt x="8395" y="1"/>
                </a:moveTo>
                <a:cubicBezTo>
                  <a:pt x="10203" y="25"/>
                  <a:pt x="12181" y="820"/>
                  <a:pt x="14128" y="2997"/>
                </a:cubicBezTo>
                <a:cubicBezTo>
                  <a:pt x="14938" y="1642"/>
                  <a:pt x="15915" y="1032"/>
                  <a:pt x="16935" y="761"/>
                </a:cubicBezTo>
                <a:cubicBezTo>
                  <a:pt x="16446" y="1845"/>
                  <a:pt x="16251" y="2726"/>
                  <a:pt x="16348" y="4013"/>
                </a:cubicBezTo>
                <a:cubicBezTo>
                  <a:pt x="17479" y="5052"/>
                  <a:pt x="18485" y="6362"/>
                  <a:pt x="19239" y="8552"/>
                </a:cubicBezTo>
                <a:lnTo>
                  <a:pt x="20788" y="8552"/>
                </a:lnTo>
                <a:cubicBezTo>
                  <a:pt x="20928" y="9681"/>
                  <a:pt x="20816" y="10743"/>
                  <a:pt x="20579" y="11940"/>
                </a:cubicBezTo>
                <a:cubicBezTo>
                  <a:pt x="19043" y="14740"/>
                  <a:pt x="16418" y="17269"/>
                  <a:pt x="14212" y="17902"/>
                </a:cubicBezTo>
                <a:cubicBezTo>
                  <a:pt x="14114" y="19189"/>
                  <a:pt x="14100" y="20341"/>
                  <a:pt x="14296" y="21560"/>
                </a:cubicBezTo>
                <a:lnTo>
                  <a:pt x="11531" y="21492"/>
                </a:lnTo>
                <a:lnTo>
                  <a:pt x="10484" y="19053"/>
                </a:lnTo>
                <a:cubicBezTo>
                  <a:pt x="8809" y="19460"/>
                  <a:pt x="7007" y="19460"/>
                  <a:pt x="5081" y="18647"/>
                </a:cubicBezTo>
                <a:cubicBezTo>
                  <a:pt x="5122" y="19573"/>
                  <a:pt x="5081" y="20092"/>
                  <a:pt x="5206" y="21424"/>
                </a:cubicBezTo>
                <a:lnTo>
                  <a:pt x="2567" y="21424"/>
                </a:lnTo>
                <a:cubicBezTo>
                  <a:pt x="1785" y="20024"/>
                  <a:pt x="1129" y="17608"/>
                  <a:pt x="1101" y="14582"/>
                </a:cubicBezTo>
                <a:cubicBezTo>
                  <a:pt x="194" y="12730"/>
                  <a:pt x="-672" y="9388"/>
                  <a:pt x="766" y="6181"/>
                </a:cubicBezTo>
                <a:cubicBezTo>
                  <a:pt x="-574" y="3900"/>
                  <a:pt x="202" y="2393"/>
                  <a:pt x="766" y="2387"/>
                </a:cubicBezTo>
                <a:cubicBezTo>
                  <a:pt x="2430" y="2369"/>
                  <a:pt x="1385" y="3842"/>
                  <a:pt x="1688" y="3471"/>
                </a:cubicBezTo>
                <a:cubicBezTo>
                  <a:pt x="2840" y="2060"/>
                  <a:pt x="5382" y="-40"/>
                  <a:pt x="83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 bIns="91440" anchor="ctr"/>
          <a:lstStyle/>
          <a:p>
            <a:endParaRPr lang="ru-RU"/>
          </a:p>
        </p:txBody>
      </p:sp>
      <p:sp>
        <p:nvSpPr>
          <p:cNvPr id="3083" name="Rectangle 10"/>
          <p:cNvSpPr>
            <a:spLocks/>
          </p:cNvSpPr>
          <p:nvPr/>
        </p:nvSpPr>
        <p:spPr bwMode="auto">
          <a:xfrm>
            <a:off x="2355850" y="985838"/>
            <a:ext cx="6397625" cy="757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1pPr>
            <a:lvl2pPr marL="742950" indent="-285750" eaLnBrk="0"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2pPr>
            <a:lvl3pPr marL="1143000" indent="-228600" eaLnBrk="0"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3pPr>
            <a:lvl4pPr marL="1600200" indent="-228600" eaLnBrk="0"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4pPr>
            <a:lvl5pPr marL="2057400" indent="-228600" eaLnBrk="0"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5pPr>
            <a:lvl6pPr marL="2514600" indent="-228600" algn="ctr" defTabSz="18288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6pPr>
            <a:lvl7pPr marL="2971800" indent="-228600" algn="ctr" defTabSz="18288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7pPr>
            <a:lvl8pPr marL="3429000" indent="-228600" algn="ctr" defTabSz="18288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8pPr>
            <a:lvl9pPr marL="3886200" indent="-228600" algn="ctr" defTabSz="18288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9pPr>
          </a:lstStyle>
          <a:p>
            <a:pPr algn="l" eaLnBrk="1"/>
            <a:r>
              <a:rPr lang="ru-RU" altLang="ru-RU" sz="2800">
                <a:latin typeface="PT Sans" pitchFamily="34" charset="0"/>
                <a:ea typeface="PT Sans" pitchFamily="34" charset="0"/>
                <a:cs typeface="PT Sans" pitchFamily="34" charset="0"/>
                <a:sym typeface="PT Sans" pitchFamily="34" charset="0"/>
              </a:rPr>
              <a:t>ПЕНСИОННЫЙ ФОНД</a:t>
            </a:r>
          </a:p>
          <a:p>
            <a:pPr algn="l" eaLnBrk="1"/>
            <a:r>
              <a:rPr lang="ru-RU" altLang="ru-RU" sz="2800">
                <a:latin typeface="PT Sans" pitchFamily="34" charset="0"/>
                <a:ea typeface="PT Sans" pitchFamily="34" charset="0"/>
                <a:cs typeface="PT Sans" pitchFamily="34" charset="0"/>
                <a:sym typeface="PT Sans" pitchFamily="34" charset="0"/>
              </a:rPr>
              <a:t>РОССИЙСКОЙ ФЕДЕРАЦИИ</a:t>
            </a:r>
          </a:p>
        </p:txBody>
      </p:sp>
      <p:pic>
        <p:nvPicPr>
          <p:cNvPr id="3084" name="Picture 11" descr="pfr_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963" y="730250"/>
            <a:ext cx="1016000" cy="1036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3093" name="Group 20"/>
          <p:cNvGrpSpPr>
            <a:grpSpLocks/>
          </p:cNvGrpSpPr>
          <p:nvPr/>
        </p:nvGrpSpPr>
        <p:grpSpPr bwMode="auto">
          <a:xfrm>
            <a:off x="-20638" y="2338388"/>
            <a:ext cx="24425276" cy="63500"/>
            <a:chOff x="-2" y="-1"/>
            <a:chExt cx="24425729" cy="63502"/>
          </a:xfrm>
        </p:grpSpPr>
        <p:sp>
          <p:nvSpPr>
            <p:cNvPr id="3095" name="Line 21"/>
            <p:cNvSpPr>
              <a:spLocks noChangeShapeType="1"/>
            </p:cNvSpPr>
            <p:nvPr/>
          </p:nvSpPr>
          <p:spPr bwMode="auto">
            <a:xfrm flipH="1" flipV="1">
              <a:off x="-1" y="-1"/>
              <a:ext cx="24425728" cy="2"/>
            </a:xfrm>
            <a:prstGeom prst="line">
              <a:avLst/>
            </a:prstGeom>
            <a:noFill/>
            <a:ln w="114300">
              <a:solidFill>
                <a:srgbClr val="DDDDDD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tIns="91440" bIns="91440"/>
            <a:lstStyle/>
            <a:p>
              <a:endParaRPr lang="ru-RU"/>
            </a:p>
          </p:txBody>
        </p:sp>
        <p:sp>
          <p:nvSpPr>
            <p:cNvPr id="3096" name="Line 22"/>
            <p:cNvSpPr>
              <a:spLocks noChangeShapeType="1"/>
            </p:cNvSpPr>
            <p:nvPr/>
          </p:nvSpPr>
          <p:spPr bwMode="auto">
            <a:xfrm flipH="1" flipV="1">
              <a:off x="-1" y="63499"/>
              <a:ext cx="24425728" cy="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tIns="91440" bIns="91440"/>
            <a:lstStyle/>
            <a:p>
              <a:endParaRPr lang="ru-RU"/>
            </a:p>
          </p:txBody>
        </p:sp>
      </p:grpSp>
      <p:sp>
        <p:nvSpPr>
          <p:cNvPr id="16" name="Rectangle 1"/>
          <p:cNvSpPr>
            <a:spLocks/>
          </p:cNvSpPr>
          <p:nvPr/>
        </p:nvSpPr>
        <p:spPr bwMode="auto">
          <a:xfrm>
            <a:off x="1030760" y="2753544"/>
            <a:ext cx="19065700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tIns="91440" bIns="91440">
            <a:spAutoFit/>
          </a:bodyPr>
          <a:lstStyle>
            <a:lvl1pPr eaLnBrk="0"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1pPr>
            <a:lvl2pPr marL="742950" indent="-285750" eaLnBrk="0"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2pPr>
            <a:lvl3pPr marL="1143000" indent="-228600" eaLnBrk="0"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3pPr>
            <a:lvl4pPr marL="1600200" indent="-228600" eaLnBrk="0"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4pPr>
            <a:lvl5pPr marL="2057400" indent="-228600" eaLnBrk="0"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5pPr>
            <a:lvl6pPr marL="2514600" indent="-228600" algn="ctr" defTabSz="18288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6pPr>
            <a:lvl7pPr marL="2971800" indent="-228600" algn="ctr" defTabSz="18288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7pPr>
            <a:lvl8pPr marL="3429000" indent="-228600" algn="ctr" defTabSz="18288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8pPr>
            <a:lvl9pPr marL="3886200" indent="-228600" algn="ctr" defTabSz="18288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9pPr>
          </a:lstStyle>
          <a:p>
            <a:pPr algn="l" eaLnBrk="1"/>
            <a:r>
              <a:rPr lang="ru-RU" altLang="ru-RU" sz="7200" b="1" dirty="0" smtClean="0">
                <a:solidFill>
                  <a:srgbClr val="3F6797"/>
                </a:solidFill>
              </a:rPr>
              <a:t>ДОСТУП ИНВАЛИДОВ К ПЕРСОНАЛЬНЫМ СВЕДЕНИЯМ</a:t>
            </a:r>
          </a:p>
        </p:txBody>
      </p:sp>
      <p:sp>
        <p:nvSpPr>
          <p:cNvPr id="11" name="Rectangle 15"/>
          <p:cNvSpPr>
            <a:spLocks/>
          </p:cNvSpPr>
          <p:nvPr/>
        </p:nvSpPr>
        <p:spPr bwMode="auto">
          <a:xfrm>
            <a:off x="11543928" y="737320"/>
            <a:ext cx="12255500" cy="100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tIns="91440" bIns="91440">
            <a:spAutoFit/>
          </a:bodyPr>
          <a:lstStyle>
            <a:lvl1pPr defTabSz="457200" eaLnBrk="0"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1pPr>
            <a:lvl2pPr marL="742950" indent="-285750" defTabSz="457200" eaLnBrk="0"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2pPr>
            <a:lvl3pPr marL="1143000" indent="-228600" defTabSz="457200" eaLnBrk="0"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3pPr>
            <a:lvl4pPr marL="1600200" indent="-228600" defTabSz="457200" eaLnBrk="0"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4pPr>
            <a:lvl5pPr marL="2057400" indent="-228600" defTabSz="457200" eaLnBrk="0"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9pPr>
          </a:lstStyle>
          <a:p>
            <a:pPr algn="l" eaLnBrk="1"/>
            <a:r>
              <a:rPr lang="ru-RU" altLang="ru-RU" sz="7200" dirty="0">
                <a:solidFill>
                  <a:srgbClr val="A7A7A7"/>
                </a:solidFill>
              </a:rPr>
              <a:t>ФЕДЕРАЛЬНЫЙ РЕЕСТР ИНВАЛИДОВ</a:t>
            </a:r>
          </a:p>
        </p:txBody>
      </p:sp>
      <p:sp>
        <p:nvSpPr>
          <p:cNvPr id="12" name="Номер слайда 2"/>
          <p:cNvSpPr txBox="1">
            <a:spLocks/>
          </p:cNvSpPr>
          <p:nvPr/>
        </p:nvSpPr>
        <p:spPr bwMode="auto">
          <a:xfrm>
            <a:off x="23060620" y="12834938"/>
            <a:ext cx="503238" cy="48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1440" tIns="91440" rIns="91440" bIns="91440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defTabSz="1828800" rtl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888888"/>
                </a:solidFill>
                <a:latin typeface="+mn-lt"/>
                <a:ea typeface="+mn-ea"/>
                <a:cs typeface="+mn-cs"/>
                <a:sym typeface="Calibri" pitchFamily="34" charset="0"/>
              </a:defRPr>
            </a:lvl1pPr>
            <a:lvl2pPr marL="457200" algn="ctr" defTabSz="1828800" rtl="0" fontAlgn="base" hangingPunct="0">
              <a:spcBef>
                <a:spcPct val="0"/>
              </a:spcBef>
              <a:spcAft>
                <a:spcPct val="0"/>
              </a:spcAft>
              <a:defRPr sz="4600" kern="12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2pPr>
            <a:lvl3pPr marL="914400" algn="ctr" defTabSz="1828800" rtl="0" fontAlgn="base" hangingPunct="0">
              <a:spcBef>
                <a:spcPct val="0"/>
              </a:spcBef>
              <a:spcAft>
                <a:spcPct val="0"/>
              </a:spcAft>
              <a:defRPr sz="4600" kern="12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3pPr>
            <a:lvl4pPr marL="1371600" algn="ctr" defTabSz="1828800" rtl="0" fontAlgn="base" hangingPunct="0">
              <a:spcBef>
                <a:spcPct val="0"/>
              </a:spcBef>
              <a:spcAft>
                <a:spcPct val="0"/>
              </a:spcAft>
              <a:defRPr sz="4600" kern="12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4pPr>
            <a:lvl5pPr marL="1828800" algn="ctr" defTabSz="1828800" rtl="0" fontAlgn="base" hangingPunct="0">
              <a:spcBef>
                <a:spcPct val="0"/>
              </a:spcBef>
              <a:spcAft>
                <a:spcPct val="0"/>
              </a:spcAft>
              <a:defRPr sz="4600" kern="12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5pPr>
            <a:lvl6pPr marL="2286000" algn="l" defTabSz="914400" rtl="0" eaLnBrk="1" latinLnBrk="0" hangingPunct="1">
              <a:defRPr sz="4600" kern="12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6pPr>
            <a:lvl7pPr marL="2743200" algn="l" defTabSz="914400" rtl="0" eaLnBrk="1" latinLnBrk="0" hangingPunct="1">
              <a:defRPr sz="4600" kern="12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7pPr>
            <a:lvl8pPr marL="3200400" algn="l" defTabSz="914400" rtl="0" eaLnBrk="1" latinLnBrk="0" hangingPunct="1">
              <a:defRPr sz="4600" kern="12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8pPr>
            <a:lvl9pPr marL="3657600" algn="l" defTabSz="914400" rtl="0" eaLnBrk="1" latinLnBrk="0" hangingPunct="1">
              <a:defRPr sz="4600" kern="12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9pPr>
          </a:lstStyle>
          <a:p>
            <a:pPr>
              <a:defRPr/>
            </a:pPr>
            <a:fld id="{5783C7BB-E810-4912-8955-849AEB9CE96C}" type="slidenum">
              <a:rPr lang="ru-RU" altLang="ru-RU" sz="3200" smtClean="0"/>
              <a:pPr>
                <a:defRPr/>
              </a:pPr>
              <a:t>11</a:t>
            </a:fld>
            <a:endParaRPr lang="ru-RU" altLang="ru-RU" sz="3200" dirty="0"/>
          </a:p>
        </p:txBody>
      </p:sp>
      <p:sp>
        <p:nvSpPr>
          <p:cNvPr id="17" name="Прямоугольник 16"/>
          <p:cNvSpPr/>
          <p:nvPr/>
        </p:nvSpPr>
        <p:spPr bwMode="auto">
          <a:xfrm>
            <a:off x="4632372" y="4386603"/>
            <a:ext cx="15229086" cy="8355460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91440" rIns="91440" bIns="9144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18288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6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PT Sans Narrow" pitchFamily="34" charset="0"/>
              <a:ea typeface="PT Sans Narrow" pitchFamily="34" charset="0"/>
              <a:cs typeface="PT Sans Narrow" pitchFamily="34" charset="0"/>
              <a:sym typeface="PT Sans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7921174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AutoShape 6"/>
          <p:cNvSpPr>
            <a:spLocks/>
          </p:cNvSpPr>
          <p:nvPr/>
        </p:nvSpPr>
        <p:spPr bwMode="auto">
          <a:xfrm>
            <a:off x="2074863" y="8740676"/>
            <a:ext cx="865187" cy="519112"/>
          </a:xfrm>
          <a:custGeom>
            <a:avLst/>
            <a:gdLst>
              <a:gd name="T0" fmla="*/ 432573 w 20849"/>
              <a:gd name="T1" fmla="*/ 260519 h 21560"/>
              <a:gd name="T2" fmla="*/ 432573 w 20849"/>
              <a:gd name="T3" fmla="*/ 260519 h 21560"/>
              <a:gd name="T4" fmla="*/ 432573 w 20849"/>
              <a:gd name="T5" fmla="*/ 260519 h 21560"/>
              <a:gd name="T6" fmla="*/ 432573 w 20849"/>
              <a:gd name="T7" fmla="*/ 260519 h 2156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0849" h="21560">
                <a:moveTo>
                  <a:pt x="8296" y="1386"/>
                </a:moveTo>
                <a:cubicBezTo>
                  <a:pt x="7193" y="1389"/>
                  <a:pt x="6091" y="1702"/>
                  <a:pt x="5055" y="2326"/>
                </a:cubicBezTo>
                <a:lnTo>
                  <a:pt x="5372" y="3378"/>
                </a:lnTo>
                <a:cubicBezTo>
                  <a:pt x="7243" y="2281"/>
                  <a:pt x="9350" y="2277"/>
                  <a:pt x="11224" y="3366"/>
                </a:cubicBezTo>
                <a:lnTo>
                  <a:pt x="11538" y="2312"/>
                </a:lnTo>
                <a:cubicBezTo>
                  <a:pt x="10501" y="1692"/>
                  <a:pt x="9398" y="1384"/>
                  <a:pt x="8296" y="1386"/>
                </a:cubicBezTo>
                <a:close/>
                <a:moveTo>
                  <a:pt x="8395" y="1"/>
                </a:moveTo>
                <a:cubicBezTo>
                  <a:pt x="10203" y="25"/>
                  <a:pt x="12181" y="820"/>
                  <a:pt x="14128" y="2997"/>
                </a:cubicBezTo>
                <a:cubicBezTo>
                  <a:pt x="14938" y="1642"/>
                  <a:pt x="15915" y="1032"/>
                  <a:pt x="16935" y="761"/>
                </a:cubicBezTo>
                <a:cubicBezTo>
                  <a:pt x="16446" y="1845"/>
                  <a:pt x="16251" y="2726"/>
                  <a:pt x="16348" y="4013"/>
                </a:cubicBezTo>
                <a:cubicBezTo>
                  <a:pt x="17479" y="5052"/>
                  <a:pt x="18485" y="6362"/>
                  <a:pt x="19239" y="8552"/>
                </a:cubicBezTo>
                <a:lnTo>
                  <a:pt x="20788" y="8552"/>
                </a:lnTo>
                <a:cubicBezTo>
                  <a:pt x="20928" y="9681"/>
                  <a:pt x="20816" y="10743"/>
                  <a:pt x="20579" y="11940"/>
                </a:cubicBezTo>
                <a:cubicBezTo>
                  <a:pt x="19043" y="14740"/>
                  <a:pt x="16418" y="17269"/>
                  <a:pt x="14212" y="17902"/>
                </a:cubicBezTo>
                <a:cubicBezTo>
                  <a:pt x="14114" y="19189"/>
                  <a:pt x="14100" y="20341"/>
                  <a:pt x="14296" y="21560"/>
                </a:cubicBezTo>
                <a:lnTo>
                  <a:pt x="11531" y="21492"/>
                </a:lnTo>
                <a:lnTo>
                  <a:pt x="10484" y="19053"/>
                </a:lnTo>
                <a:cubicBezTo>
                  <a:pt x="8809" y="19460"/>
                  <a:pt x="7007" y="19460"/>
                  <a:pt x="5081" y="18647"/>
                </a:cubicBezTo>
                <a:cubicBezTo>
                  <a:pt x="5122" y="19573"/>
                  <a:pt x="5081" y="20092"/>
                  <a:pt x="5206" y="21424"/>
                </a:cubicBezTo>
                <a:lnTo>
                  <a:pt x="2567" y="21424"/>
                </a:lnTo>
                <a:cubicBezTo>
                  <a:pt x="1785" y="20024"/>
                  <a:pt x="1129" y="17608"/>
                  <a:pt x="1101" y="14582"/>
                </a:cubicBezTo>
                <a:cubicBezTo>
                  <a:pt x="194" y="12730"/>
                  <a:pt x="-672" y="9388"/>
                  <a:pt x="766" y="6181"/>
                </a:cubicBezTo>
                <a:cubicBezTo>
                  <a:pt x="-574" y="3900"/>
                  <a:pt x="202" y="2393"/>
                  <a:pt x="766" y="2387"/>
                </a:cubicBezTo>
                <a:cubicBezTo>
                  <a:pt x="2430" y="2369"/>
                  <a:pt x="1385" y="3842"/>
                  <a:pt x="1688" y="3471"/>
                </a:cubicBezTo>
                <a:cubicBezTo>
                  <a:pt x="2840" y="2060"/>
                  <a:pt x="5382" y="-40"/>
                  <a:pt x="83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 bIns="91440" anchor="ctr"/>
          <a:lstStyle/>
          <a:p>
            <a:endParaRPr lang="ru-RU"/>
          </a:p>
        </p:txBody>
      </p:sp>
      <p:sp>
        <p:nvSpPr>
          <p:cNvPr id="3083" name="Rectangle 10"/>
          <p:cNvSpPr>
            <a:spLocks/>
          </p:cNvSpPr>
          <p:nvPr/>
        </p:nvSpPr>
        <p:spPr bwMode="auto">
          <a:xfrm>
            <a:off x="2355850" y="985838"/>
            <a:ext cx="6397625" cy="757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1pPr>
            <a:lvl2pPr marL="742950" indent="-285750" eaLnBrk="0"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2pPr>
            <a:lvl3pPr marL="1143000" indent="-228600" eaLnBrk="0"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3pPr>
            <a:lvl4pPr marL="1600200" indent="-228600" eaLnBrk="0"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4pPr>
            <a:lvl5pPr marL="2057400" indent="-228600" eaLnBrk="0"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5pPr>
            <a:lvl6pPr marL="2514600" indent="-228600" algn="ctr" defTabSz="18288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6pPr>
            <a:lvl7pPr marL="2971800" indent="-228600" algn="ctr" defTabSz="18288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7pPr>
            <a:lvl8pPr marL="3429000" indent="-228600" algn="ctr" defTabSz="18288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8pPr>
            <a:lvl9pPr marL="3886200" indent="-228600" algn="ctr" defTabSz="18288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9pPr>
          </a:lstStyle>
          <a:p>
            <a:pPr algn="l" eaLnBrk="1"/>
            <a:r>
              <a:rPr lang="ru-RU" altLang="ru-RU" sz="2800">
                <a:latin typeface="PT Sans" pitchFamily="34" charset="0"/>
                <a:ea typeface="PT Sans" pitchFamily="34" charset="0"/>
                <a:cs typeface="PT Sans" pitchFamily="34" charset="0"/>
                <a:sym typeface="PT Sans" pitchFamily="34" charset="0"/>
              </a:rPr>
              <a:t>ПЕНСИОННЫЙ ФОНД</a:t>
            </a:r>
          </a:p>
          <a:p>
            <a:pPr algn="l" eaLnBrk="1"/>
            <a:r>
              <a:rPr lang="ru-RU" altLang="ru-RU" sz="2800">
                <a:latin typeface="PT Sans" pitchFamily="34" charset="0"/>
                <a:ea typeface="PT Sans" pitchFamily="34" charset="0"/>
                <a:cs typeface="PT Sans" pitchFamily="34" charset="0"/>
                <a:sym typeface="PT Sans" pitchFamily="34" charset="0"/>
              </a:rPr>
              <a:t>РОССИЙСКОЙ ФЕДЕРАЦИИ</a:t>
            </a:r>
          </a:p>
        </p:txBody>
      </p:sp>
      <p:pic>
        <p:nvPicPr>
          <p:cNvPr id="3084" name="Picture 11" descr="pfr_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963" y="730250"/>
            <a:ext cx="1016000" cy="1036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3093" name="Group 20"/>
          <p:cNvGrpSpPr>
            <a:grpSpLocks/>
          </p:cNvGrpSpPr>
          <p:nvPr/>
        </p:nvGrpSpPr>
        <p:grpSpPr bwMode="auto">
          <a:xfrm>
            <a:off x="-20638" y="2338388"/>
            <a:ext cx="24425276" cy="63500"/>
            <a:chOff x="-2" y="-1"/>
            <a:chExt cx="24425729" cy="63502"/>
          </a:xfrm>
        </p:grpSpPr>
        <p:sp>
          <p:nvSpPr>
            <p:cNvPr id="3095" name="Line 21"/>
            <p:cNvSpPr>
              <a:spLocks noChangeShapeType="1"/>
            </p:cNvSpPr>
            <p:nvPr/>
          </p:nvSpPr>
          <p:spPr bwMode="auto">
            <a:xfrm flipH="1" flipV="1">
              <a:off x="-1" y="-1"/>
              <a:ext cx="24425728" cy="2"/>
            </a:xfrm>
            <a:prstGeom prst="line">
              <a:avLst/>
            </a:prstGeom>
            <a:noFill/>
            <a:ln w="114300">
              <a:solidFill>
                <a:srgbClr val="DDDDDD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tIns="91440" bIns="91440"/>
            <a:lstStyle/>
            <a:p>
              <a:endParaRPr lang="ru-RU"/>
            </a:p>
          </p:txBody>
        </p:sp>
        <p:sp>
          <p:nvSpPr>
            <p:cNvPr id="3096" name="Line 22"/>
            <p:cNvSpPr>
              <a:spLocks noChangeShapeType="1"/>
            </p:cNvSpPr>
            <p:nvPr/>
          </p:nvSpPr>
          <p:spPr bwMode="auto">
            <a:xfrm flipH="1" flipV="1">
              <a:off x="-1" y="63499"/>
              <a:ext cx="24425728" cy="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tIns="91440" bIns="91440"/>
            <a:lstStyle/>
            <a:p>
              <a:endParaRPr lang="ru-RU"/>
            </a:p>
          </p:txBody>
        </p:sp>
      </p:grpSp>
      <p:sp>
        <p:nvSpPr>
          <p:cNvPr id="16" name="Rectangle 1"/>
          <p:cNvSpPr>
            <a:spLocks/>
          </p:cNvSpPr>
          <p:nvPr/>
        </p:nvSpPr>
        <p:spPr bwMode="auto">
          <a:xfrm>
            <a:off x="1119188" y="2817813"/>
            <a:ext cx="17049476" cy="1538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tIns="91440" bIns="91440">
            <a:spAutoFit/>
          </a:bodyPr>
          <a:lstStyle>
            <a:lvl1pPr eaLnBrk="0"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1pPr>
            <a:lvl2pPr marL="742950" indent="-285750" eaLnBrk="0"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2pPr>
            <a:lvl3pPr marL="1143000" indent="-228600" eaLnBrk="0"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3pPr>
            <a:lvl4pPr marL="1600200" indent="-228600" eaLnBrk="0"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4pPr>
            <a:lvl5pPr marL="2057400" indent="-228600" eaLnBrk="0"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5pPr>
            <a:lvl6pPr marL="2514600" indent="-228600" algn="ctr" defTabSz="18288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6pPr>
            <a:lvl7pPr marL="2971800" indent="-228600" algn="ctr" defTabSz="18288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7pPr>
            <a:lvl8pPr marL="3429000" indent="-228600" algn="ctr" defTabSz="18288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8pPr>
            <a:lvl9pPr marL="3886200" indent="-228600" algn="ctr" defTabSz="18288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9pPr>
          </a:lstStyle>
          <a:p>
            <a:pPr algn="l" eaLnBrk="1"/>
            <a:r>
              <a:rPr lang="ru-RU" altLang="ru-RU" sz="8800" b="1" dirty="0" smtClean="0">
                <a:solidFill>
                  <a:srgbClr val="3F6797"/>
                </a:solidFill>
              </a:rPr>
              <a:t>РЕГЛАМЕНТИРОВАННЫЕ ФОРМЫ</a:t>
            </a:r>
          </a:p>
        </p:txBody>
      </p:sp>
      <p:pic>
        <p:nvPicPr>
          <p:cNvPr id="12" name="Рисунок 1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1898" y="5638717"/>
            <a:ext cx="12821953" cy="7051931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>
            <a:outerShdw blurRad="203200" dist="190500" dir="8100000" algn="tr" rotWithShape="0">
              <a:prstClr val="black">
                <a:alpha val="19000"/>
              </a:prstClr>
            </a:outerShdw>
          </a:effectLst>
        </p:spPr>
      </p:pic>
      <p:pic>
        <p:nvPicPr>
          <p:cNvPr id="13" name="Рисунок 12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37853" y="4553744"/>
            <a:ext cx="12821953" cy="7052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03200" dist="190500" dir="8100000" algn="tr" rotWithShape="0">
              <a:prstClr val="black">
                <a:alpha val="19000"/>
              </a:prstClr>
            </a:outerShdw>
          </a:effectLst>
        </p:spPr>
      </p:pic>
      <p:pic>
        <p:nvPicPr>
          <p:cNvPr id="14" name="Рисунок 13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63808" y="5206453"/>
            <a:ext cx="12851124" cy="7068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03200" dist="190500" dir="8100000" algn="tr" rotWithShape="0">
              <a:prstClr val="black">
                <a:alpha val="19000"/>
              </a:prstClr>
            </a:outerShdw>
          </a:effectLst>
        </p:spPr>
      </p:pic>
      <p:sp>
        <p:nvSpPr>
          <p:cNvPr id="15" name="Rectangle 15"/>
          <p:cNvSpPr>
            <a:spLocks/>
          </p:cNvSpPr>
          <p:nvPr/>
        </p:nvSpPr>
        <p:spPr bwMode="auto">
          <a:xfrm>
            <a:off x="11543928" y="737320"/>
            <a:ext cx="12255500" cy="100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tIns="91440" bIns="91440">
            <a:spAutoFit/>
          </a:bodyPr>
          <a:lstStyle>
            <a:lvl1pPr defTabSz="457200" eaLnBrk="0"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1pPr>
            <a:lvl2pPr marL="742950" indent="-285750" defTabSz="457200" eaLnBrk="0"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2pPr>
            <a:lvl3pPr marL="1143000" indent="-228600" defTabSz="457200" eaLnBrk="0"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3pPr>
            <a:lvl4pPr marL="1600200" indent="-228600" defTabSz="457200" eaLnBrk="0"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4pPr>
            <a:lvl5pPr marL="2057400" indent="-228600" defTabSz="457200" eaLnBrk="0"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9pPr>
          </a:lstStyle>
          <a:p>
            <a:pPr algn="l" eaLnBrk="1"/>
            <a:r>
              <a:rPr lang="ru-RU" altLang="ru-RU" sz="7200" dirty="0">
                <a:solidFill>
                  <a:srgbClr val="A7A7A7"/>
                </a:solidFill>
              </a:rPr>
              <a:t>ФЕДЕРАЛЬНЫЙ РЕЕСТР ИНВАЛИДОВ</a:t>
            </a:r>
          </a:p>
        </p:txBody>
      </p:sp>
      <p:sp>
        <p:nvSpPr>
          <p:cNvPr id="17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23060620" y="12834938"/>
            <a:ext cx="503238" cy="484187"/>
          </a:xfrm>
        </p:spPr>
        <p:txBody>
          <a:bodyPr/>
          <a:lstStyle/>
          <a:p>
            <a:pPr>
              <a:defRPr/>
            </a:pPr>
            <a:fld id="{5783C7BB-E810-4912-8955-849AEB9CE96C}" type="slidenum">
              <a:rPr lang="ru-RU" altLang="ru-RU" sz="3200" smtClean="0"/>
              <a:pPr>
                <a:defRPr/>
              </a:pPr>
              <a:t>12</a:t>
            </a:fld>
            <a:endParaRPr lang="ru-RU" altLang="ru-RU" sz="3200" dirty="0"/>
          </a:p>
        </p:txBody>
      </p:sp>
    </p:spTree>
    <p:extLst>
      <p:ext uri="{BB962C8B-B14F-4D97-AF65-F5344CB8AC3E}">
        <p14:creationId xmlns:p14="http://schemas.microsoft.com/office/powerpoint/2010/main" val="863505537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AutoShape 6"/>
          <p:cNvSpPr>
            <a:spLocks/>
          </p:cNvSpPr>
          <p:nvPr/>
        </p:nvSpPr>
        <p:spPr bwMode="auto">
          <a:xfrm>
            <a:off x="2074863" y="8740676"/>
            <a:ext cx="865187" cy="519112"/>
          </a:xfrm>
          <a:custGeom>
            <a:avLst/>
            <a:gdLst>
              <a:gd name="T0" fmla="*/ 432573 w 20849"/>
              <a:gd name="T1" fmla="*/ 260519 h 21560"/>
              <a:gd name="T2" fmla="*/ 432573 w 20849"/>
              <a:gd name="T3" fmla="*/ 260519 h 21560"/>
              <a:gd name="T4" fmla="*/ 432573 w 20849"/>
              <a:gd name="T5" fmla="*/ 260519 h 21560"/>
              <a:gd name="T6" fmla="*/ 432573 w 20849"/>
              <a:gd name="T7" fmla="*/ 260519 h 2156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0849" h="21560">
                <a:moveTo>
                  <a:pt x="8296" y="1386"/>
                </a:moveTo>
                <a:cubicBezTo>
                  <a:pt x="7193" y="1389"/>
                  <a:pt x="6091" y="1702"/>
                  <a:pt x="5055" y="2326"/>
                </a:cubicBezTo>
                <a:lnTo>
                  <a:pt x="5372" y="3378"/>
                </a:lnTo>
                <a:cubicBezTo>
                  <a:pt x="7243" y="2281"/>
                  <a:pt x="9350" y="2277"/>
                  <a:pt x="11224" y="3366"/>
                </a:cubicBezTo>
                <a:lnTo>
                  <a:pt x="11538" y="2312"/>
                </a:lnTo>
                <a:cubicBezTo>
                  <a:pt x="10501" y="1692"/>
                  <a:pt x="9398" y="1384"/>
                  <a:pt x="8296" y="1386"/>
                </a:cubicBezTo>
                <a:close/>
                <a:moveTo>
                  <a:pt x="8395" y="1"/>
                </a:moveTo>
                <a:cubicBezTo>
                  <a:pt x="10203" y="25"/>
                  <a:pt x="12181" y="820"/>
                  <a:pt x="14128" y="2997"/>
                </a:cubicBezTo>
                <a:cubicBezTo>
                  <a:pt x="14938" y="1642"/>
                  <a:pt x="15915" y="1032"/>
                  <a:pt x="16935" y="761"/>
                </a:cubicBezTo>
                <a:cubicBezTo>
                  <a:pt x="16446" y="1845"/>
                  <a:pt x="16251" y="2726"/>
                  <a:pt x="16348" y="4013"/>
                </a:cubicBezTo>
                <a:cubicBezTo>
                  <a:pt x="17479" y="5052"/>
                  <a:pt x="18485" y="6362"/>
                  <a:pt x="19239" y="8552"/>
                </a:cubicBezTo>
                <a:lnTo>
                  <a:pt x="20788" y="8552"/>
                </a:lnTo>
                <a:cubicBezTo>
                  <a:pt x="20928" y="9681"/>
                  <a:pt x="20816" y="10743"/>
                  <a:pt x="20579" y="11940"/>
                </a:cubicBezTo>
                <a:cubicBezTo>
                  <a:pt x="19043" y="14740"/>
                  <a:pt x="16418" y="17269"/>
                  <a:pt x="14212" y="17902"/>
                </a:cubicBezTo>
                <a:cubicBezTo>
                  <a:pt x="14114" y="19189"/>
                  <a:pt x="14100" y="20341"/>
                  <a:pt x="14296" y="21560"/>
                </a:cubicBezTo>
                <a:lnTo>
                  <a:pt x="11531" y="21492"/>
                </a:lnTo>
                <a:lnTo>
                  <a:pt x="10484" y="19053"/>
                </a:lnTo>
                <a:cubicBezTo>
                  <a:pt x="8809" y="19460"/>
                  <a:pt x="7007" y="19460"/>
                  <a:pt x="5081" y="18647"/>
                </a:cubicBezTo>
                <a:cubicBezTo>
                  <a:pt x="5122" y="19573"/>
                  <a:pt x="5081" y="20092"/>
                  <a:pt x="5206" y="21424"/>
                </a:cubicBezTo>
                <a:lnTo>
                  <a:pt x="2567" y="21424"/>
                </a:lnTo>
                <a:cubicBezTo>
                  <a:pt x="1785" y="20024"/>
                  <a:pt x="1129" y="17608"/>
                  <a:pt x="1101" y="14582"/>
                </a:cubicBezTo>
                <a:cubicBezTo>
                  <a:pt x="194" y="12730"/>
                  <a:pt x="-672" y="9388"/>
                  <a:pt x="766" y="6181"/>
                </a:cubicBezTo>
                <a:cubicBezTo>
                  <a:pt x="-574" y="3900"/>
                  <a:pt x="202" y="2393"/>
                  <a:pt x="766" y="2387"/>
                </a:cubicBezTo>
                <a:cubicBezTo>
                  <a:pt x="2430" y="2369"/>
                  <a:pt x="1385" y="3842"/>
                  <a:pt x="1688" y="3471"/>
                </a:cubicBezTo>
                <a:cubicBezTo>
                  <a:pt x="2840" y="2060"/>
                  <a:pt x="5382" y="-40"/>
                  <a:pt x="83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 bIns="91440" anchor="ctr"/>
          <a:lstStyle/>
          <a:p>
            <a:endParaRPr lang="ru-RU"/>
          </a:p>
        </p:txBody>
      </p:sp>
      <p:sp>
        <p:nvSpPr>
          <p:cNvPr id="3083" name="Rectangle 10"/>
          <p:cNvSpPr>
            <a:spLocks/>
          </p:cNvSpPr>
          <p:nvPr/>
        </p:nvSpPr>
        <p:spPr bwMode="auto">
          <a:xfrm>
            <a:off x="2355850" y="985838"/>
            <a:ext cx="6397625" cy="757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1pPr>
            <a:lvl2pPr marL="742950" indent="-285750" eaLnBrk="0"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2pPr>
            <a:lvl3pPr marL="1143000" indent="-228600" eaLnBrk="0"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3pPr>
            <a:lvl4pPr marL="1600200" indent="-228600" eaLnBrk="0"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4pPr>
            <a:lvl5pPr marL="2057400" indent="-228600" eaLnBrk="0"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5pPr>
            <a:lvl6pPr marL="2514600" indent="-228600" algn="ctr" defTabSz="18288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6pPr>
            <a:lvl7pPr marL="2971800" indent="-228600" algn="ctr" defTabSz="18288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7pPr>
            <a:lvl8pPr marL="3429000" indent="-228600" algn="ctr" defTabSz="18288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8pPr>
            <a:lvl9pPr marL="3886200" indent="-228600" algn="ctr" defTabSz="18288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9pPr>
          </a:lstStyle>
          <a:p>
            <a:pPr algn="l" eaLnBrk="1"/>
            <a:r>
              <a:rPr lang="ru-RU" altLang="ru-RU" sz="2800">
                <a:latin typeface="PT Sans" pitchFamily="34" charset="0"/>
                <a:ea typeface="PT Sans" pitchFamily="34" charset="0"/>
                <a:cs typeface="PT Sans" pitchFamily="34" charset="0"/>
                <a:sym typeface="PT Sans" pitchFamily="34" charset="0"/>
              </a:rPr>
              <a:t>ПЕНСИОННЫЙ ФОНД</a:t>
            </a:r>
          </a:p>
          <a:p>
            <a:pPr algn="l" eaLnBrk="1"/>
            <a:r>
              <a:rPr lang="ru-RU" altLang="ru-RU" sz="2800">
                <a:latin typeface="PT Sans" pitchFamily="34" charset="0"/>
                <a:ea typeface="PT Sans" pitchFamily="34" charset="0"/>
                <a:cs typeface="PT Sans" pitchFamily="34" charset="0"/>
                <a:sym typeface="PT Sans" pitchFamily="34" charset="0"/>
              </a:rPr>
              <a:t>РОССИЙСКОЙ ФЕДЕРАЦИИ</a:t>
            </a:r>
          </a:p>
        </p:txBody>
      </p:sp>
      <p:pic>
        <p:nvPicPr>
          <p:cNvPr id="3084" name="Picture 11" descr="pfr_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963" y="730250"/>
            <a:ext cx="1016000" cy="1036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3093" name="Group 20"/>
          <p:cNvGrpSpPr>
            <a:grpSpLocks/>
          </p:cNvGrpSpPr>
          <p:nvPr/>
        </p:nvGrpSpPr>
        <p:grpSpPr bwMode="auto">
          <a:xfrm>
            <a:off x="-20638" y="2338388"/>
            <a:ext cx="24425276" cy="63500"/>
            <a:chOff x="-2" y="-1"/>
            <a:chExt cx="24425729" cy="63502"/>
          </a:xfrm>
        </p:grpSpPr>
        <p:sp>
          <p:nvSpPr>
            <p:cNvPr id="3095" name="Line 21"/>
            <p:cNvSpPr>
              <a:spLocks noChangeShapeType="1"/>
            </p:cNvSpPr>
            <p:nvPr/>
          </p:nvSpPr>
          <p:spPr bwMode="auto">
            <a:xfrm flipH="1" flipV="1">
              <a:off x="-1" y="-1"/>
              <a:ext cx="24425728" cy="2"/>
            </a:xfrm>
            <a:prstGeom prst="line">
              <a:avLst/>
            </a:prstGeom>
            <a:noFill/>
            <a:ln w="114300">
              <a:solidFill>
                <a:srgbClr val="DDDDDD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tIns="91440" bIns="91440"/>
            <a:lstStyle/>
            <a:p>
              <a:endParaRPr lang="ru-RU"/>
            </a:p>
          </p:txBody>
        </p:sp>
        <p:sp>
          <p:nvSpPr>
            <p:cNvPr id="3096" name="Line 22"/>
            <p:cNvSpPr>
              <a:spLocks noChangeShapeType="1"/>
            </p:cNvSpPr>
            <p:nvPr/>
          </p:nvSpPr>
          <p:spPr bwMode="auto">
            <a:xfrm flipH="1" flipV="1">
              <a:off x="-1" y="63499"/>
              <a:ext cx="24425728" cy="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tIns="91440" bIns="91440"/>
            <a:lstStyle/>
            <a:p>
              <a:endParaRPr lang="ru-RU"/>
            </a:p>
          </p:txBody>
        </p:sp>
      </p:grpSp>
      <p:sp>
        <p:nvSpPr>
          <p:cNvPr id="16" name="Rectangle 1"/>
          <p:cNvSpPr>
            <a:spLocks/>
          </p:cNvSpPr>
          <p:nvPr/>
        </p:nvSpPr>
        <p:spPr bwMode="auto">
          <a:xfrm>
            <a:off x="1119188" y="2817813"/>
            <a:ext cx="17049476" cy="1538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tIns="91440" bIns="91440">
            <a:spAutoFit/>
          </a:bodyPr>
          <a:lstStyle>
            <a:lvl1pPr eaLnBrk="0"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1pPr>
            <a:lvl2pPr marL="742950" indent="-285750" eaLnBrk="0"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2pPr>
            <a:lvl3pPr marL="1143000" indent="-228600" eaLnBrk="0"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3pPr>
            <a:lvl4pPr marL="1600200" indent="-228600" eaLnBrk="0"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4pPr>
            <a:lvl5pPr marL="2057400" indent="-228600" eaLnBrk="0"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5pPr>
            <a:lvl6pPr marL="2514600" indent="-228600" algn="ctr" defTabSz="18288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6pPr>
            <a:lvl7pPr marL="2971800" indent="-228600" algn="ctr" defTabSz="18288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7pPr>
            <a:lvl8pPr marL="3429000" indent="-228600" algn="ctr" defTabSz="18288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8pPr>
            <a:lvl9pPr marL="3886200" indent="-228600" algn="ctr" defTabSz="18288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9pPr>
          </a:lstStyle>
          <a:p>
            <a:pPr algn="l" eaLnBrk="1"/>
            <a:r>
              <a:rPr lang="ru-RU" altLang="ru-RU" sz="8800" b="1" dirty="0" smtClean="0">
                <a:solidFill>
                  <a:srgbClr val="3F6797"/>
                </a:solidFill>
              </a:rPr>
              <a:t>ФОРМЫ ИЗ КОНСТРУКТОРА ОТЧЕТОВ</a:t>
            </a:r>
          </a:p>
        </p:txBody>
      </p:sp>
      <p:pic>
        <p:nvPicPr>
          <p:cNvPr id="14" name="Рисунок 1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18793" y="4985792"/>
            <a:ext cx="12369331" cy="6802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77800" dist="190500" dir="8100000" algn="tr" rotWithShape="0">
              <a:prstClr val="black">
                <a:alpha val="19000"/>
              </a:prstClr>
            </a:outerShdw>
          </a:effectLst>
        </p:spPr>
      </p:pic>
      <p:pic>
        <p:nvPicPr>
          <p:cNvPr id="13" name="Рисунок 12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9352" y="6230579"/>
            <a:ext cx="12369331" cy="6802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77800" dist="190500" dir="8100000" algn="tr" rotWithShape="0">
              <a:prstClr val="black">
                <a:alpha val="19000"/>
              </a:prstClr>
            </a:outerShdw>
          </a:effectLst>
        </p:spPr>
      </p:pic>
      <p:pic>
        <p:nvPicPr>
          <p:cNvPr id="12" name="Рисунок 11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83888" y="4553744"/>
            <a:ext cx="12366355" cy="6801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77800" dist="190500" dir="8100000" algn="tr" rotWithShape="0">
              <a:prstClr val="black">
                <a:alpha val="19000"/>
              </a:prstClr>
            </a:outerShdw>
          </a:effectLst>
        </p:spPr>
      </p:pic>
      <p:sp>
        <p:nvSpPr>
          <p:cNvPr id="15" name="Rectangle 15"/>
          <p:cNvSpPr>
            <a:spLocks/>
          </p:cNvSpPr>
          <p:nvPr/>
        </p:nvSpPr>
        <p:spPr bwMode="auto">
          <a:xfrm>
            <a:off x="11543928" y="737320"/>
            <a:ext cx="12255500" cy="100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tIns="91440" bIns="91440">
            <a:spAutoFit/>
          </a:bodyPr>
          <a:lstStyle>
            <a:lvl1pPr defTabSz="457200" eaLnBrk="0"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1pPr>
            <a:lvl2pPr marL="742950" indent="-285750" defTabSz="457200" eaLnBrk="0"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2pPr>
            <a:lvl3pPr marL="1143000" indent="-228600" defTabSz="457200" eaLnBrk="0"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3pPr>
            <a:lvl4pPr marL="1600200" indent="-228600" defTabSz="457200" eaLnBrk="0"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4pPr>
            <a:lvl5pPr marL="2057400" indent="-228600" defTabSz="457200" eaLnBrk="0"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9pPr>
          </a:lstStyle>
          <a:p>
            <a:pPr algn="l" eaLnBrk="1"/>
            <a:r>
              <a:rPr lang="ru-RU" altLang="ru-RU" sz="7200" dirty="0">
                <a:solidFill>
                  <a:srgbClr val="A7A7A7"/>
                </a:solidFill>
              </a:rPr>
              <a:t>ФЕДЕРАЛЬНЫЙ РЕЕСТР ИНВАЛИДОВ</a:t>
            </a:r>
          </a:p>
        </p:txBody>
      </p:sp>
      <p:sp>
        <p:nvSpPr>
          <p:cNvPr id="17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23060620" y="12834938"/>
            <a:ext cx="503238" cy="484187"/>
          </a:xfrm>
        </p:spPr>
        <p:txBody>
          <a:bodyPr/>
          <a:lstStyle/>
          <a:p>
            <a:pPr>
              <a:defRPr/>
            </a:pPr>
            <a:fld id="{5783C7BB-E810-4912-8955-849AEB9CE96C}" type="slidenum">
              <a:rPr lang="ru-RU" altLang="ru-RU" sz="3200" smtClean="0"/>
              <a:pPr>
                <a:defRPr/>
              </a:pPr>
              <a:t>13</a:t>
            </a:fld>
            <a:endParaRPr lang="ru-RU" altLang="ru-RU" sz="3200" dirty="0"/>
          </a:p>
        </p:txBody>
      </p:sp>
    </p:spTree>
    <p:extLst>
      <p:ext uri="{BB962C8B-B14F-4D97-AF65-F5344CB8AC3E}">
        <p14:creationId xmlns:p14="http://schemas.microsoft.com/office/powerpoint/2010/main" val="182754622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2" name="Group 3"/>
          <p:cNvGrpSpPr>
            <a:grpSpLocks/>
          </p:cNvGrpSpPr>
          <p:nvPr/>
        </p:nvGrpSpPr>
        <p:grpSpPr bwMode="auto">
          <a:xfrm>
            <a:off x="-20638" y="2338388"/>
            <a:ext cx="24425276" cy="63500"/>
            <a:chOff x="-2" y="-1"/>
            <a:chExt cx="24425729" cy="63502"/>
          </a:xfrm>
        </p:grpSpPr>
        <p:sp>
          <p:nvSpPr>
            <p:cNvPr id="12296" name="Line 4"/>
            <p:cNvSpPr>
              <a:spLocks noChangeShapeType="1"/>
            </p:cNvSpPr>
            <p:nvPr/>
          </p:nvSpPr>
          <p:spPr bwMode="auto">
            <a:xfrm flipH="1" flipV="1">
              <a:off x="-1" y="-1"/>
              <a:ext cx="24425728" cy="2"/>
            </a:xfrm>
            <a:prstGeom prst="line">
              <a:avLst/>
            </a:prstGeom>
            <a:noFill/>
            <a:ln w="114300">
              <a:solidFill>
                <a:srgbClr val="DDDDDD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tIns="91440" bIns="91440"/>
            <a:lstStyle/>
            <a:p>
              <a:endParaRPr lang="ru-RU"/>
            </a:p>
          </p:txBody>
        </p:sp>
        <p:sp>
          <p:nvSpPr>
            <p:cNvPr id="12297" name="Line 5"/>
            <p:cNvSpPr>
              <a:spLocks noChangeShapeType="1"/>
            </p:cNvSpPr>
            <p:nvPr/>
          </p:nvSpPr>
          <p:spPr bwMode="auto">
            <a:xfrm flipH="1" flipV="1">
              <a:off x="-1" y="63499"/>
              <a:ext cx="24425728" cy="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tIns="91440" bIns="91440"/>
            <a:lstStyle/>
            <a:p>
              <a:endParaRPr lang="ru-RU"/>
            </a:p>
          </p:txBody>
        </p:sp>
      </p:grpSp>
      <p:sp>
        <p:nvSpPr>
          <p:cNvPr id="12293" name="Rectangle 6"/>
          <p:cNvSpPr>
            <a:spLocks/>
          </p:cNvSpPr>
          <p:nvPr/>
        </p:nvSpPr>
        <p:spPr bwMode="auto">
          <a:xfrm>
            <a:off x="995363" y="2646363"/>
            <a:ext cx="16216312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 bIns="91440">
            <a:spAutoFit/>
          </a:bodyPr>
          <a:lstStyle>
            <a:lvl1pPr eaLnBrk="0"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1pPr>
            <a:lvl2pPr marL="742950" indent="-285750" eaLnBrk="0"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2pPr>
            <a:lvl3pPr marL="1143000" indent="-228600" eaLnBrk="0"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3pPr>
            <a:lvl4pPr marL="1600200" indent="-228600" eaLnBrk="0"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4pPr>
            <a:lvl5pPr marL="2057400" indent="-228600" eaLnBrk="0"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5pPr>
            <a:lvl6pPr marL="2514600" indent="-228600" algn="ctr" defTabSz="18288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6pPr>
            <a:lvl7pPr marL="2971800" indent="-228600" algn="ctr" defTabSz="18288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7pPr>
            <a:lvl8pPr marL="3429000" indent="-228600" algn="ctr" defTabSz="18288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8pPr>
            <a:lvl9pPr marL="3886200" indent="-228600" algn="ctr" defTabSz="18288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9pPr>
          </a:lstStyle>
          <a:p>
            <a:pPr algn="l" eaLnBrk="1"/>
            <a:r>
              <a:rPr lang="ru-RU" altLang="ru-RU" sz="10600" b="1" dirty="0" smtClean="0">
                <a:solidFill>
                  <a:srgbClr val="3F6797"/>
                </a:solidFill>
              </a:rPr>
              <a:t>ЗАДАЧИ </a:t>
            </a:r>
            <a:r>
              <a:rPr lang="ru-RU" altLang="ru-RU" sz="10600" b="1" dirty="0" err="1" smtClean="0">
                <a:solidFill>
                  <a:srgbClr val="3F6797"/>
                </a:solidFill>
              </a:rPr>
              <a:t>ФОИВам</a:t>
            </a:r>
            <a:r>
              <a:rPr lang="ru-RU" altLang="ru-RU" sz="10600" b="1" dirty="0" smtClean="0">
                <a:solidFill>
                  <a:srgbClr val="3F6797"/>
                </a:solidFill>
              </a:rPr>
              <a:t> НА 2017 ГОД</a:t>
            </a:r>
            <a:endParaRPr lang="ru-RU" altLang="ru-RU" sz="10600" b="1" dirty="0">
              <a:solidFill>
                <a:srgbClr val="3F6797"/>
              </a:solidFill>
            </a:endParaRPr>
          </a:p>
        </p:txBody>
      </p:sp>
      <p:sp>
        <p:nvSpPr>
          <p:cNvPr id="12294" name="Rectangle 7"/>
          <p:cNvSpPr>
            <a:spLocks/>
          </p:cNvSpPr>
          <p:nvPr/>
        </p:nvSpPr>
        <p:spPr bwMode="auto">
          <a:xfrm>
            <a:off x="2355850" y="985838"/>
            <a:ext cx="6397625" cy="757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1pPr>
            <a:lvl2pPr marL="742950" indent="-285750" eaLnBrk="0"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2pPr>
            <a:lvl3pPr marL="1143000" indent="-228600" eaLnBrk="0"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3pPr>
            <a:lvl4pPr marL="1600200" indent="-228600" eaLnBrk="0"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4pPr>
            <a:lvl5pPr marL="2057400" indent="-228600" eaLnBrk="0"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5pPr>
            <a:lvl6pPr marL="2514600" indent="-228600" algn="ctr" defTabSz="18288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6pPr>
            <a:lvl7pPr marL="2971800" indent="-228600" algn="ctr" defTabSz="18288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7pPr>
            <a:lvl8pPr marL="3429000" indent="-228600" algn="ctr" defTabSz="18288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8pPr>
            <a:lvl9pPr marL="3886200" indent="-228600" algn="ctr" defTabSz="18288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9pPr>
          </a:lstStyle>
          <a:p>
            <a:pPr algn="l" eaLnBrk="1"/>
            <a:r>
              <a:rPr lang="ru-RU" altLang="ru-RU" sz="2800">
                <a:latin typeface="PT Sans" pitchFamily="34" charset="0"/>
                <a:ea typeface="PT Sans" pitchFamily="34" charset="0"/>
                <a:cs typeface="PT Sans" pitchFamily="34" charset="0"/>
                <a:sym typeface="PT Sans" pitchFamily="34" charset="0"/>
              </a:rPr>
              <a:t>ПЕНСИОННЫЙ ФОНД</a:t>
            </a:r>
          </a:p>
          <a:p>
            <a:pPr algn="l" eaLnBrk="1"/>
            <a:r>
              <a:rPr lang="ru-RU" altLang="ru-RU" sz="2800">
                <a:latin typeface="PT Sans" pitchFamily="34" charset="0"/>
                <a:ea typeface="PT Sans" pitchFamily="34" charset="0"/>
                <a:cs typeface="PT Sans" pitchFamily="34" charset="0"/>
                <a:sym typeface="PT Sans" pitchFamily="34" charset="0"/>
              </a:rPr>
              <a:t>РОССИЙСКОЙ ФЕДЕРАЦИИ</a:t>
            </a:r>
          </a:p>
        </p:txBody>
      </p:sp>
      <p:pic>
        <p:nvPicPr>
          <p:cNvPr id="12295" name="Picture 8" descr="pfr_log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963" y="730250"/>
            <a:ext cx="1016000" cy="1036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02768" y="4953562"/>
            <a:ext cx="22184269" cy="68729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360000" tIns="180000" rIns="360000" bIns="180000" numCol="1" rtlCol="0" anchor="ctr">
            <a:spAutoFit/>
          </a:bodyPr>
          <a:lstStyle/>
          <a:p>
            <a:pPr marL="723900" indent="-723900" algn="l">
              <a:spcAft>
                <a:spcPts val="1800"/>
              </a:spcAft>
              <a:buClr>
                <a:srgbClr val="C00000"/>
              </a:buClr>
              <a:buSzPct val="110000"/>
              <a:buFontTx/>
              <a:buAutoNum type="arabicPeriod"/>
              <a:tabLst>
                <a:tab pos="723900" algn="l"/>
              </a:tabLst>
            </a:pPr>
            <a:r>
              <a:rPr lang="ru-RU" sz="5400" dirty="0"/>
              <a:t>Принятие закона-спутника по ФГИС </a:t>
            </a:r>
            <a:r>
              <a:rPr lang="ru-RU" sz="5400" dirty="0" smtClean="0"/>
              <a:t>ФРИ (Минтруд, заинтересованные органы исполнительной власти</a:t>
            </a:r>
            <a:r>
              <a:rPr lang="ru-RU" sz="5400" dirty="0"/>
              <a:t>), и </a:t>
            </a:r>
            <a:r>
              <a:rPr lang="ru-RU" sz="5400" dirty="0" smtClean="0"/>
              <a:t>принятие </a:t>
            </a:r>
            <a:r>
              <a:rPr lang="ru-RU" sz="5400" dirty="0"/>
              <a:t>законопроектов Министерства образования и Министерства </a:t>
            </a:r>
            <a:r>
              <a:rPr lang="ru-RU" sz="5400" dirty="0" smtClean="0"/>
              <a:t>здравоохранения</a:t>
            </a:r>
            <a:endParaRPr lang="ru-RU" sz="5400" dirty="0"/>
          </a:p>
          <a:p>
            <a:pPr marL="723900" indent="-723900" algn="l">
              <a:spcAft>
                <a:spcPts val="1800"/>
              </a:spcAft>
              <a:buClr>
                <a:srgbClr val="C00000"/>
              </a:buClr>
              <a:buSzPct val="110000"/>
              <a:buFontTx/>
              <a:buAutoNum type="arabicPeriod"/>
              <a:tabLst>
                <a:tab pos="723900" algn="l"/>
              </a:tabLst>
            </a:pPr>
            <a:r>
              <a:rPr lang="ru-RU" sz="5400" dirty="0"/>
              <a:t>Включение </a:t>
            </a:r>
            <a:r>
              <a:rPr lang="ru-RU" sz="5400" dirty="0" smtClean="0"/>
              <a:t>в административные регламенты </a:t>
            </a:r>
            <a:r>
              <a:rPr lang="ru-RU" sz="5400" dirty="0"/>
              <a:t>возможности использования сведений из ФГИС ФРИ для предоставления государственных </a:t>
            </a:r>
            <a:r>
              <a:rPr lang="ru-RU" sz="5400" dirty="0" smtClean="0"/>
              <a:t>услуг</a:t>
            </a:r>
          </a:p>
          <a:p>
            <a:pPr marL="723900" indent="-723900" algn="l">
              <a:spcAft>
                <a:spcPts val="1800"/>
              </a:spcAft>
              <a:buClr>
                <a:srgbClr val="C00000"/>
              </a:buClr>
              <a:buSzPct val="110000"/>
              <a:buFontTx/>
              <a:buAutoNum type="arabicPeriod"/>
              <a:tabLst>
                <a:tab pos="723900" algn="l"/>
              </a:tabLst>
            </a:pPr>
            <a:r>
              <a:rPr lang="ru-RU" sz="5400" dirty="0" smtClean="0"/>
              <a:t>Загрузка информации в соответствии с форматами</a:t>
            </a:r>
            <a:endParaRPr lang="ru-RU" sz="5400" dirty="0"/>
          </a:p>
          <a:p>
            <a:pPr marL="723900" indent="-723900" algn="l">
              <a:spcAft>
                <a:spcPts val="1800"/>
              </a:spcAft>
              <a:buClr>
                <a:srgbClr val="C00000"/>
              </a:buClr>
              <a:buSzPct val="110000"/>
              <a:buFontTx/>
              <a:buAutoNum type="arabicPeriod"/>
              <a:tabLst>
                <a:tab pos="723900" algn="l"/>
              </a:tabLst>
            </a:pPr>
            <a:r>
              <a:rPr lang="ru-RU" sz="5400" dirty="0" smtClean="0"/>
              <a:t>Использование информации из ФГИС ФРИ для предоставления </a:t>
            </a:r>
            <a:r>
              <a:rPr lang="ru-RU" sz="5400" dirty="0" err="1" smtClean="0"/>
              <a:t>госуслуг</a:t>
            </a:r>
            <a:endParaRPr lang="ru-RU" sz="5400" dirty="0"/>
          </a:p>
        </p:txBody>
      </p:sp>
      <p:sp>
        <p:nvSpPr>
          <p:cNvPr id="10" name="Rectangle 15"/>
          <p:cNvSpPr>
            <a:spLocks/>
          </p:cNvSpPr>
          <p:nvPr/>
        </p:nvSpPr>
        <p:spPr bwMode="auto">
          <a:xfrm>
            <a:off x="11543928" y="737320"/>
            <a:ext cx="12255500" cy="100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tIns="91440" bIns="91440">
            <a:spAutoFit/>
          </a:bodyPr>
          <a:lstStyle>
            <a:lvl1pPr defTabSz="457200" eaLnBrk="0"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1pPr>
            <a:lvl2pPr marL="742950" indent="-285750" defTabSz="457200" eaLnBrk="0"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2pPr>
            <a:lvl3pPr marL="1143000" indent="-228600" defTabSz="457200" eaLnBrk="0"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3pPr>
            <a:lvl4pPr marL="1600200" indent="-228600" defTabSz="457200" eaLnBrk="0"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4pPr>
            <a:lvl5pPr marL="2057400" indent="-228600" defTabSz="457200" eaLnBrk="0"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9pPr>
          </a:lstStyle>
          <a:p>
            <a:pPr algn="l" eaLnBrk="1"/>
            <a:r>
              <a:rPr lang="ru-RU" altLang="ru-RU" sz="7200" dirty="0">
                <a:solidFill>
                  <a:srgbClr val="A7A7A7"/>
                </a:solidFill>
              </a:rPr>
              <a:t>ФЕДЕРАЛЬНЫЙ РЕЕСТР ИНВАЛИДОВ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 bwMode="auto">
          <a:xfrm>
            <a:off x="1102768" y="11826552"/>
            <a:ext cx="22184269" cy="0"/>
          </a:xfrm>
          <a:prstGeom prst="line">
            <a:avLst/>
          </a:prstGeom>
          <a:solidFill>
            <a:srgbClr val="FFFFFF"/>
          </a:solidFill>
          <a:ln w="508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Номер слайда 2"/>
          <p:cNvSpPr txBox="1">
            <a:spLocks/>
          </p:cNvSpPr>
          <p:nvPr/>
        </p:nvSpPr>
        <p:spPr bwMode="auto">
          <a:xfrm>
            <a:off x="23060620" y="12834938"/>
            <a:ext cx="503238" cy="48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1440" tIns="91440" rIns="91440" bIns="91440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defTabSz="1828800" rtl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888888"/>
                </a:solidFill>
                <a:latin typeface="+mn-lt"/>
                <a:ea typeface="+mn-ea"/>
                <a:cs typeface="+mn-cs"/>
                <a:sym typeface="Calibri" pitchFamily="34" charset="0"/>
              </a:defRPr>
            </a:lvl1pPr>
            <a:lvl2pPr marL="457200" algn="ctr" defTabSz="1828800" rtl="0" fontAlgn="base" hangingPunct="0">
              <a:spcBef>
                <a:spcPct val="0"/>
              </a:spcBef>
              <a:spcAft>
                <a:spcPct val="0"/>
              </a:spcAft>
              <a:defRPr sz="4600" kern="12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2pPr>
            <a:lvl3pPr marL="914400" algn="ctr" defTabSz="1828800" rtl="0" fontAlgn="base" hangingPunct="0">
              <a:spcBef>
                <a:spcPct val="0"/>
              </a:spcBef>
              <a:spcAft>
                <a:spcPct val="0"/>
              </a:spcAft>
              <a:defRPr sz="4600" kern="12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3pPr>
            <a:lvl4pPr marL="1371600" algn="ctr" defTabSz="1828800" rtl="0" fontAlgn="base" hangingPunct="0">
              <a:spcBef>
                <a:spcPct val="0"/>
              </a:spcBef>
              <a:spcAft>
                <a:spcPct val="0"/>
              </a:spcAft>
              <a:defRPr sz="4600" kern="12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4pPr>
            <a:lvl5pPr marL="1828800" algn="ctr" defTabSz="1828800" rtl="0" fontAlgn="base" hangingPunct="0">
              <a:spcBef>
                <a:spcPct val="0"/>
              </a:spcBef>
              <a:spcAft>
                <a:spcPct val="0"/>
              </a:spcAft>
              <a:defRPr sz="4600" kern="12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5pPr>
            <a:lvl6pPr marL="2286000" algn="l" defTabSz="914400" rtl="0" eaLnBrk="1" latinLnBrk="0" hangingPunct="1">
              <a:defRPr sz="4600" kern="12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6pPr>
            <a:lvl7pPr marL="2743200" algn="l" defTabSz="914400" rtl="0" eaLnBrk="1" latinLnBrk="0" hangingPunct="1">
              <a:defRPr sz="4600" kern="12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7pPr>
            <a:lvl8pPr marL="3200400" algn="l" defTabSz="914400" rtl="0" eaLnBrk="1" latinLnBrk="0" hangingPunct="1">
              <a:defRPr sz="4600" kern="12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8pPr>
            <a:lvl9pPr marL="3657600" algn="l" defTabSz="914400" rtl="0" eaLnBrk="1" latinLnBrk="0" hangingPunct="1">
              <a:defRPr sz="4600" kern="12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9pPr>
          </a:lstStyle>
          <a:p>
            <a:pPr>
              <a:defRPr/>
            </a:pPr>
            <a:fld id="{5783C7BB-E810-4912-8955-849AEB9CE96C}" type="slidenum">
              <a:rPr lang="ru-RU" altLang="ru-RU" sz="3200" smtClean="0"/>
              <a:pPr>
                <a:defRPr/>
              </a:pPr>
              <a:t>14</a:t>
            </a:fld>
            <a:endParaRPr lang="ru-RU" altLang="ru-RU" sz="3200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2" name="Group 3"/>
          <p:cNvGrpSpPr>
            <a:grpSpLocks/>
          </p:cNvGrpSpPr>
          <p:nvPr/>
        </p:nvGrpSpPr>
        <p:grpSpPr bwMode="auto">
          <a:xfrm>
            <a:off x="-20638" y="2338388"/>
            <a:ext cx="24425276" cy="63500"/>
            <a:chOff x="-2" y="-1"/>
            <a:chExt cx="24425729" cy="63502"/>
          </a:xfrm>
        </p:grpSpPr>
        <p:sp>
          <p:nvSpPr>
            <p:cNvPr id="12296" name="Line 4"/>
            <p:cNvSpPr>
              <a:spLocks noChangeShapeType="1"/>
            </p:cNvSpPr>
            <p:nvPr/>
          </p:nvSpPr>
          <p:spPr bwMode="auto">
            <a:xfrm flipH="1" flipV="1">
              <a:off x="-1" y="-1"/>
              <a:ext cx="24425728" cy="2"/>
            </a:xfrm>
            <a:prstGeom prst="line">
              <a:avLst/>
            </a:prstGeom>
            <a:noFill/>
            <a:ln w="114300">
              <a:solidFill>
                <a:srgbClr val="DDDDDD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tIns="91440" bIns="91440"/>
            <a:lstStyle/>
            <a:p>
              <a:endParaRPr lang="ru-RU"/>
            </a:p>
          </p:txBody>
        </p:sp>
        <p:sp>
          <p:nvSpPr>
            <p:cNvPr id="12297" name="Line 5"/>
            <p:cNvSpPr>
              <a:spLocks noChangeShapeType="1"/>
            </p:cNvSpPr>
            <p:nvPr/>
          </p:nvSpPr>
          <p:spPr bwMode="auto">
            <a:xfrm flipH="1" flipV="1">
              <a:off x="-1" y="63499"/>
              <a:ext cx="24425728" cy="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tIns="91440" bIns="91440"/>
            <a:lstStyle/>
            <a:p>
              <a:endParaRPr lang="ru-RU"/>
            </a:p>
          </p:txBody>
        </p:sp>
      </p:grpSp>
      <p:sp>
        <p:nvSpPr>
          <p:cNvPr id="12294" name="Rectangle 7"/>
          <p:cNvSpPr>
            <a:spLocks/>
          </p:cNvSpPr>
          <p:nvPr/>
        </p:nvSpPr>
        <p:spPr bwMode="auto">
          <a:xfrm>
            <a:off x="2355850" y="985838"/>
            <a:ext cx="6397625" cy="757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1pPr>
            <a:lvl2pPr marL="742950" indent="-285750" eaLnBrk="0"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2pPr>
            <a:lvl3pPr marL="1143000" indent="-228600" eaLnBrk="0"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3pPr>
            <a:lvl4pPr marL="1600200" indent="-228600" eaLnBrk="0"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4pPr>
            <a:lvl5pPr marL="2057400" indent="-228600" eaLnBrk="0"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5pPr>
            <a:lvl6pPr marL="2514600" indent="-228600" algn="ctr" defTabSz="18288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6pPr>
            <a:lvl7pPr marL="2971800" indent="-228600" algn="ctr" defTabSz="18288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7pPr>
            <a:lvl8pPr marL="3429000" indent="-228600" algn="ctr" defTabSz="18288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8pPr>
            <a:lvl9pPr marL="3886200" indent="-228600" algn="ctr" defTabSz="18288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9pPr>
          </a:lstStyle>
          <a:p>
            <a:pPr algn="l" eaLnBrk="1"/>
            <a:r>
              <a:rPr lang="ru-RU" altLang="ru-RU" sz="2800">
                <a:latin typeface="PT Sans" pitchFamily="34" charset="0"/>
                <a:ea typeface="PT Sans" pitchFamily="34" charset="0"/>
                <a:cs typeface="PT Sans" pitchFamily="34" charset="0"/>
                <a:sym typeface="PT Sans" pitchFamily="34" charset="0"/>
              </a:rPr>
              <a:t>ПЕНСИОННЫЙ ФОНД</a:t>
            </a:r>
          </a:p>
          <a:p>
            <a:pPr algn="l" eaLnBrk="1"/>
            <a:r>
              <a:rPr lang="ru-RU" altLang="ru-RU" sz="2800">
                <a:latin typeface="PT Sans" pitchFamily="34" charset="0"/>
                <a:ea typeface="PT Sans" pitchFamily="34" charset="0"/>
                <a:cs typeface="PT Sans" pitchFamily="34" charset="0"/>
                <a:sym typeface="PT Sans" pitchFamily="34" charset="0"/>
              </a:rPr>
              <a:t>РОССИЙСКОЙ ФЕДЕРАЦИИ</a:t>
            </a:r>
          </a:p>
        </p:txBody>
      </p:sp>
      <p:pic>
        <p:nvPicPr>
          <p:cNvPr id="12295" name="Picture 8" descr="pfr_log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963" y="730250"/>
            <a:ext cx="1016000" cy="1036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" name="Rectangle 15"/>
          <p:cNvSpPr>
            <a:spLocks/>
          </p:cNvSpPr>
          <p:nvPr/>
        </p:nvSpPr>
        <p:spPr bwMode="auto">
          <a:xfrm>
            <a:off x="11543928" y="737320"/>
            <a:ext cx="12255500" cy="100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tIns="91440" bIns="91440">
            <a:spAutoFit/>
          </a:bodyPr>
          <a:lstStyle>
            <a:lvl1pPr defTabSz="457200" eaLnBrk="0"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1pPr>
            <a:lvl2pPr marL="742950" indent="-285750" defTabSz="457200" eaLnBrk="0"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2pPr>
            <a:lvl3pPr marL="1143000" indent="-228600" defTabSz="457200" eaLnBrk="0"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3pPr>
            <a:lvl4pPr marL="1600200" indent="-228600" defTabSz="457200" eaLnBrk="0"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4pPr>
            <a:lvl5pPr marL="2057400" indent="-228600" defTabSz="457200" eaLnBrk="0"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9pPr>
          </a:lstStyle>
          <a:p>
            <a:pPr algn="l" eaLnBrk="1"/>
            <a:r>
              <a:rPr lang="ru-RU" altLang="ru-RU" sz="7200" dirty="0">
                <a:solidFill>
                  <a:srgbClr val="A7A7A7"/>
                </a:solidFill>
              </a:rPr>
              <a:t>ФЕДЕРАЛЬНЫЙ РЕЕСТР ИНВАЛИДОВ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 bwMode="auto">
          <a:xfrm>
            <a:off x="1096963" y="12618640"/>
            <a:ext cx="22355562" cy="0"/>
          </a:xfrm>
          <a:prstGeom prst="line">
            <a:avLst/>
          </a:prstGeom>
          <a:solidFill>
            <a:srgbClr val="FFFFFF"/>
          </a:solidFill>
          <a:ln w="508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Rectangle 6"/>
          <p:cNvSpPr>
            <a:spLocks/>
          </p:cNvSpPr>
          <p:nvPr/>
        </p:nvSpPr>
        <p:spPr bwMode="auto">
          <a:xfrm>
            <a:off x="1096963" y="2593880"/>
            <a:ext cx="20239101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tIns="91440" bIns="91440">
            <a:spAutoFit/>
          </a:bodyPr>
          <a:lstStyle>
            <a:lvl1pPr eaLnBrk="0"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1pPr>
            <a:lvl2pPr marL="742950" indent="-285750" eaLnBrk="0"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2pPr>
            <a:lvl3pPr marL="1143000" indent="-228600" eaLnBrk="0"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3pPr>
            <a:lvl4pPr marL="1600200" indent="-228600" eaLnBrk="0"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4pPr>
            <a:lvl5pPr marL="2057400" indent="-228600" eaLnBrk="0"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5pPr>
            <a:lvl6pPr marL="2514600" indent="-228600" algn="ctr" defTabSz="18288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6pPr>
            <a:lvl7pPr marL="2971800" indent="-228600" algn="ctr" defTabSz="18288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7pPr>
            <a:lvl8pPr marL="3429000" indent="-228600" algn="ctr" defTabSz="18288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8pPr>
            <a:lvl9pPr marL="3886200" indent="-228600" algn="ctr" defTabSz="18288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9pPr>
          </a:lstStyle>
          <a:p>
            <a:pPr algn="l" eaLnBrk="1"/>
            <a:r>
              <a:rPr lang="ru-RU" altLang="ru-RU" sz="10600" b="1" dirty="0" smtClean="0">
                <a:solidFill>
                  <a:schemeClr val="accent5">
                    <a:lumMod val="50000"/>
                  </a:schemeClr>
                </a:solidFill>
              </a:rPr>
              <a:t>ЗАДАЧИ РЕГИОНАМ НА 2017 ГОД </a:t>
            </a:r>
            <a:endParaRPr lang="ru-RU" altLang="ru-RU" sz="10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96963" y="4560710"/>
            <a:ext cx="22355562" cy="80579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360000" tIns="180000" rIns="360000" bIns="180000" numCol="1" rtlCol="0" anchor="ctr">
            <a:spAutoFit/>
          </a:bodyPr>
          <a:lstStyle/>
          <a:p>
            <a:pPr marL="723900" indent="-723900" algn="l">
              <a:spcAft>
                <a:spcPts val="1800"/>
              </a:spcAft>
              <a:buClr>
                <a:srgbClr val="C00000"/>
              </a:buClr>
              <a:buSzPct val="110000"/>
              <a:buAutoNum type="arabicPeriod"/>
              <a:tabLst>
                <a:tab pos="723900" algn="l"/>
              </a:tabLst>
            </a:pPr>
            <a:r>
              <a:rPr lang="ru-RU" sz="4000" dirty="0" smtClean="0"/>
              <a:t>Принятие нормативных правовых актов, обеспечивающих сбор актуальных и достоверных сведений, возможность размещения этих сведений в ФГИС ФРИ и устанавливающих ответственность за их недостоверность</a:t>
            </a:r>
            <a:endParaRPr lang="ru-RU" sz="4000" dirty="0"/>
          </a:p>
          <a:p>
            <a:pPr marL="723900" indent="-723900" algn="l">
              <a:spcAft>
                <a:spcPts val="1800"/>
              </a:spcAft>
              <a:buClr>
                <a:srgbClr val="C00000"/>
              </a:buClr>
              <a:buSzPct val="110000"/>
              <a:buAutoNum type="arabicPeriod"/>
              <a:tabLst>
                <a:tab pos="723900" algn="l"/>
              </a:tabLst>
            </a:pPr>
            <a:r>
              <a:rPr lang="ru-RU" sz="4000" dirty="0" smtClean="0"/>
              <a:t>Проведение работ по повышению актуальности данных, в том числе в части сокращения сроков введения данных в собственные информационные системы, в целях последующего своевременного размещения в ФГИС  ФРИ</a:t>
            </a:r>
          </a:p>
          <a:p>
            <a:pPr marL="723900" indent="-723900" algn="l">
              <a:spcAft>
                <a:spcPts val="1800"/>
              </a:spcAft>
              <a:buClr>
                <a:srgbClr val="C00000"/>
              </a:buClr>
              <a:buSzPct val="110000"/>
              <a:buFontTx/>
              <a:buAutoNum type="arabicPeriod"/>
              <a:tabLst>
                <a:tab pos="723900" algn="l"/>
              </a:tabLst>
            </a:pPr>
            <a:r>
              <a:rPr lang="ru-RU" sz="4000" dirty="0" smtClean="0"/>
              <a:t>Проведение мероприятий по созданию новых или доработке имеющихся электронных сервисов для обеспечения предоставления сведений в ФГИС ФРИ</a:t>
            </a:r>
          </a:p>
          <a:p>
            <a:pPr marL="723900" indent="-723900" algn="l">
              <a:spcAft>
                <a:spcPts val="1800"/>
              </a:spcAft>
              <a:buClr>
                <a:srgbClr val="C00000"/>
              </a:buClr>
              <a:buSzPct val="110000"/>
              <a:buAutoNum type="arabicPeriod"/>
              <a:tabLst>
                <a:tab pos="723900" algn="l"/>
              </a:tabLst>
            </a:pPr>
            <a:r>
              <a:rPr lang="ru-RU" sz="4000" dirty="0" smtClean="0"/>
              <a:t>Подключение к видам сведений из ФГИС ФРИ</a:t>
            </a:r>
            <a:endParaRPr lang="ru-RU" sz="4000" dirty="0"/>
          </a:p>
          <a:p>
            <a:pPr marL="723900" indent="-723900" algn="l">
              <a:spcAft>
                <a:spcPts val="1800"/>
              </a:spcAft>
              <a:buClr>
                <a:srgbClr val="C00000"/>
              </a:buClr>
              <a:buSzPct val="110000"/>
              <a:buFontTx/>
              <a:buAutoNum type="arabicPeriod"/>
              <a:tabLst>
                <a:tab pos="723900" algn="l"/>
              </a:tabLst>
            </a:pPr>
            <a:r>
              <a:rPr lang="ru-RU" sz="4000" dirty="0" smtClean="0"/>
              <a:t>Обеспечение </a:t>
            </a:r>
            <a:r>
              <a:rPr lang="ru-RU" sz="4000" dirty="0"/>
              <a:t>загрузки информации </a:t>
            </a:r>
            <a:r>
              <a:rPr lang="ru-RU" sz="4000" dirty="0" smtClean="0"/>
              <a:t>в ФГИС ФРИ в </a:t>
            </a:r>
            <a:r>
              <a:rPr lang="ru-RU" sz="4000" dirty="0"/>
              <a:t>части </a:t>
            </a:r>
            <a:r>
              <a:rPr lang="ru-RU" altLang="ru-RU" sz="4000" dirty="0" smtClean="0"/>
              <a:t>оказания медицинской помощи инвалидам государственными и муниципальными медицинскими организациями, в том числе в части исполнения мероприятий, предусмотренных ИПРА, об оказании инвалидам паллиативной помощи, об обеспечении лекарственными препаратами и медицинскими изделиями</a:t>
            </a:r>
            <a:endParaRPr lang="ru-RU" sz="4000" dirty="0"/>
          </a:p>
        </p:txBody>
      </p:sp>
      <p:sp>
        <p:nvSpPr>
          <p:cNvPr id="14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23060620" y="12834938"/>
            <a:ext cx="503238" cy="484187"/>
          </a:xfrm>
        </p:spPr>
        <p:txBody>
          <a:bodyPr/>
          <a:lstStyle/>
          <a:p>
            <a:pPr>
              <a:defRPr/>
            </a:pPr>
            <a:fld id="{5783C7BB-E810-4912-8955-849AEB9CE96C}" type="slidenum">
              <a:rPr lang="ru-RU" altLang="ru-RU" sz="3200" smtClean="0"/>
              <a:pPr>
                <a:defRPr/>
              </a:pPr>
              <a:t>15</a:t>
            </a:fld>
            <a:endParaRPr lang="ru-RU" altLang="ru-RU" sz="3200" dirty="0"/>
          </a:p>
        </p:txBody>
      </p:sp>
    </p:spTree>
    <p:extLst>
      <p:ext uri="{BB962C8B-B14F-4D97-AF65-F5344CB8AC3E}">
        <p14:creationId xmlns:p14="http://schemas.microsoft.com/office/powerpoint/2010/main" val="2510043874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/>
          </p:cNvSpPr>
          <p:nvPr/>
        </p:nvSpPr>
        <p:spPr bwMode="auto">
          <a:xfrm>
            <a:off x="1119188" y="2817813"/>
            <a:ext cx="16632237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 bIns="91440">
            <a:spAutoFit/>
          </a:bodyPr>
          <a:lstStyle>
            <a:lvl1pPr eaLnBrk="0"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1pPr>
            <a:lvl2pPr marL="742950" indent="-285750" eaLnBrk="0"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2pPr>
            <a:lvl3pPr marL="1143000" indent="-228600" eaLnBrk="0"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3pPr>
            <a:lvl4pPr marL="1600200" indent="-228600" eaLnBrk="0"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4pPr>
            <a:lvl5pPr marL="2057400" indent="-228600" eaLnBrk="0"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5pPr>
            <a:lvl6pPr marL="2514600" indent="-228600" algn="ctr" defTabSz="18288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6pPr>
            <a:lvl7pPr marL="2971800" indent="-228600" algn="ctr" defTabSz="18288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7pPr>
            <a:lvl8pPr marL="3429000" indent="-228600" algn="ctr" defTabSz="18288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8pPr>
            <a:lvl9pPr marL="3886200" indent="-228600" algn="ctr" defTabSz="18288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9pPr>
          </a:lstStyle>
          <a:p>
            <a:pPr algn="l" eaLnBrk="1"/>
            <a:r>
              <a:rPr lang="ru-RU" altLang="ru-RU" sz="10600" b="1">
                <a:solidFill>
                  <a:srgbClr val="3F6797"/>
                </a:solidFill>
              </a:rPr>
              <a:t>ЦЕЛИ СОЗДАНИЯ</a:t>
            </a:r>
          </a:p>
        </p:txBody>
      </p:sp>
      <p:sp>
        <p:nvSpPr>
          <p:cNvPr id="3075" name="Oval 2"/>
          <p:cNvSpPr>
            <a:spLocks/>
          </p:cNvSpPr>
          <p:nvPr/>
        </p:nvSpPr>
        <p:spPr bwMode="auto">
          <a:xfrm>
            <a:off x="1752600" y="10602416"/>
            <a:ext cx="1419225" cy="1420813"/>
          </a:xfrm>
          <a:prstGeom prst="ellipse">
            <a:avLst/>
          </a:prstGeom>
          <a:solidFill>
            <a:srgbClr val="A7A7A7"/>
          </a:solidFill>
          <a:ln w="635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 bIns="91440" anchor="ctr"/>
          <a:lstStyle>
            <a:lvl1pPr eaLnBrk="0"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1pPr>
            <a:lvl2pPr marL="742950" indent="-285750" eaLnBrk="0"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2pPr>
            <a:lvl3pPr marL="1143000" indent="-228600" eaLnBrk="0"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3pPr>
            <a:lvl4pPr marL="1600200" indent="-228600" eaLnBrk="0"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4pPr>
            <a:lvl5pPr marL="2057400" indent="-228600" eaLnBrk="0"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5pPr>
            <a:lvl6pPr marL="2514600" indent="-228600" algn="ctr" defTabSz="18288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6pPr>
            <a:lvl7pPr marL="2971800" indent="-228600" algn="ctr" defTabSz="18288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7pPr>
            <a:lvl8pPr marL="3429000" indent="-228600" algn="ctr" defTabSz="18288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8pPr>
            <a:lvl9pPr marL="3886200" indent="-228600" algn="ctr" defTabSz="18288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9pPr>
          </a:lstStyle>
          <a:p>
            <a:pPr algn="l" eaLnBrk="1"/>
            <a:endParaRPr lang="ru-RU" altLang="ru-RU" sz="3600">
              <a:latin typeface="Arial" charset="0"/>
              <a:cs typeface="Arial" charset="0"/>
              <a:sym typeface="Arial" charset="0"/>
            </a:endParaRPr>
          </a:p>
        </p:txBody>
      </p:sp>
      <p:pic>
        <p:nvPicPr>
          <p:cNvPr id="3076" name="Picture 3" descr="image4-filtere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46631">
            <a:off x="2084388" y="10799266"/>
            <a:ext cx="757237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7" name="Oval 4"/>
          <p:cNvSpPr>
            <a:spLocks/>
          </p:cNvSpPr>
          <p:nvPr/>
        </p:nvSpPr>
        <p:spPr bwMode="auto">
          <a:xfrm>
            <a:off x="1797050" y="8029476"/>
            <a:ext cx="1420813" cy="1420812"/>
          </a:xfrm>
          <a:prstGeom prst="ellipse">
            <a:avLst/>
          </a:prstGeom>
          <a:solidFill>
            <a:srgbClr val="A7A7A7"/>
          </a:solidFill>
          <a:ln w="635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 bIns="91440" anchor="ctr"/>
          <a:lstStyle>
            <a:lvl1pPr eaLnBrk="0"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1pPr>
            <a:lvl2pPr marL="742950" indent="-285750" eaLnBrk="0"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2pPr>
            <a:lvl3pPr marL="1143000" indent="-228600" eaLnBrk="0"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3pPr>
            <a:lvl4pPr marL="1600200" indent="-228600" eaLnBrk="0"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4pPr>
            <a:lvl5pPr marL="2057400" indent="-228600" eaLnBrk="0"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5pPr>
            <a:lvl6pPr marL="2514600" indent="-228600" algn="ctr" defTabSz="18288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6pPr>
            <a:lvl7pPr marL="2971800" indent="-228600" algn="ctr" defTabSz="18288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7pPr>
            <a:lvl8pPr marL="3429000" indent="-228600" algn="ctr" defTabSz="18288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8pPr>
            <a:lvl9pPr marL="3886200" indent="-228600" algn="ctr" defTabSz="18288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9pPr>
          </a:lstStyle>
          <a:p>
            <a:pPr algn="l" eaLnBrk="1"/>
            <a:endParaRPr lang="ru-RU" altLang="ru-RU" sz="3600"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3078" name="Oval 5"/>
          <p:cNvSpPr>
            <a:spLocks/>
          </p:cNvSpPr>
          <p:nvPr/>
        </p:nvSpPr>
        <p:spPr bwMode="auto">
          <a:xfrm>
            <a:off x="2219325" y="8219976"/>
            <a:ext cx="487363" cy="457200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 bIns="91440" anchor="ctr"/>
          <a:lstStyle>
            <a:lvl1pPr eaLnBrk="0"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1pPr>
            <a:lvl2pPr marL="742950" indent="-285750" eaLnBrk="0"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2pPr>
            <a:lvl3pPr marL="1143000" indent="-228600" eaLnBrk="0"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3pPr>
            <a:lvl4pPr marL="1600200" indent="-228600" eaLnBrk="0"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4pPr>
            <a:lvl5pPr marL="2057400" indent="-228600" eaLnBrk="0"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5pPr>
            <a:lvl6pPr marL="2514600" indent="-228600" algn="ctr" defTabSz="18288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6pPr>
            <a:lvl7pPr marL="2971800" indent="-228600" algn="ctr" defTabSz="18288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7pPr>
            <a:lvl8pPr marL="3429000" indent="-228600" algn="ctr" defTabSz="18288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8pPr>
            <a:lvl9pPr marL="3886200" indent="-228600" algn="ctr" defTabSz="18288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9pPr>
          </a:lstStyle>
          <a:p>
            <a:pPr eaLnBrk="1"/>
            <a:endParaRPr lang="ru-RU" altLang="ru-RU" sz="3600">
              <a:solidFill>
                <a:srgbClr val="FFFFFF"/>
              </a:solidFill>
              <a:latin typeface="Calibri" pitchFamily="34" charset="0"/>
              <a:ea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3079" name="AutoShape 6"/>
          <p:cNvSpPr>
            <a:spLocks/>
          </p:cNvSpPr>
          <p:nvPr/>
        </p:nvSpPr>
        <p:spPr bwMode="auto">
          <a:xfrm>
            <a:off x="2074863" y="8740676"/>
            <a:ext cx="865187" cy="519112"/>
          </a:xfrm>
          <a:custGeom>
            <a:avLst/>
            <a:gdLst>
              <a:gd name="T0" fmla="*/ 432573 w 20849"/>
              <a:gd name="T1" fmla="*/ 260519 h 21560"/>
              <a:gd name="T2" fmla="*/ 432573 w 20849"/>
              <a:gd name="T3" fmla="*/ 260519 h 21560"/>
              <a:gd name="T4" fmla="*/ 432573 w 20849"/>
              <a:gd name="T5" fmla="*/ 260519 h 21560"/>
              <a:gd name="T6" fmla="*/ 432573 w 20849"/>
              <a:gd name="T7" fmla="*/ 260519 h 2156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0849" h="21560">
                <a:moveTo>
                  <a:pt x="8296" y="1386"/>
                </a:moveTo>
                <a:cubicBezTo>
                  <a:pt x="7193" y="1389"/>
                  <a:pt x="6091" y="1702"/>
                  <a:pt x="5055" y="2326"/>
                </a:cubicBezTo>
                <a:lnTo>
                  <a:pt x="5372" y="3378"/>
                </a:lnTo>
                <a:cubicBezTo>
                  <a:pt x="7243" y="2281"/>
                  <a:pt x="9350" y="2277"/>
                  <a:pt x="11224" y="3366"/>
                </a:cubicBezTo>
                <a:lnTo>
                  <a:pt x="11538" y="2312"/>
                </a:lnTo>
                <a:cubicBezTo>
                  <a:pt x="10501" y="1692"/>
                  <a:pt x="9398" y="1384"/>
                  <a:pt x="8296" y="1386"/>
                </a:cubicBezTo>
                <a:close/>
                <a:moveTo>
                  <a:pt x="8395" y="1"/>
                </a:moveTo>
                <a:cubicBezTo>
                  <a:pt x="10203" y="25"/>
                  <a:pt x="12181" y="820"/>
                  <a:pt x="14128" y="2997"/>
                </a:cubicBezTo>
                <a:cubicBezTo>
                  <a:pt x="14938" y="1642"/>
                  <a:pt x="15915" y="1032"/>
                  <a:pt x="16935" y="761"/>
                </a:cubicBezTo>
                <a:cubicBezTo>
                  <a:pt x="16446" y="1845"/>
                  <a:pt x="16251" y="2726"/>
                  <a:pt x="16348" y="4013"/>
                </a:cubicBezTo>
                <a:cubicBezTo>
                  <a:pt x="17479" y="5052"/>
                  <a:pt x="18485" y="6362"/>
                  <a:pt x="19239" y="8552"/>
                </a:cubicBezTo>
                <a:lnTo>
                  <a:pt x="20788" y="8552"/>
                </a:lnTo>
                <a:cubicBezTo>
                  <a:pt x="20928" y="9681"/>
                  <a:pt x="20816" y="10743"/>
                  <a:pt x="20579" y="11940"/>
                </a:cubicBezTo>
                <a:cubicBezTo>
                  <a:pt x="19043" y="14740"/>
                  <a:pt x="16418" y="17269"/>
                  <a:pt x="14212" y="17902"/>
                </a:cubicBezTo>
                <a:cubicBezTo>
                  <a:pt x="14114" y="19189"/>
                  <a:pt x="14100" y="20341"/>
                  <a:pt x="14296" y="21560"/>
                </a:cubicBezTo>
                <a:lnTo>
                  <a:pt x="11531" y="21492"/>
                </a:lnTo>
                <a:lnTo>
                  <a:pt x="10484" y="19053"/>
                </a:lnTo>
                <a:cubicBezTo>
                  <a:pt x="8809" y="19460"/>
                  <a:pt x="7007" y="19460"/>
                  <a:pt x="5081" y="18647"/>
                </a:cubicBezTo>
                <a:cubicBezTo>
                  <a:pt x="5122" y="19573"/>
                  <a:pt x="5081" y="20092"/>
                  <a:pt x="5206" y="21424"/>
                </a:cubicBezTo>
                <a:lnTo>
                  <a:pt x="2567" y="21424"/>
                </a:lnTo>
                <a:cubicBezTo>
                  <a:pt x="1785" y="20024"/>
                  <a:pt x="1129" y="17608"/>
                  <a:pt x="1101" y="14582"/>
                </a:cubicBezTo>
                <a:cubicBezTo>
                  <a:pt x="194" y="12730"/>
                  <a:pt x="-672" y="9388"/>
                  <a:pt x="766" y="6181"/>
                </a:cubicBezTo>
                <a:cubicBezTo>
                  <a:pt x="-574" y="3900"/>
                  <a:pt x="202" y="2393"/>
                  <a:pt x="766" y="2387"/>
                </a:cubicBezTo>
                <a:cubicBezTo>
                  <a:pt x="2430" y="2369"/>
                  <a:pt x="1385" y="3842"/>
                  <a:pt x="1688" y="3471"/>
                </a:cubicBezTo>
                <a:cubicBezTo>
                  <a:pt x="2840" y="2060"/>
                  <a:pt x="5382" y="-40"/>
                  <a:pt x="83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 bIns="91440" anchor="ctr"/>
          <a:lstStyle/>
          <a:p>
            <a:endParaRPr lang="ru-RU"/>
          </a:p>
        </p:txBody>
      </p:sp>
      <p:sp>
        <p:nvSpPr>
          <p:cNvPr id="3080" name="AutoShape 7"/>
          <p:cNvSpPr>
            <a:spLocks/>
          </p:cNvSpPr>
          <p:nvPr/>
        </p:nvSpPr>
        <p:spPr bwMode="auto">
          <a:xfrm>
            <a:off x="2338388" y="8302526"/>
            <a:ext cx="266700" cy="287337"/>
          </a:xfrm>
          <a:custGeom>
            <a:avLst/>
            <a:gdLst>
              <a:gd name="T0" fmla="*/ 133350 w 21478"/>
              <a:gd name="T1" fmla="*/ 143669 h 21600"/>
              <a:gd name="T2" fmla="*/ 133350 w 21478"/>
              <a:gd name="T3" fmla="*/ 143669 h 21600"/>
              <a:gd name="T4" fmla="*/ 133350 w 21478"/>
              <a:gd name="T5" fmla="*/ 143669 h 21600"/>
              <a:gd name="T6" fmla="*/ 133350 w 21478"/>
              <a:gd name="T7" fmla="*/ 143669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478" h="21600">
                <a:moveTo>
                  <a:pt x="7065" y="2125"/>
                </a:moveTo>
                <a:lnTo>
                  <a:pt x="7065" y="11091"/>
                </a:lnTo>
                <a:lnTo>
                  <a:pt x="10497" y="11091"/>
                </a:lnTo>
                <a:cubicBezTo>
                  <a:pt x="16666" y="10664"/>
                  <a:pt x="17021" y="8094"/>
                  <a:pt x="17106" y="6883"/>
                </a:cubicBezTo>
                <a:cubicBezTo>
                  <a:pt x="17191" y="5673"/>
                  <a:pt x="16922" y="2175"/>
                  <a:pt x="10761" y="2125"/>
                </a:cubicBezTo>
                <a:lnTo>
                  <a:pt x="7065" y="2125"/>
                </a:lnTo>
                <a:close/>
                <a:moveTo>
                  <a:pt x="3135" y="0"/>
                </a:moveTo>
                <a:lnTo>
                  <a:pt x="7065" y="0"/>
                </a:lnTo>
                <a:lnTo>
                  <a:pt x="7065" y="23"/>
                </a:lnTo>
                <a:lnTo>
                  <a:pt x="12391" y="23"/>
                </a:lnTo>
                <a:cubicBezTo>
                  <a:pt x="19674" y="376"/>
                  <a:pt x="21600" y="3921"/>
                  <a:pt x="21472" y="6911"/>
                </a:cubicBezTo>
                <a:cubicBezTo>
                  <a:pt x="21297" y="10985"/>
                  <a:pt x="16206" y="13218"/>
                  <a:pt x="10824" y="13172"/>
                </a:cubicBezTo>
                <a:lnTo>
                  <a:pt x="7065" y="13193"/>
                </a:lnTo>
                <a:lnTo>
                  <a:pt x="7065" y="14694"/>
                </a:lnTo>
                <a:lnTo>
                  <a:pt x="19295" y="14694"/>
                </a:lnTo>
                <a:lnTo>
                  <a:pt x="19295" y="16796"/>
                </a:lnTo>
                <a:lnTo>
                  <a:pt x="7065" y="16796"/>
                </a:lnTo>
                <a:lnTo>
                  <a:pt x="7065" y="21600"/>
                </a:lnTo>
                <a:lnTo>
                  <a:pt x="3135" y="21600"/>
                </a:lnTo>
                <a:lnTo>
                  <a:pt x="3135" y="16796"/>
                </a:lnTo>
                <a:lnTo>
                  <a:pt x="0" y="16796"/>
                </a:lnTo>
                <a:lnTo>
                  <a:pt x="0" y="14694"/>
                </a:lnTo>
                <a:lnTo>
                  <a:pt x="3135" y="14694"/>
                </a:lnTo>
                <a:lnTo>
                  <a:pt x="3135" y="13193"/>
                </a:lnTo>
                <a:lnTo>
                  <a:pt x="302" y="13193"/>
                </a:lnTo>
                <a:lnTo>
                  <a:pt x="302" y="11091"/>
                </a:lnTo>
                <a:lnTo>
                  <a:pt x="3135" y="11091"/>
                </a:lnTo>
                <a:lnTo>
                  <a:pt x="3135" y="0"/>
                </a:lnTo>
                <a:close/>
              </a:path>
            </a:pathLst>
          </a:custGeom>
          <a:solidFill>
            <a:srgbClr val="A7A7A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 bIns="91440" anchor="ctr"/>
          <a:lstStyle/>
          <a:p>
            <a:endParaRPr lang="ru-RU"/>
          </a:p>
        </p:txBody>
      </p:sp>
      <p:sp>
        <p:nvSpPr>
          <p:cNvPr id="3081" name="Oval 8"/>
          <p:cNvSpPr>
            <a:spLocks/>
          </p:cNvSpPr>
          <p:nvPr/>
        </p:nvSpPr>
        <p:spPr bwMode="auto">
          <a:xfrm>
            <a:off x="1760538" y="5515396"/>
            <a:ext cx="1420812" cy="1419225"/>
          </a:xfrm>
          <a:prstGeom prst="ellipse">
            <a:avLst/>
          </a:prstGeom>
          <a:solidFill>
            <a:srgbClr val="A7A7A7"/>
          </a:solidFill>
          <a:ln w="635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 bIns="91440" anchor="ctr"/>
          <a:lstStyle>
            <a:lvl1pPr eaLnBrk="0"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1pPr>
            <a:lvl2pPr marL="742950" indent="-285750" eaLnBrk="0"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2pPr>
            <a:lvl3pPr marL="1143000" indent="-228600" eaLnBrk="0"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3pPr>
            <a:lvl4pPr marL="1600200" indent="-228600" eaLnBrk="0"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4pPr>
            <a:lvl5pPr marL="2057400" indent="-228600" eaLnBrk="0"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5pPr>
            <a:lvl6pPr marL="2514600" indent="-228600" algn="ctr" defTabSz="18288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6pPr>
            <a:lvl7pPr marL="2971800" indent="-228600" algn="ctr" defTabSz="18288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7pPr>
            <a:lvl8pPr marL="3429000" indent="-228600" algn="ctr" defTabSz="18288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8pPr>
            <a:lvl9pPr marL="3886200" indent="-228600" algn="ctr" defTabSz="18288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9pPr>
          </a:lstStyle>
          <a:p>
            <a:pPr algn="l" eaLnBrk="1"/>
            <a:endParaRPr lang="ru-RU" altLang="ru-RU" sz="3600">
              <a:latin typeface="Arial" charset="0"/>
              <a:cs typeface="Arial" charset="0"/>
              <a:sym typeface="Arial" charset="0"/>
            </a:endParaRPr>
          </a:p>
        </p:txBody>
      </p:sp>
      <p:pic>
        <p:nvPicPr>
          <p:cNvPr id="3082" name="Picture 9" descr="icon_binoculars_big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8" y="5466903"/>
            <a:ext cx="1535112" cy="153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83" name="Rectangle 10"/>
          <p:cNvSpPr>
            <a:spLocks/>
          </p:cNvSpPr>
          <p:nvPr/>
        </p:nvSpPr>
        <p:spPr bwMode="auto">
          <a:xfrm>
            <a:off x="2355850" y="985838"/>
            <a:ext cx="6397625" cy="757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1pPr>
            <a:lvl2pPr marL="742950" indent="-285750" eaLnBrk="0"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2pPr>
            <a:lvl3pPr marL="1143000" indent="-228600" eaLnBrk="0"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3pPr>
            <a:lvl4pPr marL="1600200" indent="-228600" eaLnBrk="0"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4pPr>
            <a:lvl5pPr marL="2057400" indent="-228600" eaLnBrk="0"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5pPr>
            <a:lvl6pPr marL="2514600" indent="-228600" algn="ctr" defTabSz="18288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6pPr>
            <a:lvl7pPr marL="2971800" indent="-228600" algn="ctr" defTabSz="18288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7pPr>
            <a:lvl8pPr marL="3429000" indent="-228600" algn="ctr" defTabSz="18288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8pPr>
            <a:lvl9pPr marL="3886200" indent="-228600" algn="ctr" defTabSz="18288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9pPr>
          </a:lstStyle>
          <a:p>
            <a:pPr algn="l" eaLnBrk="1"/>
            <a:r>
              <a:rPr lang="ru-RU" altLang="ru-RU" sz="2800">
                <a:latin typeface="PT Sans" pitchFamily="34" charset="0"/>
                <a:ea typeface="PT Sans" pitchFamily="34" charset="0"/>
                <a:cs typeface="PT Sans" pitchFamily="34" charset="0"/>
                <a:sym typeface="PT Sans" pitchFamily="34" charset="0"/>
              </a:rPr>
              <a:t>ПЕНСИОННЫЙ ФОНД</a:t>
            </a:r>
          </a:p>
          <a:p>
            <a:pPr algn="l" eaLnBrk="1"/>
            <a:r>
              <a:rPr lang="ru-RU" altLang="ru-RU" sz="2800">
                <a:latin typeface="PT Sans" pitchFamily="34" charset="0"/>
                <a:ea typeface="PT Sans" pitchFamily="34" charset="0"/>
                <a:cs typeface="PT Sans" pitchFamily="34" charset="0"/>
                <a:sym typeface="PT Sans" pitchFamily="34" charset="0"/>
              </a:rPr>
              <a:t>РОССИЙСКОЙ ФЕДЕРАЦИИ</a:t>
            </a:r>
          </a:p>
        </p:txBody>
      </p:sp>
      <p:pic>
        <p:nvPicPr>
          <p:cNvPr id="3084" name="Picture 11" descr="pfr_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963" y="730250"/>
            <a:ext cx="1016000" cy="1036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85" name="Rectangle 12"/>
          <p:cNvSpPr>
            <a:spLocks/>
          </p:cNvSpPr>
          <p:nvPr/>
        </p:nvSpPr>
        <p:spPr bwMode="auto">
          <a:xfrm>
            <a:off x="3911080" y="5356821"/>
            <a:ext cx="20042187" cy="1846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 bIns="91440" anchor="ctr">
            <a:spAutoFit/>
          </a:bodyPr>
          <a:lstStyle>
            <a:lvl1pPr marL="342900" indent="-342900" eaLnBrk="0"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1pPr>
            <a:lvl2pPr marL="742950" indent="-285750" eaLnBrk="0"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2pPr>
            <a:lvl3pPr eaLnBrk="0"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3pPr>
            <a:lvl4pPr marL="1600200" indent="-228600" eaLnBrk="0"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4pPr>
            <a:lvl5pPr marL="2057400" indent="-228600" eaLnBrk="0"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5pPr>
            <a:lvl6pPr marL="2514600" indent="-228600" algn="ctr" defTabSz="18288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6pPr>
            <a:lvl7pPr marL="2971800" indent="-228600" algn="ctr" defTabSz="18288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7pPr>
            <a:lvl8pPr marL="3429000" indent="-228600" algn="ctr" defTabSz="18288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8pPr>
            <a:lvl9pPr marL="3886200" indent="-228600" algn="ctr" defTabSz="18288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9pPr>
          </a:lstStyle>
          <a:p>
            <a:pPr marL="0" lvl="2" algn="l" eaLnBrk="1">
              <a:spcBef>
                <a:spcPts val="900"/>
              </a:spcBef>
            </a:pPr>
            <a:r>
              <a:rPr lang="ru-RU" altLang="ru-RU" sz="5400" dirty="0"/>
              <a:t>Повышение уровня и качества жизни граждан, имеющих инвалидность, за счет личного контроля за представлением услуг и оказанием социальной помощи</a:t>
            </a:r>
          </a:p>
        </p:txBody>
      </p:sp>
      <p:sp>
        <p:nvSpPr>
          <p:cNvPr id="3086" name="Rectangle 13"/>
          <p:cNvSpPr>
            <a:spLocks/>
          </p:cNvSpPr>
          <p:nvPr/>
        </p:nvSpPr>
        <p:spPr bwMode="auto">
          <a:xfrm>
            <a:off x="3911080" y="7871421"/>
            <a:ext cx="19151600" cy="1846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 bIns="91440" anchor="ctr">
            <a:spAutoFit/>
          </a:bodyPr>
          <a:lstStyle>
            <a:lvl1pPr marL="342900" indent="-342900" eaLnBrk="0"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1pPr>
            <a:lvl2pPr marL="742950" indent="-285750" eaLnBrk="0"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2pPr>
            <a:lvl3pPr eaLnBrk="0"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3pPr>
            <a:lvl4pPr marL="1600200" indent="-228600" eaLnBrk="0"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4pPr>
            <a:lvl5pPr marL="2057400" indent="-228600" eaLnBrk="0"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5pPr>
            <a:lvl6pPr marL="2514600" indent="-228600" algn="ctr" defTabSz="18288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6pPr>
            <a:lvl7pPr marL="2971800" indent="-228600" algn="ctr" defTabSz="18288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7pPr>
            <a:lvl8pPr marL="3429000" indent="-228600" algn="ctr" defTabSz="18288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8pPr>
            <a:lvl9pPr marL="3886200" indent="-228600" algn="ctr" defTabSz="18288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9pPr>
          </a:lstStyle>
          <a:p>
            <a:pPr marL="0" lvl="2" algn="l" eaLnBrk="1">
              <a:spcBef>
                <a:spcPts val="900"/>
              </a:spcBef>
            </a:pPr>
            <a:r>
              <a:rPr lang="ru-RU" altLang="ru-RU" sz="5400"/>
              <a:t>Повышение эффективности государственного управления области оказания услуг инвалидам и их социального обеспечения</a:t>
            </a:r>
          </a:p>
        </p:txBody>
      </p:sp>
      <p:sp>
        <p:nvSpPr>
          <p:cNvPr id="3087" name="Rectangle 14"/>
          <p:cNvSpPr>
            <a:spLocks/>
          </p:cNvSpPr>
          <p:nvPr/>
        </p:nvSpPr>
        <p:spPr bwMode="auto">
          <a:xfrm>
            <a:off x="3911080" y="10385227"/>
            <a:ext cx="18548350" cy="1846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 bIns="91440" anchor="ctr">
            <a:spAutoFit/>
          </a:bodyPr>
          <a:lstStyle>
            <a:lvl1pPr marL="342900" indent="-342900" eaLnBrk="0"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1pPr>
            <a:lvl2pPr marL="742950" indent="-285750" eaLnBrk="0"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2pPr>
            <a:lvl3pPr eaLnBrk="0"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3pPr>
            <a:lvl4pPr marL="1600200" indent="-228600" eaLnBrk="0"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4pPr>
            <a:lvl5pPr marL="2057400" indent="-228600" eaLnBrk="0"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5pPr>
            <a:lvl6pPr marL="2514600" indent="-228600" algn="ctr" defTabSz="18288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6pPr>
            <a:lvl7pPr marL="2971800" indent="-228600" algn="ctr" defTabSz="18288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7pPr>
            <a:lvl8pPr marL="3429000" indent="-228600" algn="ctr" defTabSz="18288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8pPr>
            <a:lvl9pPr marL="3886200" indent="-228600" algn="ctr" defTabSz="18288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9pPr>
          </a:lstStyle>
          <a:p>
            <a:pPr marL="0" lvl="2" algn="l" eaLnBrk="1">
              <a:spcBef>
                <a:spcPts val="900"/>
              </a:spcBef>
            </a:pPr>
            <a:r>
              <a:rPr lang="ru-RU" altLang="ru-RU" sz="5400" dirty="0"/>
              <a:t>Повышение качества представляемых государственных и муниципальных услуг инвалидам</a:t>
            </a:r>
          </a:p>
        </p:txBody>
      </p:sp>
      <p:sp>
        <p:nvSpPr>
          <p:cNvPr id="3088" name="Rectangle 15"/>
          <p:cNvSpPr>
            <a:spLocks/>
          </p:cNvSpPr>
          <p:nvPr/>
        </p:nvSpPr>
        <p:spPr bwMode="auto">
          <a:xfrm>
            <a:off x="11543928" y="737320"/>
            <a:ext cx="12255500" cy="100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tIns="91440" bIns="91440">
            <a:spAutoFit/>
          </a:bodyPr>
          <a:lstStyle>
            <a:lvl1pPr defTabSz="457200" eaLnBrk="0"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1pPr>
            <a:lvl2pPr marL="742950" indent="-285750" defTabSz="457200" eaLnBrk="0"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2pPr>
            <a:lvl3pPr marL="1143000" indent="-228600" defTabSz="457200" eaLnBrk="0"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3pPr>
            <a:lvl4pPr marL="1600200" indent="-228600" defTabSz="457200" eaLnBrk="0"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4pPr>
            <a:lvl5pPr marL="2057400" indent="-228600" defTabSz="457200" eaLnBrk="0"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9pPr>
          </a:lstStyle>
          <a:p>
            <a:pPr algn="l" eaLnBrk="1"/>
            <a:r>
              <a:rPr lang="ru-RU" altLang="ru-RU" sz="7200" dirty="0">
                <a:solidFill>
                  <a:srgbClr val="A7A7A7"/>
                </a:solidFill>
              </a:rPr>
              <a:t>ФЕДЕРАЛЬНЫЙ РЕЕСТР ИНВАЛИДОВ</a:t>
            </a:r>
          </a:p>
        </p:txBody>
      </p:sp>
      <p:sp>
        <p:nvSpPr>
          <p:cNvPr id="3089" name="Line 16"/>
          <p:cNvSpPr>
            <a:spLocks noChangeShapeType="1"/>
          </p:cNvSpPr>
          <p:nvPr/>
        </p:nvSpPr>
        <p:spPr bwMode="auto">
          <a:xfrm flipH="1" flipV="1">
            <a:off x="860425" y="10033000"/>
            <a:ext cx="5675313" cy="365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 bIns="91440"/>
          <a:lstStyle/>
          <a:p>
            <a:endParaRPr lang="ru-RU"/>
          </a:p>
        </p:txBody>
      </p:sp>
      <p:sp>
        <p:nvSpPr>
          <p:cNvPr id="3090" name="Line 17"/>
          <p:cNvSpPr>
            <a:spLocks noChangeShapeType="1"/>
          </p:cNvSpPr>
          <p:nvPr/>
        </p:nvSpPr>
        <p:spPr bwMode="auto">
          <a:xfrm flipH="1" flipV="1">
            <a:off x="876300" y="7519988"/>
            <a:ext cx="5676900" cy="365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 bIns="91440"/>
          <a:lstStyle/>
          <a:p>
            <a:endParaRPr lang="ru-RU"/>
          </a:p>
        </p:txBody>
      </p:sp>
      <p:sp>
        <p:nvSpPr>
          <p:cNvPr id="3091" name="Line 18"/>
          <p:cNvSpPr>
            <a:spLocks noChangeShapeType="1"/>
          </p:cNvSpPr>
          <p:nvPr/>
        </p:nvSpPr>
        <p:spPr bwMode="auto">
          <a:xfrm flipH="1" flipV="1">
            <a:off x="892175" y="5005388"/>
            <a:ext cx="5676900" cy="365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 bIns="91440"/>
          <a:lstStyle/>
          <a:p>
            <a:endParaRPr lang="ru-RU"/>
          </a:p>
        </p:txBody>
      </p:sp>
      <p:sp>
        <p:nvSpPr>
          <p:cNvPr id="3092" name="Line 19"/>
          <p:cNvSpPr>
            <a:spLocks noChangeShapeType="1"/>
          </p:cNvSpPr>
          <p:nvPr/>
        </p:nvSpPr>
        <p:spPr bwMode="auto">
          <a:xfrm flipH="1" flipV="1">
            <a:off x="877888" y="12547600"/>
            <a:ext cx="5676900" cy="365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 bIns="91440"/>
          <a:lstStyle/>
          <a:p>
            <a:endParaRPr lang="ru-RU"/>
          </a:p>
        </p:txBody>
      </p:sp>
      <p:grpSp>
        <p:nvGrpSpPr>
          <p:cNvPr id="3093" name="Group 20"/>
          <p:cNvGrpSpPr>
            <a:grpSpLocks/>
          </p:cNvGrpSpPr>
          <p:nvPr/>
        </p:nvGrpSpPr>
        <p:grpSpPr bwMode="auto">
          <a:xfrm>
            <a:off x="-20638" y="2338388"/>
            <a:ext cx="24425276" cy="63500"/>
            <a:chOff x="-2" y="-1"/>
            <a:chExt cx="24425729" cy="63502"/>
          </a:xfrm>
        </p:grpSpPr>
        <p:sp>
          <p:nvSpPr>
            <p:cNvPr id="3095" name="Line 21"/>
            <p:cNvSpPr>
              <a:spLocks noChangeShapeType="1"/>
            </p:cNvSpPr>
            <p:nvPr/>
          </p:nvSpPr>
          <p:spPr bwMode="auto">
            <a:xfrm flipH="1" flipV="1">
              <a:off x="-1" y="-1"/>
              <a:ext cx="24425728" cy="2"/>
            </a:xfrm>
            <a:prstGeom prst="line">
              <a:avLst/>
            </a:prstGeom>
            <a:noFill/>
            <a:ln w="114300">
              <a:solidFill>
                <a:srgbClr val="DDDDDD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tIns="91440" bIns="91440"/>
            <a:lstStyle/>
            <a:p>
              <a:endParaRPr lang="ru-RU"/>
            </a:p>
          </p:txBody>
        </p:sp>
        <p:sp>
          <p:nvSpPr>
            <p:cNvPr id="3096" name="Line 22"/>
            <p:cNvSpPr>
              <a:spLocks noChangeShapeType="1"/>
            </p:cNvSpPr>
            <p:nvPr/>
          </p:nvSpPr>
          <p:spPr bwMode="auto">
            <a:xfrm flipH="1" flipV="1">
              <a:off x="-1" y="63499"/>
              <a:ext cx="24425728" cy="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tIns="91440" bIns="91440"/>
            <a:lstStyle/>
            <a:p>
              <a:endParaRPr lang="ru-RU"/>
            </a:p>
          </p:txBody>
        </p:sp>
      </p:grpSp>
      <p:sp>
        <p:nvSpPr>
          <p:cNvPr id="3094" name="Line 23"/>
          <p:cNvSpPr>
            <a:spLocks noChangeShapeType="1"/>
          </p:cNvSpPr>
          <p:nvPr/>
        </p:nvSpPr>
        <p:spPr bwMode="auto">
          <a:xfrm flipH="1">
            <a:off x="1317625" y="5005388"/>
            <a:ext cx="0" cy="75406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 bIns="91440"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23060620" y="12834938"/>
            <a:ext cx="503238" cy="484187"/>
          </a:xfrm>
        </p:spPr>
        <p:txBody>
          <a:bodyPr/>
          <a:lstStyle/>
          <a:p>
            <a:pPr>
              <a:defRPr/>
            </a:pPr>
            <a:fld id="{5783C7BB-E810-4912-8955-849AEB9CE96C}" type="slidenum">
              <a:rPr lang="ru-RU" altLang="ru-RU" sz="3200" smtClean="0"/>
              <a:pPr>
                <a:defRPr/>
              </a:pPr>
              <a:t>2</a:t>
            </a:fld>
            <a:endParaRPr lang="ru-RU" altLang="ru-RU" sz="3200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/>
          </p:cNvSpPr>
          <p:nvPr/>
        </p:nvSpPr>
        <p:spPr bwMode="auto">
          <a:xfrm>
            <a:off x="1119188" y="2817813"/>
            <a:ext cx="16632237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 bIns="91440">
            <a:spAutoFit/>
          </a:bodyPr>
          <a:lstStyle>
            <a:lvl1pPr eaLnBrk="0"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1pPr>
            <a:lvl2pPr marL="742950" indent="-285750" eaLnBrk="0"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2pPr>
            <a:lvl3pPr marL="1143000" indent="-228600" eaLnBrk="0"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3pPr>
            <a:lvl4pPr marL="1600200" indent="-228600" eaLnBrk="0"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4pPr>
            <a:lvl5pPr marL="2057400" indent="-228600" eaLnBrk="0"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5pPr>
            <a:lvl6pPr marL="2514600" indent="-228600" algn="ctr" defTabSz="18288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6pPr>
            <a:lvl7pPr marL="2971800" indent="-228600" algn="ctr" defTabSz="18288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7pPr>
            <a:lvl8pPr marL="3429000" indent="-228600" algn="ctr" defTabSz="18288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8pPr>
            <a:lvl9pPr marL="3886200" indent="-228600" algn="ctr" defTabSz="18288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9pPr>
          </a:lstStyle>
          <a:p>
            <a:pPr algn="l" eaLnBrk="1"/>
            <a:r>
              <a:rPr lang="ru-RU" altLang="ru-RU" sz="10600" b="1" dirty="0" smtClean="0">
                <a:solidFill>
                  <a:srgbClr val="3F6797"/>
                </a:solidFill>
              </a:rPr>
              <a:t>ОСНОВАНИЯ ДЛЯ СОЗДАНИЯ</a:t>
            </a:r>
            <a:endParaRPr lang="ru-RU" altLang="ru-RU" sz="10600" b="1" dirty="0">
              <a:solidFill>
                <a:srgbClr val="3F6797"/>
              </a:solidFill>
            </a:endParaRPr>
          </a:p>
        </p:txBody>
      </p:sp>
      <p:sp>
        <p:nvSpPr>
          <p:cNvPr id="3083" name="Rectangle 10"/>
          <p:cNvSpPr>
            <a:spLocks/>
          </p:cNvSpPr>
          <p:nvPr/>
        </p:nvSpPr>
        <p:spPr bwMode="auto">
          <a:xfrm>
            <a:off x="2355850" y="985838"/>
            <a:ext cx="6397625" cy="757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1pPr>
            <a:lvl2pPr marL="742950" indent="-285750" eaLnBrk="0"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2pPr>
            <a:lvl3pPr marL="1143000" indent="-228600" eaLnBrk="0"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3pPr>
            <a:lvl4pPr marL="1600200" indent="-228600" eaLnBrk="0"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4pPr>
            <a:lvl5pPr marL="2057400" indent="-228600" eaLnBrk="0"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5pPr>
            <a:lvl6pPr marL="2514600" indent="-228600" algn="ctr" defTabSz="18288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6pPr>
            <a:lvl7pPr marL="2971800" indent="-228600" algn="ctr" defTabSz="18288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7pPr>
            <a:lvl8pPr marL="3429000" indent="-228600" algn="ctr" defTabSz="18288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8pPr>
            <a:lvl9pPr marL="3886200" indent="-228600" algn="ctr" defTabSz="18288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9pPr>
          </a:lstStyle>
          <a:p>
            <a:pPr algn="l" eaLnBrk="1"/>
            <a:r>
              <a:rPr lang="ru-RU" altLang="ru-RU" sz="2800">
                <a:latin typeface="PT Sans" pitchFamily="34" charset="0"/>
                <a:ea typeface="PT Sans" pitchFamily="34" charset="0"/>
                <a:cs typeface="PT Sans" pitchFamily="34" charset="0"/>
                <a:sym typeface="PT Sans" pitchFamily="34" charset="0"/>
              </a:rPr>
              <a:t>ПЕНСИОННЫЙ ФОНД</a:t>
            </a:r>
          </a:p>
          <a:p>
            <a:pPr algn="l" eaLnBrk="1"/>
            <a:r>
              <a:rPr lang="ru-RU" altLang="ru-RU" sz="2800">
                <a:latin typeface="PT Sans" pitchFamily="34" charset="0"/>
                <a:ea typeface="PT Sans" pitchFamily="34" charset="0"/>
                <a:cs typeface="PT Sans" pitchFamily="34" charset="0"/>
                <a:sym typeface="PT Sans" pitchFamily="34" charset="0"/>
              </a:rPr>
              <a:t>РОССИЙСКОЙ ФЕДЕРАЦИИ</a:t>
            </a:r>
          </a:p>
        </p:txBody>
      </p:sp>
      <p:pic>
        <p:nvPicPr>
          <p:cNvPr id="3084" name="Picture 11" descr="pfr_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963" y="730250"/>
            <a:ext cx="1016000" cy="1036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85" name="Rectangle 12"/>
          <p:cNvSpPr>
            <a:spLocks/>
          </p:cNvSpPr>
          <p:nvPr/>
        </p:nvSpPr>
        <p:spPr bwMode="auto">
          <a:xfrm>
            <a:off x="5711280" y="5015878"/>
            <a:ext cx="16140508" cy="1680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tIns="91440" bIns="91440" anchor="ctr">
            <a:spAutoFit/>
          </a:bodyPr>
          <a:lstStyle>
            <a:lvl1pPr marL="342900" indent="-342900" eaLnBrk="0"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1pPr>
            <a:lvl2pPr marL="742950" indent="-285750" eaLnBrk="0"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2pPr>
            <a:lvl3pPr eaLnBrk="0"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3pPr>
            <a:lvl4pPr marL="1600200" indent="-228600" eaLnBrk="0"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4pPr>
            <a:lvl5pPr marL="2057400" indent="-228600" eaLnBrk="0"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5pPr>
            <a:lvl6pPr marL="2514600" indent="-228600" algn="ctr" defTabSz="18288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6pPr>
            <a:lvl7pPr marL="2971800" indent="-228600" algn="ctr" defTabSz="18288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7pPr>
            <a:lvl8pPr marL="3429000" indent="-228600" algn="ctr" defTabSz="18288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8pPr>
            <a:lvl9pPr marL="3886200" indent="-228600" algn="ctr" defTabSz="18288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9pPr>
          </a:lstStyle>
          <a:p>
            <a:pPr marL="0" lvl="2" algn="l" eaLnBrk="1">
              <a:lnSpc>
                <a:spcPct val="90000"/>
              </a:lnSpc>
              <a:spcBef>
                <a:spcPts val="0"/>
              </a:spcBef>
            </a:pPr>
            <a:r>
              <a:rPr lang="ru-RU" altLang="ru-RU" sz="6000" b="1" dirty="0" smtClean="0">
                <a:solidFill>
                  <a:schemeClr val="accent5">
                    <a:lumMod val="50000"/>
                  </a:schemeClr>
                </a:solidFill>
              </a:rPr>
              <a:t>Федеральный закон </a:t>
            </a:r>
            <a:r>
              <a:rPr lang="ru-RU" sz="6000" b="1" dirty="0">
                <a:solidFill>
                  <a:schemeClr val="accent5">
                    <a:lumMod val="50000"/>
                  </a:schemeClr>
                </a:solidFill>
              </a:rPr>
              <a:t>от </a:t>
            </a:r>
            <a:r>
              <a:rPr lang="ru-RU" sz="6000" b="1" dirty="0" smtClean="0">
                <a:solidFill>
                  <a:schemeClr val="accent5">
                    <a:lumMod val="50000"/>
                  </a:schemeClr>
                </a:solidFill>
              </a:rPr>
              <a:t>01.12.2014 № </a:t>
            </a:r>
            <a:r>
              <a:rPr lang="ru-RU" sz="6000" b="1" dirty="0">
                <a:solidFill>
                  <a:schemeClr val="accent5">
                    <a:lumMod val="50000"/>
                  </a:schemeClr>
                </a:solidFill>
              </a:rPr>
              <a:t>419 </a:t>
            </a:r>
            <a:r>
              <a:rPr lang="ru-RU" sz="6000" b="1" dirty="0" smtClean="0">
                <a:solidFill>
                  <a:schemeClr val="accent5">
                    <a:lumMod val="50000"/>
                  </a:schemeClr>
                </a:solidFill>
              </a:rPr>
              <a:t>ФЗ</a:t>
            </a:r>
            <a:endParaRPr lang="en-US" sz="60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628650" lvl="2" indent="-628650" algn="l" eaLnBrk="1">
              <a:lnSpc>
                <a:spcPct val="90000"/>
              </a:lnSpc>
              <a:spcBef>
                <a:spcPts val="0"/>
              </a:spcBef>
            </a:pPr>
            <a:r>
              <a:rPr lang="ru-RU" altLang="ru-RU" sz="4800" dirty="0" smtClean="0">
                <a:solidFill>
                  <a:schemeClr val="tx1"/>
                </a:solidFill>
              </a:rPr>
              <a:t>ПФР определен оператором системы  </a:t>
            </a:r>
            <a:endParaRPr lang="ru-RU" altLang="ru-RU" sz="4800" dirty="0">
              <a:solidFill>
                <a:schemeClr val="tx1"/>
              </a:solidFill>
            </a:endParaRPr>
          </a:p>
        </p:txBody>
      </p:sp>
      <p:grpSp>
        <p:nvGrpSpPr>
          <p:cNvPr id="3093" name="Group 20"/>
          <p:cNvGrpSpPr>
            <a:grpSpLocks/>
          </p:cNvGrpSpPr>
          <p:nvPr/>
        </p:nvGrpSpPr>
        <p:grpSpPr bwMode="auto">
          <a:xfrm>
            <a:off x="-20638" y="2338388"/>
            <a:ext cx="24425276" cy="63500"/>
            <a:chOff x="-2" y="-1"/>
            <a:chExt cx="24425729" cy="63502"/>
          </a:xfrm>
        </p:grpSpPr>
        <p:sp>
          <p:nvSpPr>
            <p:cNvPr id="3095" name="Line 21"/>
            <p:cNvSpPr>
              <a:spLocks noChangeShapeType="1"/>
            </p:cNvSpPr>
            <p:nvPr/>
          </p:nvSpPr>
          <p:spPr bwMode="auto">
            <a:xfrm flipH="1" flipV="1">
              <a:off x="-1" y="-1"/>
              <a:ext cx="24425728" cy="2"/>
            </a:xfrm>
            <a:prstGeom prst="line">
              <a:avLst/>
            </a:prstGeom>
            <a:noFill/>
            <a:ln w="114300">
              <a:solidFill>
                <a:srgbClr val="DDDDDD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tIns="91440" bIns="91440"/>
            <a:lstStyle/>
            <a:p>
              <a:endParaRPr lang="ru-RU"/>
            </a:p>
          </p:txBody>
        </p:sp>
        <p:sp>
          <p:nvSpPr>
            <p:cNvPr id="3096" name="Line 22"/>
            <p:cNvSpPr>
              <a:spLocks noChangeShapeType="1"/>
            </p:cNvSpPr>
            <p:nvPr/>
          </p:nvSpPr>
          <p:spPr bwMode="auto">
            <a:xfrm flipH="1" flipV="1">
              <a:off x="-1" y="63499"/>
              <a:ext cx="24425728" cy="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tIns="91440" bIns="91440"/>
            <a:lstStyle/>
            <a:p>
              <a:endParaRPr lang="ru-RU"/>
            </a:p>
          </p:txBody>
        </p:sp>
      </p:grpSp>
      <p:sp>
        <p:nvSpPr>
          <p:cNvPr id="25" name="Rectangle 12"/>
          <p:cNvSpPr>
            <a:spLocks/>
          </p:cNvSpPr>
          <p:nvPr/>
        </p:nvSpPr>
        <p:spPr bwMode="auto">
          <a:xfrm>
            <a:off x="5731356" y="7009157"/>
            <a:ext cx="17045820" cy="2345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tIns="91440" bIns="91440" anchor="ctr">
            <a:spAutoFit/>
          </a:bodyPr>
          <a:lstStyle>
            <a:lvl1pPr marL="342900" indent="-342900" eaLnBrk="0"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1pPr>
            <a:lvl2pPr marL="742950" indent="-285750" eaLnBrk="0"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2pPr>
            <a:lvl3pPr eaLnBrk="0"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3pPr>
            <a:lvl4pPr marL="1600200" indent="-228600" eaLnBrk="0"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4pPr>
            <a:lvl5pPr marL="2057400" indent="-228600" eaLnBrk="0"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5pPr>
            <a:lvl6pPr marL="2514600" indent="-228600" algn="ctr" defTabSz="18288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6pPr>
            <a:lvl7pPr marL="2971800" indent="-228600" algn="ctr" defTabSz="18288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7pPr>
            <a:lvl8pPr marL="3429000" indent="-228600" algn="ctr" defTabSz="18288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8pPr>
            <a:lvl9pPr marL="3886200" indent="-228600" algn="ctr" defTabSz="18288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9pPr>
          </a:lstStyle>
          <a:p>
            <a:pPr marL="0" lvl="2" algn="l" eaLnBrk="1">
              <a:lnSpc>
                <a:spcPct val="90000"/>
              </a:lnSpc>
              <a:spcBef>
                <a:spcPts val="0"/>
              </a:spcBef>
            </a:pPr>
            <a:r>
              <a:rPr lang="ru-RU" altLang="ru-RU" sz="6000" b="1" dirty="0" smtClean="0">
                <a:solidFill>
                  <a:schemeClr val="accent5">
                    <a:lumMod val="50000"/>
                  </a:schemeClr>
                </a:solidFill>
              </a:rPr>
              <a:t>Постановление Правительства РФ от 16.07.2016 №674</a:t>
            </a:r>
          </a:p>
          <a:p>
            <a:pPr marL="0" lvl="2" algn="l" eaLnBrk="1">
              <a:lnSpc>
                <a:spcPct val="90000"/>
              </a:lnSpc>
              <a:spcBef>
                <a:spcPts val="0"/>
              </a:spcBef>
            </a:pPr>
            <a:r>
              <a:rPr lang="ru-RU" altLang="ru-RU" sz="4800" dirty="0" smtClean="0">
                <a:solidFill>
                  <a:schemeClr val="tx1"/>
                </a:solidFill>
              </a:rPr>
              <a:t>Определены правила формирования и ведения ФГИС ФРИ и использования содержащейся в нем информации</a:t>
            </a:r>
            <a:endParaRPr lang="ru-RU" altLang="ru-RU" sz="4800" dirty="0">
              <a:solidFill>
                <a:schemeClr val="tx1"/>
              </a:solidFill>
            </a:endParaRPr>
          </a:p>
        </p:txBody>
      </p:sp>
      <p:sp>
        <p:nvSpPr>
          <p:cNvPr id="26" name="Rectangle 12"/>
          <p:cNvSpPr>
            <a:spLocks/>
          </p:cNvSpPr>
          <p:nvPr/>
        </p:nvSpPr>
        <p:spPr bwMode="auto">
          <a:xfrm>
            <a:off x="5711280" y="9667234"/>
            <a:ext cx="17281920" cy="2345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tIns="91440" bIns="91440" anchor="ctr">
            <a:spAutoFit/>
          </a:bodyPr>
          <a:lstStyle>
            <a:lvl1pPr marL="342900" indent="-342900" eaLnBrk="0"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1pPr>
            <a:lvl2pPr marL="742950" indent="-285750" eaLnBrk="0"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2pPr>
            <a:lvl3pPr eaLnBrk="0"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3pPr>
            <a:lvl4pPr marL="1600200" indent="-228600" eaLnBrk="0"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4pPr>
            <a:lvl5pPr marL="2057400" indent="-228600" eaLnBrk="0"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5pPr>
            <a:lvl6pPr marL="2514600" indent="-228600" algn="ctr" defTabSz="18288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6pPr>
            <a:lvl7pPr marL="2971800" indent="-228600" algn="ctr" defTabSz="18288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7pPr>
            <a:lvl8pPr marL="3429000" indent="-228600" algn="ctr" defTabSz="18288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8pPr>
            <a:lvl9pPr marL="3886200" indent="-228600" algn="ctr" defTabSz="18288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9pPr>
          </a:lstStyle>
          <a:p>
            <a:pPr marL="0" lvl="2" algn="l" eaLnBrk="1">
              <a:lnSpc>
                <a:spcPct val="90000"/>
              </a:lnSpc>
              <a:spcBef>
                <a:spcPts val="0"/>
              </a:spcBef>
            </a:pPr>
            <a:r>
              <a:rPr lang="ru-RU" altLang="ru-RU" sz="6000" b="1" dirty="0" smtClean="0">
                <a:solidFill>
                  <a:schemeClr val="accent5">
                    <a:lumMod val="50000"/>
                  </a:schemeClr>
                </a:solidFill>
              </a:rPr>
              <a:t>Распоряжение Правительства РФ от 16.07.2016 №1506р</a:t>
            </a:r>
          </a:p>
          <a:p>
            <a:pPr marL="0" lvl="2" algn="l" eaLnBrk="1">
              <a:lnSpc>
                <a:spcPct val="90000"/>
              </a:lnSpc>
              <a:spcBef>
                <a:spcPts val="0"/>
              </a:spcBef>
            </a:pPr>
            <a:r>
              <a:rPr lang="ru-RU" altLang="ru-RU" sz="4800" dirty="0" smtClean="0">
                <a:solidFill>
                  <a:schemeClr val="tx1"/>
                </a:solidFill>
              </a:rPr>
              <a:t>Утверждена концепция создания, ведения и использования ФГИС ФРИ </a:t>
            </a:r>
            <a:br>
              <a:rPr lang="ru-RU" altLang="ru-RU" sz="4800" dirty="0" smtClean="0">
                <a:solidFill>
                  <a:schemeClr val="tx1"/>
                </a:solidFill>
              </a:rPr>
            </a:br>
            <a:r>
              <a:rPr lang="ru-RU" altLang="ru-RU" sz="4800" dirty="0" smtClean="0">
                <a:solidFill>
                  <a:schemeClr val="tx1"/>
                </a:solidFill>
              </a:rPr>
              <a:t>и план мероприятий по ее реализации</a:t>
            </a:r>
            <a:endParaRPr lang="ru-RU" altLang="ru-RU" sz="4800" dirty="0">
              <a:solidFill>
                <a:schemeClr val="tx1"/>
              </a:solidFill>
            </a:endParaRPr>
          </a:p>
        </p:txBody>
      </p:sp>
      <p:sp>
        <p:nvSpPr>
          <p:cNvPr id="30" name="Line 16"/>
          <p:cNvSpPr>
            <a:spLocks noChangeShapeType="1"/>
          </p:cNvSpPr>
          <p:nvPr/>
        </p:nvSpPr>
        <p:spPr bwMode="auto">
          <a:xfrm flipH="1" flipV="1">
            <a:off x="4767760" y="9493131"/>
            <a:ext cx="5675313" cy="35386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 bIns="91440"/>
          <a:lstStyle/>
          <a:p>
            <a:endParaRPr lang="ru-RU"/>
          </a:p>
        </p:txBody>
      </p:sp>
      <p:sp>
        <p:nvSpPr>
          <p:cNvPr id="31" name="Line 17"/>
          <p:cNvSpPr>
            <a:spLocks noChangeShapeType="1"/>
          </p:cNvSpPr>
          <p:nvPr/>
        </p:nvSpPr>
        <p:spPr bwMode="auto">
          <a:xfrm flipH="1" flipV="1">
            <a:off x="4783635" y="6835055"/>
            <a:ext cx="5676900" cy="3538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 bIns="91440"/>
          <a:lstStyle/>
          <a:p>
            <a:endParaRPr lang="ru-RU"/>
          </a:p>
        </p:txBody>
      </p:sp>
      <p:sp>
        <p:nvSpPr>
          <p:cNvPr id="32" name="Line 18"/>
          <p:cNvSpPr>
            <a:spLocks noChangeShapeType="1"/>
          </p:cNvSpPr>
          <p:nvPr/>
        </p:nvSpPr>
        <p:spPr bwMode="auto">
          <a:xfrm flipH="1" flipV="1">
            <a:off x="4799510" y="4841776"/>
            <a:ext cx="5676900" cy="3538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 bIns="91440"/>
          <a:lstStyle/>
          <a:p>
            <a:endParaRPr lang="ru-RU"/>
          </a:p>
        </p:txBody>
      </p:sp>
      <p:sp>
        <p:nvSpPr>
          <p:cNvPr id="33" name="Line 19"/>
          <p:cNvSpPr>
            <a:spLocks noChangeShapeType="1"/>
          </p:cNvSpPr>
          <p:nvPr/>
        </p:nvSpPr>
        <p:spPr bwMode="auto">
          <a:xfrm flipH="1" flipV="1">
            <a:off x="4785223" y="12151206"/>
            <a:ext cx="5676900" cy="35386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 bIns="91440"/>
          <a:lstStyle/>
          <a:p>
            <a:endParaRPr lang="ru-RU"/>
          </a:p>
        </p:txBody>
      </p:sp>
      <p:sp>
        <p:nvSpPr>
          <p:cNvPr id="34" name="Line 23"/>
          <p:cNvSpPr>
            <a:spLocks noChangeShapeType="1"/>
          </p:cNvSpPr>
          <p:nvPr/>
        </p:nvSpPr>
        <p:spPr bwMode="auto">
          <a:xfrm flipH="1">
            <a:off x="5224960" y="4841776"/>
            <a:ext cx="0" cy="730789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 bIns="91440"/>
          <a:lstStyle/>
          <a:p>
            <a:endParaRPr lang="ru-RU"/>
          </a:p>
        </p:txBody>
      </p:sp>
      <p:pic>
        <p:nvPicPr>
          <p:cNvPr id="38" name="Picture 3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78638" y="5323750"/>
            <a:ext cx="1823905" cy="1979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Группа 5"/>
          <p:cNvGrpSpPr/>
          <p:nvPr/>
        </p:nvGrpSpPr>
        <p:grpSpPr>
          <a:xfrm>
            <a:off x="1606824" y="5890836"/>
            <a:ext cx="2085657" cy="2263308"/>
            <a:chOff x="1144265" y="5201816"/>
            <a:chExt cx="2726382" cy="2958608"/>
          </a:xfrm>
        </p:grpSpPr>
        <p:sp>
          <p:nvSpPr>
            <p:cNvPr id="4" name="Скругленный прямоугольник 3"/>
            <p:cNvSpPr/>
            <p:nvPr/>
          </p:nvSpPr>
          <p:spPr bwMode="auto">
            <a:xfrm>
              <a:off x="1204763" y="5231512"/>
              <a:ext cx="2059286" cy="2850624"/>
            </a:xfrm>
            <a:prstGeom prst="roundRect">
              <a:avLst>
                <a:gd name="adj" fmla="val 6517"/>
              </a:avLst>
            </a:prstGeom>
            <a:solidFill>
              <a:srgbClr val="FFFFFF"/>
            </a:solidFill>
            <a:ln w="508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91440" rIns="91440" bIns="9144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1828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4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endParaRPr>
            </a:p>
          </p:txBody>
        </p:sp>
        <p:pic>
          <p:nvPicPr>
            <p:cNvPr id="14339" name="Picture 3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144265" y="5201816"/>
              <a:ext cx="2726382" cy="29586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Группа 4"/>
          <p:cNvGrpSpPr/>
          <p:nvPr/>
        </p:nvGrpSpPr>
        <p:grpSpPr>
          <a:xfrm>
            <a:off x="2197965" y="4917428"/>
            <a:ext cx="2339466" cy="2538735"/>
            <a:chOff x="3294897" y="5619442"/>
            <a:chExt cx="3058163" cy="3318648"/>
          </a:xfrm>
        </p:grpSpPr>
        <p:sp>
          <p:nvSpPr>
            <p:cNvPr id="43" name="Скругленный прямоугольник 42"/>
            <p:cNvSpPr/>
            <p:nvPr/>
          </p:nvSpPr>
          <p:spPr bwMode="auto">
            <a:xfrm>
              <a:off x="3407024" y="5705872"/>
              <a:ext cx="2304256" cy="3138656"/>
            </a:xfrm>
            <a:prstGeom prst="roundRect">
              <a:avLst>
                <a:gd name="adj" fmla="val 6517"/>
              </a:avLst>
            </a:prstGeom>
            <a:solidFill>
              <a:srgbClr val="FFFFFF"/>
            </a:solidFill>
            <a:ln w="508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91440" rIns="91440" bIns="9144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1828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4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endParaRPr>
            </a:p>
          </p:txBody>
        </p:sp>
        <p:pic>
          <p:nvPicPr>
            <p:cNvPr id="36" name="Picture 3" descr="C:\Users\Пользователь\Downloads\6ba38a7106bf9b639fdac2b293912b4e.png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94897" y="5619442"/>
              <a:ext cx="3058163" cy="33186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7" name="Rectangle 15"/>
          <p:cNvSpPr>
            <a:spLocks/>
          </p:cNvSpPr>
          <p:nvPr/>
        </p:nvSpPr>
        <p:spPr bwMode="auto">
          <a:xfrm>
            <a:off x="11543928" y="737320"/>
            <a:ext cx="12255500" cy="100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tIns="91440" bIns="91440">
            <a:spAutoFit/>
          </a:bodyPr>
          <a:lstStyle>
            <a:lvl1pPr defTabSz="457200" eaLnBrk="0"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1pPr>
            <a:lvl2pPr marL="742950" indent="-285750" defTabSz="457200" eaLnBrk="0"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2pPr>
            <a:lvl3pPr marL="1143000" indent="-228600" defTabSz="457200" eaLnBrk="0"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3pPr>
            <a:lvl4pPr marL="1600200" indent="-228600" defTabSz="457200" eaLnBrk="0"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4pPr>
            <a:lvl5pPr marL="2057400" indent="-228600" defTabSz="457200" eaLnBrk="0"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9pPr>
          </a:lstStyle>
          <a:p>
            <a:pPr algn="l" eaLnBrk="1"/>
            <a:r>
              <a:rPr lang="ru-RU" altLang="ru-RU" sz="7200" dirty="0">
                <a:solidFill>
                  <a:srgbClr val="A7A7A7"/>
                </a:solidFill>
              </a:rPr>
              <a:t>ФЕДЕРАЛЬНЫЙ РЕЕСТР ИНВАЛИДОВ</a:t>
            </a:r>
          </a:p>
        </p:txBody>
      </p:sp>
      <p:sp>
        <p:nvSpPr>
          <p:cNvPr id="28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23060620" y="12834938"/>
            <a:ext cx="503238" cy="484187"/>
          </a:xfrm>
        </p:spPr>
        <p:txBody>
          <a:bodyPr/>
          <a:lstStyle/>
          <a:p>
            <a:pPr>
              <a:defRPr/>
            </a:pPr>
            <a:fld id="{5783C7BB-E810-4912-8955-849AEB9CE96C}" type="slidenum">
              <a:rPr lang="ru-RU" altLang="ru-RU" sz="3200" smtClean="0"/>
              <a:pPr>
                <a:defRPr/>
              </a:pPr>
              <a:t>3</a:t>
            </a:fld>
            <a:endParaRPr lang="ru-RU" altLang="ru-RU" sz="3200" dirty="0"/>
          </a:p>
        </p:txBody>
      </p:sp>
    </p:spTree>
    <p:extLst>
      <p:ext uri="{BB962C8B-B14F-4D97-AF65-F5344CB8AC3E}">
        <p14:creationId xmlns:p14="http://schemas.microsoft.com/office/powerpoint/2010/main" val="1160792906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 bwMode="auto">
          <a:xfrm>
            <a:off x="2340694" y="5846850"/>
            <a:ext cx="496072" cy="4960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91440" rIns="91440" bIns="9144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18288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6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PT Sans Narrow" pitchFamily="34" charset="0"/>
              <a:ea typeface="PT Sans Narrow" pitchFamily="34" charset="0"/>
              <a:cs typeface="PT Sans Narrow" pitchFamily="34" charset="0"/>
              <a:sym typeface="PT Sans Narrow" pitchFamily="34" charset="0"/>
            </a:endParaRPr>
          </a:p>
        </p:txBody>
      </p:sp>
      <p:sp>
        <p:nvSpPr>
          <p:cNvPr id="3083" name="Rectangle 10"/>
          <p:cNvSpPr>
            <a:spLocks/>
          </p:cNvSpPr>
          <p:nvPr/>
        </p:nvSpPr>
        <p:spPr bwMode="auto">
          <a:xfrm>
            <a:off x="2355850" y="985838"/>
            <a:ext cx="6397625" cy="757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1pPr>
            <a:lvl2pPr marL="742950" indent="-285750" eaLnBrk="0"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2pPr>
            <a:lvl3pPr marL="1143000" indent="-228600" eaLnBrk="0"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3pPr>
            <a:lvl4pPr marL="1600200" indent="-228600" eaLnBrk="0"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4pPr>
            <a:lvl5pPr marL="2057400" indent="-228600" eaLnBrk="0"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5pPr>
            <a:lvl6pPr marL="2514600" indent="-228600" algn="ctr" defTabSz="18288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6pPr>
            <a:lvl7pPr marL="2971800" indent="-228600" algn="ctr" defTabSz="18288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7pPr>
            <a:lvl8pPr marL="3429000" indent="-228600" algn="ctr" defTabSz="18288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8pPr>
            <a:lvl9pPr marL="3886200" indent="-228600" algn="ctr" defTabSz="18288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9pPr>
          </a:lstStyle>
          <a:p>
            <a:pPr algn="l" eaLnBrk="1"/>
            <a:r>
              <a:rPr lang="ru-RU" altLang="ru-RU" sz="2800">
                <a:latin typeface="PT Sans" pitchFamily="34" charset="0"/>
                <a:ea typeface="PT Sans" pitchFamily="34" charset="0"/>
                <a:cs typeface="PT Sans" pitchFamily="34" charset="0"/>
                <a:sym typeface="PT Sans" pitchFamily="34" charset="0"/>
              </a:rPr>
              <a:t>ПЕНСИОННЫЙ ФОНД</a:t>
            </a:r>
          </a:p>
          <a:p>
            <a:pPr algn="l" eaLnBrk="1"/>
            <a:r>
              <a:rPr lang="ru-RU" altLang="ru-RU" sz="2800">
                <a:latin typeface="PT Sans" pitchFamily="34" charset="0"/>
                <a:ea typeface="PT Sans" pitchFamily="34" charset="0"/>
                <a:cs typeface="PT Sans" pitchFamily="34" charset="0"/>
                <a:sym typeface="PT Sans" pitchFamily="34" charset="0"/>
              </a:rPr>
              <a:t>РОССИЙСКОЙ ФЕДЕРАЦИИ</a:t>
            </a:r>
          </a:p>
        </p:txBody>
      </p:sp>
      <p:pic>
        <p:nvPicPr>
          <p:cNvPr id="3084" name="Picture 11" descr="pfr_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963" y="730250"/>
            <a:ext cx="1016000" cy="1036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3093" name="Group 20"/>
          <p:cNvGrpSpPr>
            <a:grpSpLocks/>
          </p:cNvGrpSpPr>
          <p:nvPr/>
        </p:nvGrpSpPr>
        <p:grpSpPr bwMode="auto">
          <a:xfrm>
            <a:off x="-20638" y="2338388"/>
            <a:ext cx="24425276" cy="63500"/>
            <a:chOff x="-2" y="-1"/>
            <a:chExt cx="24425729" cy="63502"/>
          </a:xfrm>
        </p:grpSpPr>
        <p:sp>
          <p:nvSpPr>
            <p:cNvPr id="3095" name="Line 21"/>
            <p:cNvSpPr>
              <a:spLocks noChangeShapeType="1"/>
            </p:cNvSpPr>
            <p:nvPr/>
          </p:nvSpPr>
          <p:spPr bwMode="auto">
            <a:xfrm flipH="1" flipV="1">
              <a:off x="-1" y="-1"/>
              <a:ext cx="24425728" cy="2"/>
            </a:xfrm>
            <a:prstGeom prst="line">
              <a:avLst/>
            </a:prstGeom>
            <a:noFill/>
            <a:ln w="114300">
              <a:solidFill>
                <a:srgbClr val="DDDDDD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tIns="91440" bIns="91440"/>
            <a:lstStyle/>
            <a:p>
              <a:endParaRPr lang="ru-RU"/>
            </a:p>
          </p:txBody>
        </p:sp>
        <p:sp>
          <p:nvSpPr>
            <p:cNvPr id="3096" name="Line 22"/>
            <p:cNvSpPr>
              <a:spLocks noChangeShapeType="1"/>
            </p:cNvSpPr>
            <p:nvPr/>
          </p:nvSpPr>
          <p:spPr bwMode="auto">
            <a:xfrm flipH="1" flipV="1">
              <a:off x="-1" y="63499"/>
              <a:ext cx="24425728" cy="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tIns="91440" bIns="91440"/>
            <a:lstStyle/>
            <a:p>
              <a:endParaRPr lang="ru-RU"/>
            </a:p>
          </p:txBody>
        </p:sp>
      </p:grpSp>
      <p:sp>
        <p:nvSpPr>
          <p:cNvPr id="13" name="Rectangle 24"/>
          <p:cNvSpPr>
            <a:spLocks/>
          </p:cNvSpPr>
          <p:nvPr/>
        </p:nvSpPr>
        <p:spPr bwMode="auto">
          <a:xfrm>
            <a:off x="995363" y="2646363"/>
            <a:ext cx="14004949" cy="1415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tIns="91440" bIns="91440">
            <a:spAutoFit/>
          </a:bodyPr>
          <a:lstStyle>
            <a:lvl1pPr eaLnBrk="0"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1pPr>
            <a:lvl2pPr marL="742950" indent="-285750" eaLnBrk="0"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2pPr>
            <a:lvl3pPr marL="1143000" indent="-228600" eaLnBrk="0"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3pPr>
            <a:lvl4pPr marL="1600200" indent="-228600" eaLnBrk="0"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4pPr>
            <a:lvl5pPr marL="2057400" indent="-228600" eaLnBrk="0"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5pPr>
            <a:lvl6pPr marL="2514600" indent="-228600" algn="ctr" defTabSz="18288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6pPr>
            <a:lvl7pPr marL="2971800" indent="-228600" algn="ctr" defTabSz="18288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7pPr>
            <a:lvl8pPr marL="3429000" indent="-228600" algn="ctr" defTabSz="18288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8pPr>
            <a:lvl9pPr marL="3886200" indent="-228600" algn="ctr" defTabSz="18288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9pPr>
          </a:lstStyle>
          <a:p>
            <a:pPr algn="l" eaLnBrk="1"/>
            <a:r>
              <a:rPr lang="ru-RU" altLang="ru-RU" sz="8000" b="1" dirty="0" smtClean="0">
                <a:solidFill>
                  <a:srgbClr val="3F6797"/>
                </a:solidFill>
              </a:rPr>
              <a:t>СОЗДАНИЕ ФГИС ФРИ</a:t>
            </a:r>
            <a:r>
              <a:rPr lang="ru-RU" altLang="ru-RU" sz="8000" dirty="0" smtClean="0">
                <a:solidFill>
                  <a:srgbClr val="3F6797"/>
                </a:solidFill>
              </a:rPr>
              <a:t>  /  </a:t>
            </a:r>
            <a:r>
              <a:rPr lang="ru-RU" altLang="ru-RU" sz="8000" dirty="0" smtClean="0">
                <a:solidFill>
                  <a:srgbClr val="535353"/>
                </a:solidFill>
              </a:rPr>
              <a:t>1 ЭТАП</a:t>
            </a:r>
            <a:endParaRPr lang="ru-RU" altLang="ru-RU" sz="8000" b="1" dirty="0">
              <a:solidFill>
                <a:srgbClr val="3F6797"/>
              </a:solidFill>
            </a:endParaRPr>
          </a:p>
        </p:txBody>
      </p:sp>
      <p:sp>
        <p:nvSpPr>
          <p:cNvPr id="14" name="Rectangle 12"/>
          <p:cNvSpPr>
            <a:spLocks/>
          </p:cNvSpPr>
          <p:nvPr/>
        </p:nvSpPr>
        <p:spPr bwMode="auto">
          <a:xfrm>
            <a:off x="3233417" y="5201816"/>
            <a:ext cx="17749365" cy="5986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tIns="91440" bIns="91440" anchor="t">
            <a:spAutoFit/>
          </a:bodyPr>
          <a:lstStyle>
            <a:lvl1pPr marL="342900" indent="-342900" eaLnBrk="0"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1pPr>
            <a:lvl2pPr marL="742950" indent="-285750" eaLnBrk="0"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2pPr>
            <a:lvl3pPr eaLnBrk="0"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3pPr>
            <a:lvl4pPr marL="1600200" indent="-228600" eaLnBrk="0"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4pPr>
            <a:lvl5pPr marL="2057400" indent="-228600" eaLnBrk="0"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5pPr>
            <a:lvl6pPr marL="2514600" indent="-228600" algn="ctr" defTabSz="18288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6pPr>
            <a:lvl7pPr marL="2971800" indent="-228600" algn="ctr" defTabSz="18288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7pPr>
            <a:lvl8pPr marL="3429000" indent="-228600" algn="ctr" defTabSz="18288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8pPr>
            <a:lvl9pPr marL="3886200" indent="-228600" algn="ctr" defTabSz="18288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9pPr>
          </a:lstStyle>
          <a:p>
            <a:pPr marL="0" lvl="2" algn="l" eaLnBrk="1">
              <a:spcBef>
                <a:spcPts val="0"/>
              </a:spcBef>
              <a:spcAft>
                <a:spcPts val="3000"/>
              </a:spcAft>
              <a:buClr>
                <a:srgbClr val="C00000"/>
              </a:buClr>
              <a:buSzPct val="120000"/>
            </a:pPr>
            <a:r>
              <a:rPr lang="ru-RU" altLang="ru-RU" sz="8800" dirty="0" smtClean="0"/>
              <a:t>Проектирование </a:t>
            </a:r>
            <a:r>
              <a:rPr lang="ru-RU" altLang="ru-RU" sz="8800" dirty="0"/>
              <a:t>и создание </a:t>
            </a:r>
            <a:r>
              <a:rPr lang="ru-RU" altLang="ru-RU" sz="8800" dirty="0" smtClean="0"/>
              <a:t>системы</a:t>
            </a:r>
            <a:endParaRPr lang="ru-RU" altLang="ru-RU" sz="8800" dirty="0"/>
          </a:p>
          <a:p>
            <a:pPr marL="0" lvl="2" algn="l" eaLnBrk="1">
              <a:spcBef>
                <a:spcPts val="0"/>
              </a:spcBef>
              <a:spcAft>
                <a:spcPts val="3000"/>
              </a:spcAft>
            </a:pPr>
            <a:r>
              <a:rPr lang="ru-RU" altLang="ru-RU" sz="8800" dirty="0"/>
              <a:t>Первичное наполнение </a:t>
            </a:r>
            <a:r>
              <a:rPr lang="ru-RU" altLang="ru-RU" sz="8800" dirty="0" smtClean="0"/>
              <a:t>системы за счет информации из МСЭ, ФСС, </a:t>
            </a:r>
            <a:r>
              <a:rPr lang="ru-RU" altLang="ru-RU" sz="8800" dirty="0" err="1" smtClean="0"/>
              <a:t>Минобрнауки</a:t>
            </a:r>
            <a:r>
              <a:rPr lang="ru-RU" altLang="ru-RU" sz="8800" dirty="0" smtClean="0"/>
              <a:t>, Минздрава и </a:t>
            </a:r>
            <a:r>
              <a:rPr lang="ru-RU" altLang="ru-RU" sz="8800" dirty="0" err="1" smtClean="0"/>
              <a:t>Роструда</a:t>
            </a:r>
            <a:endParaRPr lang="ru-RU" altLang="ru-RU" sz="8800" dirty="0" smtClean="0"/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 flipH="1">
            <a:off x="2038872" y="6930008"/>
            <a:ext cx="20450272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 bIns="91440"/>
          <a:lstStyle/>
          <a:p>
            <a:endParaRPr lang="ru-RU"/>
          </a:p>
        </p:txBody>
      </p:sp>
      <p:sp>
        <p:nvSpPr>
          <p:cNvPr id="24" name="Line 23"/>
          <p:cNvSpPr>
            <a:spLocks noChangeShapeType="1"/>
          </p:cNvSpPr>
          <p:nvPr/>
        </p:nvSpPr>
        <p:spPr bwMode="auto">
          <a:xfrm flipH="1">
            <a:off x="3066580" y="5333386"/>
            <a:ext cx="0" cy="5690056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 bIns="91440"/>
          <a:lstStyle/>
          <a:p>
            <a:endParaRPr lang="ru-RU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2340694" y="7495050"/>
            <a:ext cx="496072" cy="4960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91440" rIns="91440" bIns="9144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18288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6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PT Sans Narrow" pitchFamily="34" charset="0"/>
              <a:ea typeface="PT Sans Narrow" pitchFamily="34" charset="0"/>
              <a:cs typeface="PT Sans Narrow" pitchFamily="34" charset="0"/>
              <a:sym typeface="PT Sans Narrow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419812" y="2815639"/>
            <a:ext cx="1364476" cy="83099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>
            <a:spAutoFit/>
          </a:bodyPr>
          <a:lstStyle/>
          <a:p>
            <a:pPr algn="l" eaLnBrk="1"/>
            <a:r>
              <a:rPr lang="ru-RU" altLang="ru-RU" sz="4800" b="1" dirty="0">
                <a:solidFill>
                  <a:schemeClr val="bg1"/>
                </a:solidFill>
              </a:rPr>
              <a:t>2016</a:t>
            </a:r>
          </a:p>
        </p:txBody>
      </p:sp>
      <p:sp>
        <p:nvSpPr>
          <p:cNvPr id="45" name="Rectangle 15"/>
          <p:cNvSpPr>
            <a:spLocks/>
          </p:cNvSpPr>
          <p:nvPr/>
        </p:nvSpPr>
        <p:spPr bwMode="auto">
          <a:xfrm>
            <a:off x="11543928" y="737320"/>
            <a:ext cx="12255500" cy="100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tIns="91440" bIns="91440">
            <a:spAutoFit/>
          </a:bodyPr>
          <a:lstStyle>
            <a:lvl1pPr defTabSz="457200" eaLnBrk="0"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1pPr>
            <a:lvl2pPr marL="742950" indent="-285750" defTabSz="457200" eaLnBrk="0"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2pPr>
            <a:lvl3pPr marL="1143000" indent="-228600" defTabSz="457200" eaLnBrk="0"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3pPr>
            <a:lvl4pPr marL="1600200" indent="-228600" defTabSz="457200" eaLnBrk="0"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4pPr>
            <a:lvl5pPr marL="2057400" indent="-228600" defTabSz="457200" eaLnBrk="0"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9pPr>
          </a:lstStyle>
          <a:p>
            <a:pPr algn="l" eaLnBrk="1"/>
            <a:r>
              <a:rPr lang="ru-RU" altLang="ru-RU" sz="7200" dirty="0">
                <a:solidFill>
                  <a:srgbClr val="A7A7A7"/>
                </a:solidFill>
              </a:rPr>
              <a:t>ФЕДЕРАЛЬНЫЙ РЕЕСТР ИНВАЛИДОВ</a:t>
            </a:r>
          </a:p>
        </p:txBody>
      </p:sp>
      <p:sp>
        <p:nvSpPr>
          <p:cNvPr id="46" name="Номер слайда 2"/>
          <p:cNvSpPr txBox="1">
            <a:spLocks/>
          </p:cNvSpPr>
          <p:nvPr/>
        </p:nvSpPr>
        <p:spPr bwMode="auto">
          <a:xfrm>
            <a:off x="23060620" y="12834938"/>
            <a:ext cx="503238" cy="48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1440" tIns="91440" rIns="91440" bIns="91440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defTabSz="1828800" rtl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888888"/>
                </a:solidFill>
                <a:latin typeface="+mn-lt"/>
                <a:ea typeface="+mn-ea"/>
                <a:cs typeface="+mn-cs"/>
                <a:sym typeface="Calibri" pitchFamily="34" charset="0"/>
              </a:defRPr>
            </a:lvl1pPr>
            <a:lvl2pPr marL="457200" algn="ctr" defTabSz="1828800" rtl="0" fontAlgn="base" hangingPunct="0">
              <a:spcBef>
                <a:spcPct val="0"/>
              </a:spcBef>
              <a:spcAft>
                <a:spcPct val="0"/>
              </a:spcAft>
              <a:defRPr sz="4600" kern="12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2pPr>
            <a:lvl3pPr marL="914400" algn="ctr" defTabSz="1828800" rtl="0" fontAlgn="base" hangingPunct="0">
              <a:spcBef>
                <a:spcPct val="0"/>
              </a:spcBef>
              <a:spcAft>
                <a:spcPct val="0"/>
              </a:spcAft>
              <a:defRPr sz="4600" kern="12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3pPr>
            <a:lvl4pPr marL="1371600" algn="ctr" defTabSz="1828800" rtl="0" fontAlgn="base" hangingPunct="0">
              <a:spcBef>
                <a:spcPct val="0"/>
              </a:spcBef>
              <a:spcAft>
                <a:spcPct val="0"/>
              </a:spcAft>
              <a:defRPr sz="4600" kern="12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4pPr>
            <a:lvl5pPr marL="1828800" algn="ctr" defTabSz="1828800" rtl="0" fontAlgn="base" hangingPunct="0">
              <a:spcBef>
                <a:spcPct val="0"/>
              </a:spcBef>
              <a:spcAft>
                <a:spcPct val="0"/>
              </a:spcAft>
              <a:defRPr sz="4600" kern="12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5pPr>
            <a:lvl6pPr marL="2286000" algn="l" defTabSz="914400" rtl="0" eaLnBrk="1" latinLnBrk="0" hangingPunct="1">
              <a:defRPr sz="4600" kern="12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6pPr>
            <a:lvl7pPr marL="2743200" algn="l" defTabSz="914400" rtl="0" eaLnBrk="1" latinLnBrk="0" hangingPunct="1">
              <a:defRPr sz="4600" kern="12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7pPr>
            <a:lvl8pPr marL="3200400" algn="l" defTabSz="914400" rtl="0" eaLnBrk="1" latinLnBrk="0" hangingPunct="1">
              <a:defRPr sz="4600" kern="12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8pPr>
            <a:lvl9pPr marL="3657600" algn="l" defTabSz="914400" rtl="0" eaLnBrk="1" latinLnBrk="0" hangingPunct="1">
              <a:defRPr sz="4600" kern="12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9pPr>
          </a:lstStyle>
          <a:p>
            <a:pPr>
              <a:defRPr/>
            </a:pPr>
            <a:fld id="{5783C7BB-E810-4912-8955-849AEB9CE96C}" type="slidenum">
              <a:rPr lang="ru-RU" altLang="ru-RU" sz="3200" smtClean="0"/>
              <a:pPr>
                <a:defRPr/>
              </a:pPr>
              <a:t>4</a:t>
            </a:fld>
            <a:endParaRPr lang="ru-RU" altLang="ru-RU" sz="3200" dirty="0"/>
          </a:p>
        </p:txBody>
      </p:sp>
    </p:spTree>
    <p:extLst>
      <p:ext uri="{BB962C8B-B14F-4D97-AF65-F5344CB8AC3E}">
        <p14:creationId xmlns:p14="http://schemas.microsoft.com/office/powerpoint/2010/main" val="2383919033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5" descr="http://fbmse.ru/wp-content/themes/fbmse/images/fbmse_logo_right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711" y="4343630"/>
            <a:ext cx="640506" cy="629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" name="Picture 10" descr="C:\Users\elena.sholk\Desktop\pens fond-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42" r="18079"/>
          <a:stretch>
            <a:fillRect/>
          </a:stretch>
        </p:blipFill>
        <p:spPr bwMode="auto">
          <a:xfrm>
            <a:off x="1116541" y="5826798"/>
            <a:ext cx="674846" cy="743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" name="Picture 13" descr="http://www.rostrud.ru/bitrix/templates/rostrud3/img/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250"/>
          <a:stretch>
            <a:fillRect/>
          </a:stretch>
        </p:blipFill>
        <p:spPr bwMode="auto">
          <a:xfrm>
            <a:off x="1099608" y="9887892"/>
            <a:ext cx="708715" cy="714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" name="Picture 11" descr="C:\Users\elena.sholk\Desktop\Следственный комитет\Pictures\ФСС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39" r="17256"/>
          <a:stretch>
            <a:fillRect/>
          </a:stretch>
        </p:blipFill>
        <p:spPr bwMode="auto">
          <a:xfrm>
            <a:off x="1090747" y="5076651"/>
            <a:ext cx="726435" cy="629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" name="Picture 12" descr="Министерство здравоохранения Российской Федерации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161"/>
          <a:stretch>
            <a:fillRect/>
          </a:stretch>
        </p:blipFill>
        <p:spPr bwMode="auto">
          <a:xfrm>
            <a:off x="1122973" y="8802216"/>
            <a:ext cx="661984" cy="681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" name="Picture 14" descr="image14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634" y="7957040"/>
            <a:ext cx="902662" cy="845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386" name="Picture 2" descr="C:\Users\Пользователь\Desktop\imm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093" y="6826322"/>
            <a:ext cx="823766" cy="823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3" name="Rectangle 10"/>
          <p:cNvSpPr>
            <a:spLocks/>
          </p:cNvSpPr>
          <p:nvPr/>
        </p:nvSpPr>
        <p:spPr bwMode="auto">
          <a:xfrm>
            <a:off x="2355850" y="985838"/>
            <a:ext cx="6397625" cy="757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1pPr>
            <a:lvl2pPr marL="742950" indent="-285750" eaLnBrk="0"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2pPr>
            <a:lvl3pPr marL="1143000" indent="-228600" eaLnBrk="0"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3pPr>
            <a:lvl4pPr marL="1600200" indent="-228600" eaLnBrk="0"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4pPr>
            <a:lvl5pPr marL="2057400" indent="-228600" eaLnBrk="0"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5pPr>
            <a:lvl6pPr marL="2514600" indent="-228600" algn="ctr" defTabSz="18288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6pPr>
            <a:lvl7pPr marL="2971800" indent="-228600" algn="ctr" defTabSz="18288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7pPr>
            <a:lvl8pPr marL="3429000" indent="-228600" algn="ctr" defTabSz="18288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8pPr>
            <a:lvl9pPr marL="3886200" indent="-228600" algn="ctr" defTabSz="18288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9pPr>
          </a:lstStyle>
          <a:p>
            <a:pPr algn="l" eaLnBrk="1"/>
            <a:r>
              <a:rPr lang="ru-RU" altLang="ru-RU" sz="2800">
                <a:latin typeface="PT Sans" pitchFamily="34" charset="0"/>
                <a:ea typeface="PT Sans" pitchFamily="34" charset="0"/>
                <a:cs typeface="PT Sans" pitchFamily="34" charset="0"/>
                <a:sym typeface="PT Sans" pitchFamily="34" charset="0"/>
              </a:rPr>
              <a:t>ПЕНСИОННЫЙ ФОНД</a:t>
            </a:r>
          </a:p>
          <a:p>
            <a:pPr algn="l" eaLnBrk="1"/>
            <a:r>
              <a:rPr lang="ru-RU" altLang="ru-RU" sz="2800">
                <a:latin typeface="PT Sans" pitchFamily="34" charset="0"/>
                <a:ea typeface="PT Sans" pitchFamily="34" charset="0"/>
                <a:cs typeface="PT Sans" pitchFamily="34" charset="0"/>
                <a:sym typeface="PT Sans" pitchFamily="34" charset="0"/>
              </a:rPr>
              <a:t>РОССИЙСКОЙ ФЕДЕРАЦИИ</a:t>
            </a:r>
          </a:p>
        </p:txBody>
      </p:sp>
      <p:pic>
        <p:nvPicPr>
          <p:cNvPr id="3084" name="Picture 11" descr="pfr_logo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963" y="730250"/>
            <a:ext cx="1016000" cy="1036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3093" name="Group 20"/>
          <p:cNvGrpSpPr>
            <a:grpSpLocks/>
          </p:cNvGrpSpPr>
          <p:nvPr/>
        </p:nvGrpSpPr>
        <p:grpSpPr bwMode="auto">
          <a:xfrm>
            <a:off x="-20638" y="2338388"/>
            <a:ext cx="24425276" cy="63500"/>
            <a:chOff x="-2" y="-1"/>
            <a:chExt cx="24425729" cy="63502"/>
          </a:xfrm>
        </p:grpSpPr>
        <p:sp>
          <p:nvSpPr>
            <p:cNvPr id="3095" name="Line 21"/>
            <p:cNvSpPr>
              <a:spLocks noChangeShapeType="1"/>
            </p:cNvSpPr>
            <p:nvPr/>
          </p:nvSpPr>
          <p:spPr bwMode="auto">
            <a:xfrm flipH="1" flipV="1">
              <a:off x="-1" y="-1"/>
              <a:ext cx="24425728" cy="2"/>
            </a:xfrm>
            <a:prstGeom prst="line">
              <a:avLst/>
            </a:prstGeom>
            <a:noFill/>
            <a:ln w="114300">
              <a:solidFill>
                <a:srgbClr val="DDDDDD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tIns="91440" bIns="91440"/>
            <a:lstStyle/>
            <a:p>
              <a:endParaRPr lang="ru-RU"/>
            </a:p>
          </p:txBody>
        </p:sp>
        <p:sp>
          <p:nvSpPr>
            <p:cNvPr id="3096" name="Line 22"/>
            <p:cNvSpPr>
              <a:spLocks noChangeShapeType="1"/>
            </p:cNvSpPr>
            <p:nvPr/>
          </p:nvSpPr>
          <p:spPr bwMode="auto">
            <a:xfrm flipH="1" flipV="1">
              <a:off x="-1" y="63499"/>
              <a:ext cx="24425728" cy="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tIns="91440" bIns="91440"/>
            <a:lstStyle/>
            <a:p>
              <a:endParaRPr lang="ru-RU"/>
            </a:p>
          </p:txBody>
        </p:sp>
      </p:grpSp>
      <p:sp>
        <p:nvSpPr>
          <p:cNvPr id="15" name="Rectangle 24"/>
          <p:cNvSpPr>
            <a:spLocks/>
          </p:cNvSpPr>
          <p:nvPr/>
        </p:nvSpPr>
        <p:spPr bwMode="auto">
          <a:xfrm>
            <a:off x="995363" y="2646363"/>
            <a:ext cx="18829486" cy="1415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tIns="91440" bIns="91440">
            <a:spAutoFit/>
          </a:bodyPr>
          <a:lstStyle>
            <a:lvl1pPr eaLnBrk="0"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1pPr>
            <a:lvl2pPr marL="742950" indent="-285750" eaLnBrk="0"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2pPr>
            <a:lvl3pPr marL="1143000" indent="-228600" eaLnBrk="0"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3pPr>
            <a:lvl4pPr marL="1600200" indent="-228600" eaLnBrk="0"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4pPr>
            <a:lvl5pPr marL="2057400" indent="-228600" eaLnBrk="0"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5pPr>
            <a:lvl6pPr marL="2514600" indent="-228600" algn="ctr" defTabSz="18288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6pPr>
            <a:lvl7pPr marL="2971800" indent="-228600" algn="ctr" defTabSz="18288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7pPr>
            <a:lvl8pPr marL="3429000" indent="-228600" algn="ctr" defTabSz="18288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8pPr>
            <a:lvl9pPr marL="3886200" indent="-228600" algn="ctr" defTabSz="18288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9pPr>
          </a:lstStyle>
          <a:p>
            <a:pPr algn="l" eaLnBrk="1"/>
            <a:r>
              <a:rPr lang="ru-RU" altLang="ru-RU" sz="8000" b="1" dirty="0" smtClean="0">
                <a:solidFill>
                  <a:srgbClr val="3F6797"/>
                </a:solidFill>
              </a:rPr>
              <a:t>СОСТАВ ИНФОРМАЦИИ В СИСТЕМЕ</a:t>
            </a:r>
            <a:endParaRPr lang="ru-RU" altLang="ru-RU" sz="6000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62808" y="11481028"/>
            <a:ext cx="21314368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549275" indent="-549275" algn="l"/>
            <a:r>
              <a:rPr lang="ru-RU" sz="4800" dirty="0" smtClean="0">
                <a:latin typeface="PT Sans Narrow" panose="020B0506020203020204" pitchFamily="34" charset="-52"/>
                <a:ea typeface="PT Sans Narrow" panose="020B0506020203020204" pitchFamily="34" charset="-52"/>
              </a:rPr>
              <a:t> *	в соответствии с Планом реализации предоставление сведений от указанных органов будет завершено к 01.04.2017</a:t>
            </a:r>
            <a:endParaRPr lang="ru-RU" sz="4800" dirty="0">
              <a:latin typeface="PT Sans Narrow" panose="020B0506020203020204" pitchFamily="34" charset="-52"/>
              <a:ea typeface="PT Sans Narrow" panose="020B0506020203020204" pitchFamily="34" charset="-52"/>
            </a:endParaRPr>
          </a:p>
        </p:txBody>
      </p:sp>
      <p:sp>
        <p:nvSpPr>
          <p:cNvPr id="24" name="Rectangle 15"/>
          <p:cNvSpPr>
            <a:spLocks/>
          </p:cNvSpPr>
          <p:nvPr/>
        </p:nvSpPr>
        <p:spPr bwMode="auto">
          <a:xfrm>
            <a:off x="11543928" y="737320"/>
            <a:ext cx="12255500" cy="100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tIns="91440" bIns="91440">
            <a:spAutoFit/>
          </a:bodyPr>
          <a:lstStyle>
            <a:lvl1pPr defTabSz="457200" eaLnBrk="0"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1pPr>
            <a:lvl2pPr marL="742950" indent="-285750" defTabSz="457200" eaLnBrk="0"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2pPr>
            <a:lvl3pPr marL="1143000" indent="-228600" defTabSz="457200" eaLnBrk="0"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3pPr>
            <a:lvl4pPr marL="1600200" indent="-228600" defTabSz="457200" eaLnBrk="0"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4pPr>
            <a:lvl5pPr marL="2057400" indent="-228600" defTabSz="457200" eaLnBrk="0"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9pPr>
          </a:lstStyle>
          <a:p>
            <a:pPr algn="l" eaLnBrk="1"/>
            <a:r>
              <a:rPr lang="ru-RU" altLang="ru-RU" sz="7200" dirty="0">
                <a:solidFill>
                  <a:srgbClr val="A7A7A7"/>
                </a:solidFill>
              </a:rPr>
              <a:t>ФЕДЕРАЛЬНЫЙ РЕЕСТР ИНВАЛИДОВ</a:t>
            </a:r>
          </a:p>
        </p:txBody>
      </p:sp>
      <p:sp>
        <p:nvSpPr>
          <p:cNvPr id="25" name="Номер слайда 2"/>
          <p:cNvSpPr txBox="1">
            <a:spLocks/>
          </p:cNvSpPr>
          <p:nvPr/>
        </p:nvSpPr>
        <p:spPr bwMode="auto">
          <a:xfrm>
            <a:off x="23060620" y="12834938"/>
            <a:ext cx="503238" cy="48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1440" tIns="91440" rIns="91440" bIns="91440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defTabSz="1828800" rtl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888888"/>
                </a:solidFill>
                <a:latin typeface="+mn-lt"/>
                <a:ea typeface="+mn-ea"/>
                <a:cs typeface="+mn-cs"/>
                <a:sym typeface="Calibri" pitchFamily="34" charset="0"/>
              </a:defRPr>
            </a:lvl1pPr>
            <a:lvl2pPr marL="457200" algn="ctr" defTabSz="1828800" rtl="0" fontAlgn="base" hangingPunct="0">
              <a:spcBef>
                <a:spcPct val="0"/>
              </a:spcBef>
              <a:spcAft>
                <a:spcPct val="0"/>
              </a:spcAft>
              <a:defRPr sz="4600" kern="12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2pPr>
            <a:lvl3pPr marL="914400" algn="ctr" defTabSz="1828800" rtl="0" fontAlgn="base" hangingPunct="0">
              <a:spcBef>
                <a:spcPct val="0"/>
              </a:spcBef>
              <a:spcAft>
                <a:spcPct val="0"/>
              </a:spcAft>
              <a:defRPr sz="4600" kern="12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3pPr>
            <a:lvl4pPr marL="1371600" algn="ctr" defTabSz="1828800" rtl="0" fontAlgn="base" hangingPunct="0">
              <a:spcBef>
                <a:spcPct val="0"/>
              </a:spcBef>
              <a:spcAft>
                <a:spcPct val="0"/>
              </a:spcAft>
              <a:defRPr sz="4600" kern="12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4pPr>
            <a:lvl5pPr marL="1828800" algn="ctr" defTabSz="1828800" rtl="0" fontAlgn="base" hangingPunct="0">
              <a:spcBef>
                <a:spcPct val="0"/>
              </a:spcBef>
              <a:spcAft>
                <a:spcPct val="0"/>
              </a:spcAft>
              <a:defRPr sz="4600" kern="12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5pPr>
            <a:lvl6pPr marL="2286000" algn="l" defTabSz="914400" rtl="0" eaLnBrk="1" latinLnBrk="0" hangingPunct="1">
              <a:defRPr sz="4600" kern="12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6pPr>
            <a:lvl7pPr marL="2743200" algn="l" defTabSz="914400" rtl="0" eaLnBrk="1" latinLnBrk="0" hangingPunct="1">
              <a:defRPr sz="4600" kern="12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7pPr>
            <a:lvl8pPr marL="3200400" algn="l" defTabSz="914400" rtl="0" eaLnBrk="1" latinLnBrk="0" hangingPunct="1">
              <a:defRPr sz="4600" kern="12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8pPr>
            <a:lvl9pPr marL="3657600" algn="l" defTabSz="914400" rtl="0" eaLnBrk="1" latinLnBrk="0" hangingPunct="1">
              <a:defRPr sz="4600" kern="12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9pPr>
          </a:lstStyle>
          <a:p>
            <a:pPr>
              <a:defRPr/>
            </a:pPr>
            <a:fld id="{5783C7BB-E810-4912-8955-849AEB9CE96C}" type="slidenum">
              <a:rPr lang="ru-RU" altLang="ru-RU" sz="3200" smtClean="0"/>
              <a:pPr>
                <a:defRPr/>
              </a:pPr>
              <a:t>5</a:t>
            </a:fld>
            <a:endParaRPr lang="ru-RU" altLang="ru-RU" sz="3200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6719551"/>
              </p:ext>
            </p:extLst>
          </p:nvPr>
        </p:nvGraphicFramePr>
        <p:xfrm>
          <a:off x="1096962" y="4265712"/>
          <a:ext cx="22215277" cy="6675120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854477"/>
                <a:gridCol w="8558466"/>
                <a:gridCol w="12802334"/>
              </a:tblGrid>
              <a:tr h="720000">
                <a:tc>
                  <a:txBody>
                    <a:bodyPr/>
                    <a:lstStyle/>
                    <a:p>
                      <a:pPr marL="0" lvl="2" algn="l" eaLnBrk="1">
                        <a:spcBef>
                          <a:spcPts val="900"/>
                        </a:spcBef>
                      </a:pPr>
                      <a:endParaRPr lang="ru-RU" altLang="ru-RU" sz="4400" b="1" dirty="0" smtClean="0">
                        <a:latin typeface="PT Sans Narrow" panose="020B0506020203020204" pitchFamily="34" charset="-52"/>
                        <a:ea typeface="PT Sans Narrow" panose="020B0506020203020204" pitchFamily="34" charset="-52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2" algn="l" eaLnBrk="1">
                        <a:spcBef>
                          <a:spcPts val="900"/>
                        </a:spcBef>
                      </a:pPr>
                      <a:r>
                        <a:rPr lang="ru-RU" altLang="ru-RU" sz="4400" b="1" dirty="0" smtClean="0">
                          <a:latin typeface="PT Sans Narrow" panose="020B0506020203020204" pitchFamily="34" charset="-52"/>
                          <a:ea typeface="PT Sans Narrow" panose="020B0506020203020204" pitchFamily="34" charset="-52"/>
                        </a:rPr>
                        <a:t>Сведения ФБ МСЭ</a:t>
                      </a:r>
                    </a:p>
                  </a:txBody>
                  <a:tcPr anchor="ctr">
                    <a:lnL w="285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altLang="ru-RU" sz="4400" dirty="0" smtClean="0">
                          <a:latin typeface="PT Sans Narrow" panose="020B0506020203020204" pitchFamily="34" charset="-52"/>
                          <a:ea typeface="PT Sans Narrow" panose="020B0506020203020204" pitchFamily="34" charset="-52"/>
                        </a:rPr>
                        <a:t> акт освидетельствования, ИПРА, ИПР, ПРП*</a:t>
                      </a:r>
                      <a:endParaRPr lang="ru-RU" sz="4400" b="0" dirty="0">
                        <a:latin typeface="PT Sans Narrow" panose="020B0506020203020204" pitchFamily="34" charset="-52"/>
                        <a:ea typeface="PT Sans Narrow" panose="020B0506020203020204" pitchFamily="34" charset="-52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20000"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altLang="ru-RU" sz="4400" b="1" dirty="0" smtClean="0">
                        <a:latin typeface="PT Sans Narrow" panose="020B0506020203020204" pitchFamily="34" charset="-52"/>
                        <a:ea typeface="PT Sans Narrow" panose="020B0506020203020204" pitchFamily="34" charset="-52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4400" b="1" dirty="0" smtClean="0">
                          <a:latin typeface="PT Sans Narrow" panose="020B0506020203020204" pitchFamily="34" charset="-52"/>
                          <a:ea typeface="PT Sans Narrow" panose="020B0506020203020204" pitchFamily="34" charset="-52"/>
                        </a:rPr>
                        <a:t>Сведения ФСС</a:t>
                      </a:r>
                    </a:p>
                  </a:txBody>
                  <a:tcPr anchor="ctr">
                    <a:lnL w="285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altLang="ru-RU" sz="4400" dirty="0" smtClean="0">
                          <a:latin typeface="PT Sans Narrow" panose="020B0506020203020204" pitchFamily="34" charset="-52"/>
                          <a:ea typeface="PT Sans Narrow" panose="020B0506020203020204" pitchFamily="34" charset="-52"/>
                        </a:rPr>
                        <a:t> ТСР, санаторно-курортное обеспечение, компенсации*</a:t>
                      </a:r>
                      <a:endParaRPr lang="ru-RU" sz="4400" b="0" dirty="0">
                        <a:latin typeface="PT Sans Narrow" panose="020B0506020203020204" pitchFamily="34" charset="-52"/>
                        <a:ea typeface="PT Sans Narrow" panose="020B0506020203020204" pitchFamily="34" charset="-52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20000"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altLang="ru-RU" sz="4400" b="1" dirty="0" smtClean="0">
                        <a:latin typeface="PT Sans Narrow" panose="020B0506020203020204" pitchFamily="34" charset="-52"/>
                        <a:ea typeface="PT Sans Narrow" panose="020B0506020203020204" pitchFamily="34" charset="-52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4400" b="1" dirty="0" smtClean="0">
                          <a:latin typeface="PT Sans Narrow" panose="020B0506020203020204" pitchFamily="34" charset="-52"/>
                          <a:ea typeface="PT Sans Narrow" panose="020B0506020203020204" pitchFamily="34" charset="-52"/>
                        </a:rPr>
                        <a:t>Сведения ПФР</a:t>
                      </a:r>
                    </a:p>
                  </a:txBody>
                  <a:tcPr anchor="ctr">
                    <a:lnL w="285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altLang="ru-RU" sz="4400" dirty="0" smtClean="0">
                          <a:latin typeface="PT Sans Narrow" panose="020B0506020203020204" pitchFamily="34" charset="-52"/>
                          <a:ea typeface="PT Sans Narrow" panose="020B0506020203020204" pitchFamily="34" charset="-52"/>
                        </a:rPr>
                        <a:t> пенсии, пособия, выплаты</a:t>
                      </a:r>
                      <a:endParaRPr lang="ru-RU" sz="4400" b="0" dirty="0">
                        <a:latin typeface="PT Sans Narrow" panose="020B0506020203020204" pitchFamily="34" charset="-52"/>
                        <a:ea typeface="PT Sans Narrow" panose="020B0506020203020204" pitchFamily="34" charset="-52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20000"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altLang="ru-RU" sz="4400" b="1" dirty="0" smtClean="0">
                        <a:latin typeface="PT Sans Narrow" panose="020B0506020203020204" pitchFamily="34" charset="-52"/>
                        <a:ea typeface="PT Sans Narrow" panose="020B0506020203020204" pitchFamily="34" charset="-52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4400" b="1" dirty="0" smtClean="0">
                          <a:latin typeface="PT Sans Narrow" panose="020B0506020203020204" pitchFamily="34" charset="-52"/>
                          <a:ea typeface="PT Sans Narrow" panose="020B0506020203020204" pitchFamily="34" charset="-52"/>
                        </a:rPr>
                        <a:t>Сведения из субъектов с переданными полномочиями</a:t>
                      </a:r>
                    </a:p>
                  </a:txBody>
                  <a:tcPr anchor="ctr">
                    <a:lnL w="285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altLang="ru-RU" sz="4400" dirty="0" smtClean="0">
                          <a:latin typeface="PT Sans Narrow" panose="020B0506020203020204" pitchFamily="34" charset="-52"/>
                          <a:ea typeface="PT Sans Narrow" panose="020B0506020203020204" pitchFamily="34" charset="-52"/>
                        </a:rPr>
                        <a:t> ТСР, санаторно-курортное обеспечение,</a:t>
                      </a:r>
                      <a:r>
                        <a:rPr lang="ru-RU" altLang="ru-RU" sz="4400" baseline="0" dirty="0" smtClean="0">
                          <a:latin typeface="PT Sans Narrow" panose="020B0506020203020204" pitchFamily="34" charset="-52"/>
                          <a:ea typeface="PT Sans Narrow" panose="020B0506020203020204" pitchFamily="34" charset="-52"/>
                        </a:rPr>
                        <a:t> </a:t>
                      </a:r>
                      <a:r>
                        <a:rPr lang="ru-RU" altLang="ru-RU" sz="4400" dirty="0" smtClean="0">
                          <a:latin typeface="PT Sans Narrow" panose="020B0506020203020204" pitchFamily="34" charset="-52"/>
                          <a:ea typeface="PT Sans Narrow" panose="020B0506020203020204" pitchFamily="34" charset="-52"/>
                        </a:rPr>
                        <a:t>компенсации, исполнение ИПРА, выплаты*</a:t>
                      </a:r>
                      <a:endParaRPr lang="ru-RU" sz="4400" b="0" dirty="0">
                        <a:latin typeface="PT Sans Narrow" panose="020B0506020203020204" pitchFamily="34" charset="-52"/>
                        <a:ea typeface="PT Sans Narrow" panose="020B0506020203020204" pitchFamily="34" charset="-52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20000"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altLang="ru-RU" sz="4400" b="1" dirty="0" smtClean="0">
                        <a:latin typeface="PT Sans Narrow" panose="020B0506020203020204" pitchFamily="34" charset="-52"/>
                        <a:ea typeface="PT Sans Narrow" panose="020B0506020203020204" pitchFamily="34" charset="-52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4400" b="1" dirty="0" smtClean="0">
                          <a:latin typeface="PT Sans Narrow" panose="020B0506020203020204" pitchFamily="34" charset="-52"/>
                          <a:ea typeface="PT Sans Narrow" panose="020B0506020203020204" pitchFamily="34" charset="-52"/>
                        </a:rPr>
                        <a:t>Сведения </a:t>
                      </a:r>
                      <a:r>
                        <a:rPr lang="ru-RU" altLang="ru-RU" sz="4400" b="1" dirty="0" err="1" smtClean="0">
                          <a:latin typeface="PT Sans Narrow" panose="020B0506020203020204" pitchFamily="34" charset="-52"/>
                          <a:ea typeface="PT Sans Narrow" panose="020B0506020203020204" pitchFamily="34" charset="-52"/>
                        </a:rPr>
                        <a:t>Минобрнауки</a:t>
                      </a:r>
                      <a:endParaRPr lang="ru-RU" altLang="ru-RU" sz="4400" b="1" dirty="0" smtClean="0">
                        <a:latin typeface="PT Sans Narrow" panose="020B0506020203020204" pitchFamily="34" charset="-52"/>
                        <a:ea typeface="PT Sans Narrow" panose="020B0506020203020204" pitchFamily="34" charset="-52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altLang="ru-RU" sz="4400" dirty="0" smtClean="0">
                          <a:latin typeface="PT Sans Narrow" panose="020B0506020203020204" pitchFamily="34" charset="-52"/>
                          <a:ea typeface="PT Sans Narrow" panose="020B0506020203020204" pitchFamily="34" charset="-52"/>
                        </a:rPr>
                        <a:t> об образовании*</a:t>
                      </a:r>
                      <a:endParaRPr lang="ru-RU" sz="4400" b="0" dirty="0">
                        <a:latin typeface="PT Sans Narrow" panose="020B0506020203020204" pitchFamily="34" charset="-52"/>
                        <a:ea typeface="PT Sans Narrow" panose="020B0506020203020204" pitchFamily="34" charset="-52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20000"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altLang="ru-RU" sz="4400" b="1" dirty="0" smtClean="0">
                        <a:latin typeface="PT Sans Narrow" panose="020B0506020203020204" pitchFamily="34" charset="-52"/>
                        <a:ea typeface="PT Sans Narrow" panose="020B0506020203020204" pitchFamily="34" charset="-52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4400" b="1" dirty="0" smtClean="0">
                          <a:latin typeface="PT Sans Narrow" panose="020B0506020203020204" pitchFamily="34" charset="-52"/>
                          <a:ea typeface="PT Sans Narrow" panose="020B0506020203020204" pitchFamily="34" charset="-52"/>
                        </a:rPr>
                        <a:t>Сведения Минздрава</a:t>
                      </a:r>
                    </a:p>
                  </a:txBody>
                  <a:tcPr anchor="ctr">
                    <a:lnL w="285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altLang="ru-RU" sz="4400" dirty="0" smtClean="0">
                          <a:latin typeface="PT Sans Narrow" panose="020B0506020203020204" pitchFamily="34" charset="-52"/>
                          <a:ea typeface="PT Sans Narrow" panose="020B0506020203020204" pitchFamily="34" charset="-52"/>
                        </a:rPr>
                        <a:t> 7 нозологий, санаторно-курортное обеспечение, ВМП*</a:t>
                      </a:r>
                      <a:endParaRPr lang="ru-RU" sz="4400" b="0" dirty="0">
                        <a:latin typeface="PT Sans Narrow" panose="020B0506020203020204" pitchFamily="34" charset="-52"/>
                        <a:ea typeface="PT Sans Narrow" panose="020B0506020203020204" pitchFamily="34" charset="-52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20000"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altLang="ru-RU" sz="4400" b="1" dirty="0" smtClean="0">
                        <a:latin typeface="PT Sans Narrow" panose="020B0506020203020204" pitchFamily="34" charset="-52"/>
                        <a:ea typeface="PT Sans Narrow" panose="020B0506020203020204" pitchFamily="34" charset="-52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4400" b="1" dirty="0" smtClean="0">
                          <a:latin typeface="PT Sans Narrow" panose="020B0506020203020204" pitchFamily="34" charset="-52"/>
                          <a:ea typeface="PT Sans Narrow" panose="020B0506020203020204" pitchFamily="34" charset="-52"/>
                        </a:rPr>
                        <a:t>Сведения </a:t>
                      </a:r>
                      <a:r>
                        <a:rPr lang="ru-RU" altLang="ru-RU" sz="4400" b="1" dirty="0" err="1" smtClean="0">
                          <a:latin typeface="PT Sans Narrow" panose="020B0506020203020204" pitchFamily="34" charset="-52"/>
                          <a:ea typeface="PT Sans Narrow" panose="020B0506020203020204" pitchFamily="34" charset="-52"/>
                        </a:rPr>
                        <a:t>Роструда</a:t>
                      </a:r>
                      <a:endParaRPr lang="ru-RU" altLang="ru-RU" sz="4400" b="1" dirty="0" smtClean="0">
                        <a:latin typeface="PT Sans Narrow" panose="020B0506020203020204" pitchFamily="34" charset="-52"/>
                        <a:ea typeface="PT Sans Narrow" panose="020B0506020203020204" pitchFamily="34" charset="-52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altLang="ru-RU" sz="4400" dirty="0" smtClean="0">
                          <a:latin typeface="PT Sans Narrow" panose="020B0506020203020204" pitchFamily="34" charset="-52"/>
                          <a:ea typeface="PT Sans Narrow" panose="020B0506020203020204" pitchFamily="34" charset="-52"/>
                        </a:rPr>
                        <a:t>об оказании услуг в сфере содействия занятости инвалидов, выплаты «чернобыльцам»*</a:t>
                      </a:r>
                      <a:endParaRPr lang="ru-RU" sz="4400" b="0" dirty="0">
                        <a:latin typeface="PT Sans Narrow" panose="020B0506020203020204" pitchFamily="34" charset="-52"/>
                        <a:ea typeface="PT Sans Narrow" panose="020B0506020203020204" pitchFamily="34" charset="-52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574172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3" name="Rectangle 10"/>
          <p:cNvSpPr>
            <a:spLocks/>
          </p:cNvSpPr>
          <p:nvPr/>
        </p:nvSpPr>
        <p:spPr bwMode="auto">
          <a:xfrm>
            <a:off x="2355850" y="985838"/>
            <a:ext cx="6397625" cy="757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1pPr>
            <a:lvl2pPr marL="742950" indent="-285750" eaLnBrk="0"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2pPr>
            <a:lvl3pPr marL="1143000" indent="-228600" eaLnBrk="0"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3pPr>
            <a:lvl4pPr marL="1600200" indent="-228600" eaLnBrk="0"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4pPr>
            <a:lvl5pPr marL="2057400" indent="-228600" eaLnBrk="0"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5pPr>
            <a:lvl6pPr marL="2514600" indent="-228600" algn="ctr" defTabSz="18288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6pPr>
            <a:lvl7pPr marL="2971800" indent="-228600" algn="ctr" defTabSz="18288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7pPr>
            <a:lvl8pPr marL="3429000" indent="-228600" algn="ctr" defTabSz="18288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8pPr>
            <a:lvl9pPr marL="3886200" indent="-228600" algn="ctr" defTabSz="18288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9pPr>
          </a:lstStyle>
          <a:p>
            <a:pPr algn="l" eaLnBrk="1"/>
            <a:r>
              <a:rPr lang="ru-RU" altLang="ru-RU" sz="2800">
                <a:latin typeface="PT Sans" pitchFamily="34" charset="0"/>
                <a:ea typeface="PT Sans" pitchFamily="34" charset="0"/>
                <a:cs typeface="PT Sans" pitchFamily="34" charset="0"/>
                <a:sym typeface="PT Sans" pitchFamily="34" charset="0"/>
              </a:rPr>
              <a:t>ПЕНСИОННЫЙ ФОНД</a:t>
            </a:r>
          </a:p>
          <a:p>
            <a:pPr algn="l" eaLnBrk="1"/>
            <a:r>
              <a:rPr lang="ru-RU" altLang="ru-RU" sz="2800">
                <a:latin typeface="PT Sans" pitchFamily="34" charset="0"/>
                <a:ea typeface="PT Sans" pitchFamily="34" charset="0"/>
                <a:cs typeface="PT Sans" pitchFamily="34" charset="0"/>
                <a:sym typeface="PT Sans" pitchFamily="34" charset="0"/>
              </a:rPr>
              <a:t>РОССИЙСКОЙ ФЕДЕРАЦИИ</a:t>
            </a:r>
          </a:p>
        </p:txBody>
      </p:sp>
      <p:pic>
        <p:nvPicPr>
          <p:cNvPr id="3084" name="Picture 11" descr="pfr_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963" y="730250"/>
            <a:ext cx="1016000" cy="1036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3093" name="Group 20"/>
          <p:cNvGrpSpPr>
            <a:grpSpLocks/>
          </p:cNvGrpSpPr>
          <p:nvPr/>
        </p:nvGrpSpPr>
        <p:grpSpPr bwMode="auto">
          <a:xfrm>
            <a:off x="-20638" y="2338388"/>
            <a:ext cx="24425276" cy="63500"/>
            <a:chOff x="-2" y="-1"/>
            <a:chExt cx="24425729" cy="63502"/>
          </a:xfrm>
        </p:grpSpPr>
        <p:sp>
          <p:nvSpPr>
            <p:cNvPr id="3095" name="Line 21"/>
            <p:cNvSpPr>
              <a:spLocks noChangeShapeType="1"/>
            </p:cNvSpPr>
            <p:nvPr/>
          </p:nvSpPr>
          <p:spPr bwMode="auto">
            <a:xfrm flipH="1" flipV="1">
              <a:off x="-1" y="-1"/>
              <a:ext cx="24425728" cy="2"/>
            </a:xfrm>
            <a:prstGeom prst="line">
              <a:avLst/>
            </a:prstGeom>
            <a:noFill/>
            <a:ln w="114300">
              <a:solidFill>
                <a:srgbClr val="DDDDDD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tIns="91440" bIns="91440"/>
            <a:lstStyle/>
            <a:p>
              <a:endParaRPr lang="ru-RU"/>
            </a:p>
          </p:txBody>
        </p:sp>
        <p:sp>
          <p:nvSpPr>
            <p:cNvPr id="3096" name="Line 22"/>
            <p:cNvSpPr>
              <a:spLocks noChangeShapeType="1"/>
            </p:cNvSpPr>
            <p:nvPr/>
          </p:nvSpPr>
          <p:spPr bwMode="auto">
            <a:xfrm flipH="1" flipV="1">
              <a:off x="-1" y="63499"/>
              <a:ext cx="24425728" cy="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tIns="91440" bIns="91440"/>
            <a:lstStyle/>
            <a:p>
              <a:endParaRPr lang="ru-RU"/>
            </a:p>
          </p:txBody>
        </p:sp>
      </p:grpSp>
      <p:sp>
        <p:nvSpPr>
          <p:cNvPr id="13" name="Rectangle 24"/>
          <p:cNvSpPr>
            <a:spLocks/>
          </p:cNvSpPr>
          <p:nvPr/>
        </p:nvSpPr>
        <p:spPr bwMode="auto">
          <a:xfrm>
            <a:off x="995363" y="2646363"/>
            <a:ext cx="16216312" cy="1415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 bIns="91440">
            <a:spAutoFit/>
          </a:bodyPr>
          <a:lstStyle>
            <a:lvl1pPr eaLnBrk="0"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1pPr>
            <a:lvl2pPr marL="742950" indent="-285750" eaLnBrk="0"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2pPr>
            <a:lvl3pPr marL="1143000" indent="-228600" eaLnBrk="0"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3pPr>
            <a:lvl4pPr marL="1600200" indent="-228600" eaLnBrk="0"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4pPr>
            <a:lvl5pPr marL="2057400" indent="-228600" eaLnBrk="0"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5pPr>
            <a:lvl6pPr marL="2514600" indent="-228600" algn="ctr" defTabSz="18288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6pPr>
            <a:lvl7pPr marL="2971800" indent="-228600" algn="ctr" defTabSz="18288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7pPr>
            <a:lvl8pPr marL="3429000" indent="-228600" algn="ctr" defTabSz="18288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8pPr>
            <a:lvl9pPr marL="3886200" indent="-228600" algn="ctr" defTabSz="18288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9pPr>
          </a:lstStyle>
          <a:p>
            <a:pPr algn="l" eaLnBrk="1"/>
            <a:r>
              <a:rPr lang="ru-RU" altLang="ru-RU" sz="8000" b="1" dirty="0" smtClean="0">
                <a:solidFill>
                  <a:srgbClr val="3F6797"/>
                </a:solidFill>
              </a:rPr>
              <a:t>СОЗДАНИЕ ФГИС ФРИ</a:t>
            </a:r>
            <a:r>
              <a:rPr lang="ru-RU" altLang="ru-RU" sz="8000" dirty="0" smtClean="0">
                <a:solidFill>
                  <a:srgbClr val="3F6797"/>
                </a:solidFill>
              </a:rPr>
              <a:t>  /  </a:t>
            </a:r>
            <a:r>
              <a:rPr lang="en-US" altLang="ru-RU" sz="8000" dirty="0" smtClean="0">
                <a:solidFill>
                  <a:srgbClr val="535353"/>
                </a:solidFill>
              </a:rPr>
              <a:t>2</a:t>
            </a:r>
            <a:r>
              <a:rPr lang="ru-RU" altLang="ru-RU" sz="8000" dirty="0" smtClean="0">
                <a:solidFill>
                  <a:srgbClr val="535353"/>
                </a:solidFill>
              </a:rPr>
              <a:t> ЭТАП</a:t>
            </a:r>
            <a:endParaRPr lang="ru-RU" altLang="ru-RU" sz="8000" b="1" dirty="0">
              <a:solidFill>
                <a:srgbClr val="3F6797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13413499" y="2815639"/>
            <a:ext cx="1364476" cy="83099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>
            <a:spAutoFit/>
          </a:bodyPr>
          <a:lstStyle/>
          <a:p>
            <a:pPr algn="l" eaLnBrk="1"/>
            <a:r>
              <a:rPr lang="ru-RU" altLang="ru-RU" sz="4800" b="1" dirty="0" smtClean="0">
                <a:solidFill>
                  <a:schemeClr val="bg1"/>
                </a:solidFill>
              </a:rPr>
              <a:t>2017</a:t>
            </a:r>
            <a:endParaRPr lang="ru-RU" altLang="ru-RU" sz="4800" b="1" dirty="0">
              <a:solidFill>
                <a:schemeClr val="bg1"/>
              </a:solidFill>
            </a:endParaRPr>
          </a:p>
        </p:txBody>
      </p:sp>
      <p:sp>
        <p:nvSpPr>
          <p:cNvPr id="44" name="Rectangle 15"/>
          <p:cNvSpPr>
            <a:spLocks/>
          </p:cNvSpPr>
          <p:nvPr/>
        </p:nvSpPr>
        <p:spPr bwMode="auto">
          <a:xfrm>
            <a:off x="11543928" y="737320"/>
            <a:ext cx="12255500" cy="100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tIns="91440" bIns="91440">
            <a:spAutoFit/>
          </a:bodyPr>
          <a:lstStyle>
            <a:lvl1pPr defTabSz="457200" eaLnBrk="0"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1pPr>
            <a:lvl2pPr marL="742950" indent="-285750" defTabSz="457200" eaLnBrk="0"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2pPr>
            <a:lvl3pPr marL="1143000" indent="-228600" defTabSz="457200" eaLnBrk="0"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3pPr>
            <a:lvl4pPr marL="1600200" indent="-228600" defTabSz="457200" eaLnBrk="0"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4pPr>
            <a:lvl5pPr marL="2057400" indent="-228600" defTabSz="457200" eaLnBrk="0"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9pPr>
          </a:lstStyle>
          <a:p>
            <a:pPr algn="l" eaLnBrk="1"/>
            <a:r>
              <a:rPr lang="ru-RU" altLang="ru-RU" sz="7200" dirty="0">
                <a:solidFill>
                  <a:srgbClr val="A7A7A7"/>
                </a:solidFill>
              </a:rPr>
              <a:t>ФЕДЕРАЛЬНЫЙ РЕЕСТР ИНВАЛИДОВ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112963" y="5863242"/>
            <a:ext cx="1947417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 algn="l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6000" dirty="0" smtClean="0"/>
              <a:t>Завершение загрузки данных</a:t>
            </a:r>
          </a:p>
          <a:p>
            <a:pPr marL="685800" lvl="2" indent="-685800" algn="l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altLang="ru-RU" sz="6000" dirty="0"/>
              <a:t>Регулярное представление сведений поставщиками </a:t>
            </a:r>
            <a:r>
              <a:rPr lang="ru-RU" altLang="ru-RU" sz="6000" dirty="0" smtClean="0"/>
              <a:t>информации</a:t>
            </a:r>
            <a:endParaRPr lang="ru-RU" altLang="ru-RU" sz="6000" dirty="0"/>
          </a:p>
        </p:txBody>
      </p:sp>
      <p:sp>
        <p:nvSpPr>
          <p:cNvPr id="36" name="TextBox 35"/>
          <p:cNvSpPr txBox="1"/>
          <p:nvPr/>
        </p:nvSpPr>
        <p:spPr>
          <a:xfrm>
            <a:off x="2112963" y="10031576"/>
            <a:ext cx="189429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 algn="l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6000" dirty="0" smtClean="0"/>
              <a:t>Подключение субъектов к системе</a:t>
            </a:r>
          </a:p>
          <a:p>
            <a:pPr marL="685800" indent="-685800" algn="l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altLang="ru-RU" sz="6000" dirty="0" smtClean="0"/>
              <a:t>Загрузка сведений (2 пол. 2017 г.)</a:t>
            </a:r>
            <a:endParaRPr lang="ru-RU" altLang="ru-RU" sz="6000" dirty="0"/>
          </a:p>
        </p:txBody>
      </p:sp>
      <p:sp>
        <p:nvSpPr>
          <p:cNvPr id="45" name="Номер слайда 2"/>
          <p:cNvSpPr txBox="1">
            <a:spLocks/>
          </p:cNvSpPr>
          <p:nvPr/>
        </p:nvSpPr>
        <p:spPr bwMode="auto">
          <a:xfrm>
            <a:off x="23060620" y="12834938"/>
            <a:ext cx="503238" cy="48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1440" tIns="91440" rIns="91440" bIns="91440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defTabSz="1828800" rtl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888888"/>
                </a:solidFill>
                <a:latin typeface="+mn-lt"/>
                <a:ea typeface="+mn-ea"/>
                <a:cs typeface="+mn-cs"/>
                <a:sym typeface="Calibri" pitchFamily="34" charset="0"/>
              </a:defRPr>
            </a:lvl1pPr>
            <a:lvl2pPr marL="457200" algn="ctr" defTabSz="1828800" rtl="0" fontAlgn="base" hangingPunct="0">
              <a:spcBef>
                <a:spcPct val="0"/>
              </a:spcBef>
              <a:spcAft>
                <a:spcPct val="0"/>
              </a:spcAft>
              <a:defRPr sz="4600" kern="12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2pPr>
            <a:lvl3pPr marL="914400" algn="ctr" defTabSz="1828800" rtl="0" fontAlgn="base" hangingPunct="0">
              <a:spcBef>
                <a:spcPct val="0"/>
              </a:spcBef>
              <a:spcAft>
                <a:spcPct val="0"/>
              </a:spcAft>
              <a:defRPr sz="4600" kern="12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3pPr>
            <a:lvl4pPr marL="1371600" algn="ctr" defTabSz="1828800" rtl="0" fontAlgn="base" hangingPunct="0">
              <a:spcBef>
                <a:spcPct val="0"/>
              </a:spcBef>
              <a:spcAft>
                <a:spcPct val="0"/>
              </a:spcAft>
              <a:defRPr sz="4600" kern="12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4pPr>
            <a:lvl5pPr marL="1828800" algn="ctr" defTabSz="1828800" rtl="0" fontAlgn="base" hangingPunct="0">
              <a:spcBef>
                <a:spcPct val="0"/>
              </a:spcBef>
              <a:spcAft>
                <a:spcPct val="0"/>
              </a:spcAft>
              <a:defRPr sz="4600" kern="12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5pPr>
            <a:lvl6pPr marL="2286000" algn="l" defTabSz="914400" rtl="0" eaLnBrk="1" latinLnBrk="0" hangingPunct="1">
              <a:defRPr sz="4600" kern="12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6pPr>
            <a:lvl7pPr marL="2743200" algn="l" defTabSz="914400" rtl="0" eaLnBrk="1" latinLnBrk="0" hangingPunct="1">
              <a:defRPr sz="4600" kern="12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7pPr>
            <a:lvl8pPr marL="3200400" algn="l" defTabSz="914400" rtl="0" eaLnBrk="1" latinLnBrk="0" hangingPunct="1">
              <a:defRPr sz="4600" kern="12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8pPr>
            <a:lvl9pPr marL="3657600" algn="l" defTabSz="914400" rtl="0" eaLnBrk="1" latinLnBrk="0" hangingPunct="1">
              <a:defRPr sz="4600" kern="12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9pPr>
          </a:lstStyle>
          <a:p>
            <a:pPr>
              <a:defRPr/>
            </a:pPr>
            <a:fld id="{5783C7BB-E810-4912-8955-849AEB9CE96C}" type="slidenum">
              <a:rPr lang="ru-RU" altLang="ru-RU" sz="3200" smtClean="0"/>
              <a:pPr>
                <a:defRPr/>
              </a:pPr>
              <a:t>6</a:t>
            </a:fld>
            <a:endParaRPr lang="ru-RU" alt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86773" y="4642009"/>
            <a:ext cx="22025466" cy="10156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l"/>
            <a:r>
              <a:rPr lang="ru-RU" sz="6000" b="1" dirty="0" smtClean="0">
                <a:solidFill>
                  <a:schemeClr val="accent5">
                    <a:lumMod val="50000"/>
                  </a:schemeClr>
                </a:solidFill>
              </a:rPr>
              <a:t>Федеральные </a:t>
            </a:r>
            <a:r>
              <a:rPr lang="ru-RU" sz="6000" b="1" dirty="0">
                <a:solidFill>
                  <a:schemeClr val="accent5">
                    <a:lumMod val="50000"/>
                  </a:schemeClr>
                </a:solidFill>
              </a:rPr>
              <a:t>органы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286773" y="8837328"/>
            <a:ext cx="22025466" cy="10156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l"/>
            <a:r>
              <a:rPr lang="ru-RU" sz="6000" b="1" dirty="0">
                <a:solidFill>
                  <a:schemeClr val="accent5">
                    <a:lumMod val="50000"/>
                  </a:schemeClr>
                </a:solidFill>
              </a:rPr>
              <a:t>Органы </a:t>
            </a:r>
            <a:r>
              <a:rPr lang="ru-RU" sz="6000" b="1" dirty="0" smtClean="0">
                <a:solidFill>
                  <a:schemeClr val="accent5">
                    <a:lumMod val="50000"/>
                  </a:schemeClr>
                </a:solidFill>
              </a:rPr>
              <a:t>исполнительной </a:t>
            </a:r>
            <a:r>
              <a:rPr lang="ru-RU" sz="6000" b="1" dirty="0">
                <a:solidFill>
                  <a:schemeClr val="accent5">
                    <a:lumMod val="50000"/>
                  </a:schemeClr>
                </a:solidFill>
              </a:rPr>
              <a:t>власти </a:t>
            </a:r>
            <a:r>
              <a:rPr lang="ru-RU" sz="6000" b="1" dirty="0" smtClean="0">
                <a:solidFill>
                  <a:schemeClr val="accent5">
                    <a:lumMod val="50000"/>
                  </a:schemeClr>
                </a:solidFill>
              </a:rPr>
              <a:t>субъектов</a:t>
            </a:r>
            <a:endParaRPr lang="ru-RU" sz="60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003334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3" name="Rectangle 10"/>
          <p:cNvSpPr>
            <a:spLocks/>
          </p:cNvSpPr>
          <p:nvPr/>
        </p:nvSpPr>
        <p:spPr bwMode="auto">
          <a:xfrm>
            <a:off x="2355850" y="985838"/>
            <a:ext cx="6397625" cy="757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1pPr>
            <a:lvl2pPr marL="742950" indent="-285750" eaLnBrk="0"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2pPr>
            <a:lvl3pPr marL="1143000" indent="-228600" eaLnBrk="0"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3pPr>
            <a:lvl4pPr marL="1600200" indent="-228600" eaLnBrk="0"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4pPr>
            <a:lvl5pPr marL="2057400" indent="-228600" eaLnBrk="0"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5pPr>
            <a:lvl6pPr marL="2514600" indent="-228600" algn="ctr" defTabSz="18288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6pPr>
            <a:lvl7pPr marL="2971800" indent="-228600" algn="ctr" defTabSz="18288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7pPr>
            <a:lvl8pPr marL="3429000" indent="-228600" algn="ctr" defTabSz="18288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8pPr>
            <a:lvl9pPr marL="3886200" indent="-228600" algn="ctr" defTabSz="18288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9pPr>
          </a:lstStyle>
          <a:p>
            <a:pPr algn="l" eaLnBrk="1"/>
            <a:r>
              <a:rPr lang="ru-RU" altLang="ru-RU" sz="2800">
                <a:latin typeface="PT Sans" pitchFamily="34" charset="0"/>
                <a:ea typeface="PT Sans" pitchFamily="34" charset="0"/>
                <a:cs typeface="PT Sans" pitchFamily="34" charset="0"/>
                <a:sym typeface="PT Sans" pitchFamily="34" charset="0"/>
              </a:rPr>
              <a:t>ПЕНСИОННЫЙ ФОНД</a:t>
            </a:r>
          </a:p>
          <a:p>
            <a:pPr algn="l" eaLnBrk="1"/>
            <a:r>
              <a:rPr lang="ru-RU" altLang="ru-RU" sz="2800">
                <a:latin typeface="PT Sans" pitchFamily="34" charset="0"/>
                <a:ea typeface="PT Sans" pitchFamily="34" charset="0"/>
                <a:cs typeface="PT Sans" pitchFamily="34" charset="0"/>
                <a:sym typeface="PT Sans" pitchFamily="34" charset="0"/>
              </a:rPr>
              <a:t>РОССИЙСКОЙ ФЕДЕРАЦИИ</a:t>
            </a:r>
          </a:p>
        </p:txBody>
      </p:sp>
      <p:pic>
        <p:nvPicPr>
          <p:cNvPr id="3084" name="Picture 11" descr="pfr_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963" y="730250"/>
            <a:ext cx="1016000" cy="1036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3093" name="Group 20"/>
          <p:cNvGrpSpPr>
            <a:grpSpLocks/>
          </p:cNvGrpSpPr>
          <p:nvPr/>
        </p:nvGrpSpPr>
        <p:grpSpPr bwMode="auto">
          <a:xfrm>
            <a:off x="-20638" y="2338388"/>
            <a:ext cx="24425276" cy="63500"/>
            <a:chOff x="-2" y="-1"/>
            <a:chExt cx="24425729" cy="63502"/>
          </a:xfrm>
        </p:grpSpPr>
        <p:sp>
          <p:nvSpPr>
            <p:cNvPr id="3095" name="Line 21"/>
            <p:cNvSpPr>
              <a:spLocks noChangeShapeType="1"/>
            </p:cNvSpPr>
            <p:nvPr/>
          </p:nvSpPr>
          <p:spPr bwMode="auto">
            <a:xfrm flipH="1" flipV="1">
              <a:off x="-1" y="-1"/>
              <a:ext cx="24425728" cy="2"/>
            </a:xfrm>
            <a:prstGeom prst="line">
              <a:avLst/>
            </a:prstGeom>
            <a:noFill/>
            <a:ln w="114300">
              <a:solidFill>
                <a:srgbClr val="DDDDDD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tIns="91440" bIns="91440"/>
            <a:lstStyle/>
            <a:p>
              <a:endParaRPr lang="ru-RU"/>
            </a:p>
          </p:txBody>
        </p:sp>
        <p:sp>
          <p:nvSpPr>
            <p:cNvPr id="3096" name="Line 22"/>
            <p:cNvSpPr>
              <a:spLocks noChangeShapeType="1"/>
            </p:cNvSpPr>
            <p:nvPr/>
          </p:nvSpPr>
          <p:spPr bwMode="auto">
            <a:xfrm flipH="1" flipV="1">
              <a:off x="-1" y="63499"/>
              <a:ext cx="24425728" cy="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tIns="91440" bIns="91440"/>
            <a:lstStyle/>
            <a:p>
              <a:endParaRPr lang="ru-RU"/>
            </a:p>
          </p:txBody>
        </p:sp>
      </p:grpSp>
      <p:sp>
        <p:nvSpPr>
          <p:cNvPr id="13" name="Rectangle 24"/>
          <p:cNvSpPr>
            <a:spLocks/>
          </p:cNvSpPr>
          <p:nvPr/>
        </p:nvSpPr>
        <p:spPr bwMode="auto">
          <a:xfrm>
            <a:off x="995362" y="2646363"/>
            <a:ext cx="21493781" cy="2646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tIns="91440" bIns="91440">
            <a:spAutoFit/>
          </a:bodyPr>
          <a:lstStyle>
            <a:lvl1pPr eaLnBrk="0"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1pPr>
            <a:lvl2pPr marL="742950" indent="-285750" eaLnBrk="0"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2pPr>
            <a:lvl3pPr marL="1143000" indent="-228600" eaLnBrk="0"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3pPr>
            <a:lvl4pPr marL="1600200" indent="-228600" eaLnBrk="0"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4pPr>
            <a:lvl5pPr marL="2057400" indent="-228600" eaLnBrk="0"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5pPr>
            <a:lvl6pPr marL="2514600" indent="-228600" algn="ctr" defTabSz="18288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6pPr>
            <a:lvl7pPr marL="2971800" indent="-228600" algn="ctr" defTabSz="18288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7pPr>
            <a:lvl8pPr marL="3429000" indent="-228600" algn="ctr" defTabSz="18288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8pPr>
            <a:lvl9pPr marL="3886200" indent="-228600" algn="ctr" defTabSz="18288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9pPr>
          </a:lstStyle>
          <a:p>
            <a:pPr algn="l" eaLnBrk="1"/>
            <a:r>
              <a:rPr lang="ru-RU" altLang="ru-RU" sz="8000" b="1" dirty="0" smtClean="0">
                <a:solidFill>
                  <a:schemeClr val="accent5">
                    <a:lumMod val="50000"/>
                  </a:schemeClr>
                </a:solidFill>
              </a:rPr>
              <a:t>ПЕРЕЧЕНЬ СВЕДЕНИЙ </a:t>
            </a:r>
            <a:r>
              <a:rPr lang="ru-RU" altLang="ru-RU" sz="8000" b="1" dirty="0" smtClean="0">
                <a:solidFill>
                  <a:schemeClr val="accent5">
                    <a:lumMod val="50000"/>
                  </a:schemeClr>
                </a:solidFill>
                <a:latin typeface="PT Sans Narrow" panose="020B0506020203020204" pitchFamily="34" charset="-52"/>
                <a:ea typeface="PT Sans Narrow" panose="020B0506020203020204" pitchFamily="34" charset="-52"/>
              </a:rPr>
              <a:t>ОРГАНОВ </a:t>
            </a:r>
            <a:br>
              <a:rPr lang="ru-RU" altLang="ru-RU" sz="8000" b="1" dirty="0" smtClean="0">
                <a:solidFill>
                  <a:schemeClr val="accent5">
                    <a:lumMod val="50000"/>
                  </a:schemeClr>
                </a:solidFill>
                <a:latin typeface="PT Sans Narrow" panose="020B0506020203020204" pitchFamily="34" charset="-52"/>
                <a:ea typeface="PT Sans Narrow" panose="020B0506020203020204" pitchFamily="34" charset="-52"/>
              </a:rPr>
            </a:br>
            <a:r>
              <a:rPr lang="ru-RU" altLang="ru-RU" sz="8000" b="1" dirty="0" smtClean="0">
                <a:solidFill>
                  <a:schemeClr val="accent5">
                    <a:lumMod val="50000"/>
                  </a:schemeClr>
                </a:solidFill>
                <a:latin typeface="PT Sans Narrow" panose="020B0506020203020204" pitchFamily="34" charset="-52"/>
                <a:ea typeface="PT Sans Narrow" panose="020B0506020203020204" pitchFamily="34" charset="-52"/>
              </a:rPr>
              <a:t>ИСПОЛНИТЕЛЬНОЙ ВЛАСТИ СУБЪЕКТОВ РФ </a:t>
            </a:r>
            <a:endParaRPr lang="ru-RU" altLang="ru-RU" sz="8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4" name="Rectangle 15"/>
          <p:cNvSpPr>
            <a:spLocks/>
          </p:cNvSpPr>
          <p:nvPr/>
        </p:nvSpPr>
        <p:spPr bwMode="auto">
          <a:xfrm>
            <a:off x="11543928" y="737320"/>
            <a:ext cx="12255500" cy="100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tIns="91440" bIns="91440">
            <a:spAutoFit/>
          </a:bodyPr>
          <a:lstStyle>
            <a:lvl1pPr defTabSz="457200" eaLnBrk="0"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1pPr>
            <a:lvl2pPr marL="742950" indent="-285750" defTabSz="457200" eaLnBrk="0"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2pPr>
            <a:lvl3pPr marL="1143000" indent="-228600" defTabSz="457200" eaLnBrk="0"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3pPr>
            <a:lvl4pPr marL="1600200" indent="-228600" defTabSz="457200" eaLnBrk="0"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4pPr>
            <a:lvl5pPr marL="2057400" indent="-228600" defTabSz="457200" eaLnBrk="0"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9pPr>
          </a:lstStyle>
          <a:p>
            <a:pPr algn="l" eaLnBrk="1"/>
            <a:r>
              <a:rPr lang="ru-RU" altLang="ru-RU" sz="7200" dirty="0">
                <a:solidFill>
                  <a:srgbClr val="A7A7A7"/>
                </a:solidFill>
              </a:rPr>
              <a:t>ФЕДЕРАЛЬНЫЙ РЕЕСТР ИНВАЛИДОВ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182888" y="5889038"/>
            <a:ext cx="20020086" cy="6093976"/>
          </a:xfrm>
          <a:prstGeom prst="rect">
            <a:avLst/>
          </a:prstGeom>
          <a:noFill/>
        </p:spPr>
        <p:txBody>
          <a:bodyPr wrap="square" lIns="216000" rIns="180000">
            <a:spAutoFit/>
          </a:bodyPr>
          <a:lstStyle/>
          <a:p>
            <a:pPr marL="857250" indent="-857250" algn="l" defTabSz="914400" fontAlgn="auto" hangingPunct="1">
              <a:spcBef>
                <a:spcPts val="0"/>
              </a:spcBef>
              <a:spcAft>
                <a:spcPts val="180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ru-RU" altLang="ru-RU" sz="6000" dirty="0" smtClean="0">
                <a:solidFill>
                  <a:schemeClr val="tx1"/>
                </a:solidFill>
                <a:latin typeface="PT Sans Narrow" panose="020B0506020203020204" pitchFamily="34" charset="-52"/>
                <a:ea typeface="PT Sans Narrow" panose="020B0506020203020204" pitchFamily="34" charset="-52"/>
              </a:rPr>
              <a:t>Об </a:t>
            </a:r>
            <a:r>
              <a:rPr lang="ru-RU" altLang="ru-RU" sz="6000" dirty="0">
                <a:solidFill>
                  <a:schemeClr val="tx1"/>
                </a:solidFill>
                <a:latin typeface="PT Sans Narrow" panose="020B0506020203020204" pitchFamily="34" charset="-52"/>
                <a:ea typeface="PT Sans Narrow" panose="020B0506020203020204" pitchFamily="34" charset="-52"/>
              </a:rPr>
              <a:t>оказании медицинской помощи инвалидам государственными и муниципальными медицинскими организациями, в том числе в части исполнения мероприятий, предусмотренных </a:t>
            </a:r>
            <a:r>
              <a:rPr lang="ru-RU" altLang="ru-RU" sz="6000" dirty="0" smtClean="0">
                <a:solidFill>
                  <a:schemeClr val="tx1"/>
                </a:solidFill>
                <a:latin typeface="PT Sans Narrow" panose="020B0506020203020204" pitchFamily="34" charset="-52"/>
                <a:ea typeface="PT Sans Narrow" panose="020B0506020203020204" pitchFamily="34" charset="-52"/>
              </a:rPr>
              <a:t>ИПРА</a:t>
            </a:r>
            <a:endParaRPr lang="en-US" altLang="ru-RU" sz="6000" dirty="0" smtClean="0">
              <a:solidFill>
                <a:schemeClr val="tx1"/>
              </a:solidFill>
              <a:latin typeface="PT Sans Narrow" panose="020B0506020203020204" pitchFamily="34" charset="-52"/>
              <a:ea typeface="PT Sans Narrow" panose="020B0506020203020204" pitchFamily="34" charset="-52"/>
            </a:endParaRPr>
          </a:p>
          <a:p>
            <a:pPr marL="857250" indent="-857250" algn="l" defTabSz="914400" fontAlgn="auto" hangingPunct="1">
              <a:spcBef>
                <a:spcPts val="0"/>
              </a:spcBef>
              <a:spcAft>
                <a:spcPts val="180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ru-RU" altLang="ru-RU" sz="6000" dirty="0">
                <a:solidFill>
                  <a:schemeClr val="tx1"/>
                </a:solidFill>
                <a:latin typeface="PT Sans Narrow" panose="020B0506020203020204" pitchFamily="34" charset="-52"/>
                <a:ea typeface="PT Sans Narrow" panose="020B0506020203020204" pitchFamily="34" charset="-52"/>
              </a:rPr>
              <a:t>О</a:t>
            </a:r>
            <a:r>
              <a:rPr lang="ru-RU" altLang="ru-RU" sz="6000" dirty="0" smtClean="0">
                <a:solidFill>
                  <a:schemeClr val="tx1"/>
                </a:solidFill>
                <a:latin typeface="PT Sans Narrow" panose="020B0506020203020204" pitchFamily="34" charset="-52"/>
                <a:ea typeface="PT Sans Narrow" panose="020B0506020203020204" pitchFamily="34" charset="-52"/>
              </a:rPr>
              <a:t>б </a:t>
            </a:r>
            <a:r>
              <a:rPr lang="ru-RU" altLang="ru-RU" sz="6000" dirty="0">
                <a:solidFill>
                  <a:schemeClr val="tx1"/>
                </a:solidFill>
                <a:latin typeface="PT Sans Narrow" panose="020B0506020203020204" pitchFamily="34" charset="-52"/>
                <a:ea typeface="PT Sans Narrow" panose="020B0506020203020204" pitchFamily="34" charset="-52"/>
              </a:rPr>
              <a:t>оказании инвалидам паллиативной </a:t>
            </a:r>
            <a:r>
              <a:rPr lang="ru-RU" altLang="ru-RU" sz="6000" dirty="0" smtClean="0">
                <a:solidFill>
                  <a:schemeClr val="tx1"/>
                </a:solidFill>
                <a:latin typeface="PT Sans Narrow" panose="020B0506020203020204" pitchFamily="34" charset="-52"/>
                <a:ea typeface="PT Sans Narrow" panose="020B0506020203020204" pitchFamily="34" charset="-52"/>
              </a:rPr>
              <a:t>помощи</a:t>
            </a:r>
            <a:endParaRPr lang="en-US" altLang="ru-RU" sz="6000" dirty="0" smtClean="0">
              <a:solidFill>
                <a:schemeClr val="tx1"/>
              </a:solidFill>
              <a:latin typeface="PT Sans Narrow" panose="020B0506020203020204" pitchFamily="34" charset="-52"/>
              <a:ea typeface="PT Sans Narrow" panose="020B0506020203020204" pitchFamily="34" charset="-52"/>
            </a:endParaRPr>
          </a:p>
          <a:p>
            <a:pPr marL="857250" indent="-857250" algn="l" defTabSz="914400" fontAlgn="auto" hangingPunct="1">
              <a:spcBef>
                <a:spcPts val="0"/>
              </a:spcBef>
              <a:spcAft>
                <a:spcPts val="180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ru-RU" altLang="ru-RU" sz="6000" dirty="0">
                <a:solidFill>
                  <a:schemeClr val="tx1"/>
                </a:solidFill>
                <a:latin typeface="PT Sans Narrow" panose="020B0506020203020204" pitchFamily="34" charset="-52"/>
                <a:ea typeface="PT Sans Narrow" panose="020B0506020203020204" pitchFamily="34" charset="-52"/>
              </a:rPr>
              <a:t>О</a:t>
            </a:r>
            <a:r>
              <a:rPr lang="ru-RU" altLang="ru-RU" sz="6000" dirty="0" smtClean="0">
                <a:solidFill>
                  <a:schemeClr val="tx1"/>
                </a:solidFill>
                <a:latin typeface="PT Sans Narrow" panose="020B0506020203020204" pitchFamily="34" charset="-52"/>
                <a:ea typeface="PT Sans Narrow" panose="020B0506020203020204" pitchFamily="34" charset="-52"/>
              </a:rPr>
              <a:t>б </a:t>
            </a:r>
            <a:r>
              <a:rPr lang="ru-RU" altLang="ru-RU" sz="6000" dirty="0">
                <a:solidFill>
                  <a:schemeClr val="tx1"/>
                </a:solidFill>
                <a:latin typeface="PT Sans Narrow" panose="020B0506020203020204" pitchFamily="34" charset="-52"/>
                <a:ea typeface="PT Sans Narrow" panose="020B0506020203020204" pitchFamily="34" charset="-52"/>
              </a:rPr>
              <a:t>обеспечении лекарственными препаратами и медицинскими изделиями</a:t>
            </a:r>
          </a:p>
        </p:txBody>
      </p:sp>
      <p:sp>
        <p:nvSpPr>
          <p:cNvPr id="14" name="Номер слайда 2"/>
          <p:cNvSpPr txBox="1">
            <a:spLocks/>
          </p:cNvSpPr>
          <p:nvPr/>
        </p:nvSpPr>
        <p:spPr bwMode="auto">
          <a:xfrm>
            <a:off x="23060620" y="12834938"/>
            <a:ext cx="503238" cy="48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1440" tIns="91440" rIns="91440" bIns="91440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defTabSz="1828800" rtl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888888"/>
                </a:solidFill>
                <a:latin typeface="+mn-lt"/>
                <a:ea typeface="+mn-ea"/>
                <a:cs typeface="+mn-cs"/>
                <a:sym typeface="Calibri" pitchFamily="34" charset="0"/>
              </a:defRPr>
            </a:lvl1pPr>
            <a:lvl2pPr marL="457200" algn="ctr" defTabSz="1828800" rtl="0" fontAlgn="base" hangingPunct="0">
              <a:spcBef>
                <a:spcPct val="0"/>
              </a:spcBef>
              <a:spcAft>
                <a:spcPct val="0"/>
              </a:spcAft>
              <a:defRPr sz="4600" kern="12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2pPr>
            <a:lvl3pPr marL="914400" algn="ctr" defTabSz="1828800" rtl="0" fontAlgn="base" hangingPunct="0">
              <a:spcBef>
                <a:spcPct val="0"/>
              </a:spcBef>
              <a:spcAft>
                <a:spcPct val="0"/>
              </a:spcAft>
              <a:defRPr sz="4600" kern="12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3pPr>
            <a:lvl4pPr marL="1371600" algn="ctr" defTabSz="1828800" rtl="0" fontAlgn="base" hangingPunct="0">
              <a:spcBef>
                <a:spcPct val="0"/>
              </a:spcBef>
              <a:spcAft>
                <a:spcPct val="0"/>
              </a:spcAft>
              <a:defRPr sz="4600" kern="12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4pPr>
            <a:lvl5pPr marL="1828800" algn="ctr" defTabSz="1828800" rtl="0" fontAlgn="base" hangingPunct="0">
              <a:spcBef>
                <a:spcPct val="0"/>
              </a:spcBef>
              <a:spcAft>
                <a:spcPct val="0"/>
              </a:spcAft>
              <a:defRPr sz="4600" kern="12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5pPr>
            <a:lvl6pPr marL="2286000" algn="l" defTabSz="914400" rtl="0" eaLnBrk="1" latinLnBrk="0" hangingPunct="1">
              <a:defRPr sz="4600" kern="12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6pPr>
            <a:lvl7pPr marL="2743200" algn="l" defTabSz="914400" rtl="0" eaLnBrk="1" latinLnBrk="0" hangingPunct="1">
              <a:defRPr sz="4600" kern="12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7pPr>
            <a:lvl8pPr marL="3200400" algn="l" defTabSz="914400" rtl="0" eaLnBrk="1" latinLnBrk="0" hangingPunct="1">
              <a:defRPr sz="4600" kern="12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8pPr>
            <a:lvl9pPr marL="3657600" algn="l" defTabSz="914400" rtl="0" eaLnBrk="1" latinLnBrk="0" hangingPunct="1">
              <a:defRPr sz="4600" kern="12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9pPr>
          </a:lstStyle>
          <a:p>
            <a:pPr>
              <a:defRPr/>
            </a:pPr>
            <a:fld id="{5783C7BB-E810-4912-8955-849AEB9CE96C}" type="slidenum">
              <a:rPr lang="ru-RU" altLang="ru-RU" sz="3200" smtClean="0"/>
              <a:pPr>
                <a:defRPr/>
              </a:pPr>
              <a:t>7</a:t>
            </a:fld>
            <a:endParaRPr lang="ru-RU" altLang="ru-RU" sz="3200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340694" y="6145904"/>
            <a:ext cx="496072" cy="4960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91440" rIns="91440" bIns="9144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18288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6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PT Sans Narrow" pitchFamily="34" charset="0"/>
              <a:ea typeface="PT Sans Narrow" pitchFamily="34" charset="0"/>
              <a:cs typeface="PT Sans Narrow" pitchFamily="34" charset="0"/>
              <a:sym typeface="PT Sans Narrow" pitchFamily="34" charset="0"/>
            </a:endParaRPr>
          </a:p>
        </p:txBody>
      </p:sp>
      <p:sp>
        <p:nvSpPr>
          <p:cNvPr id="16" name="Line 18"/>
          <p:cNvSpPr>
            <a:spLocks noChangeShapeType="1"/>
          </p:cNvSpPr>
          <p:nvPr/>
        </p:nvSpPr>
        <p:spPr bwMode="auto">
          <a:xfrm flipH="1">
            <a:off x="2038872" y="9966790"/>
            <a:ext cx="20450272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 bIns="91440"/>
          <a:lstStyle/>
          <a:p>
            <a:endParaRPr lang="ru-RU"/>
          </a:p>
        </p:txBody>
      </p:sp>
      <p:sp>
        <p:nvSpPr>
          <p:cNvPr id="17" name="Line 23"/>
          <p:cNvSpPr>
            <a:spLocks noChangeShapeType="1"/>
          </p:cNvSpPr>
          <p:nvPr/>
        </p:nvSpPr>
        <p:spPr bwMode="auto">
          <a:xfrm flipH="1">
            <a:off x="3066580" y="5993904"/>
            <a:ext cx="0" cy="5690056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 bIns="91440"/>
          <a:lstStyle/>
          <a:p>
            <a:endParaRPr lang="ru-RU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2340694" y="9102694"/>
            <a:ext cx="496072" cy="4960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91440" rIns="91440" bIns="9144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18288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6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PT Sans Narrow" pitchFamily="34" charset="0"/>
              <a:ea typeface="PT Sans Narrow" pitchFamily="34" charset="0"/>
              <a:cs typeface="PT Sans Narrow" pitchFamily="34" charset="0"/>
              <a:sym typeface="PT Sans Narrow" pitchFamily="34" charset="0"/>
            </a:endParaRPr>
          </a:p>
        </p:txBody>
      </p:sp>
      <p:sp>
        <p:nvSpPr>
          <p:cNvPr id="19" name="Line 18"/>
          <p:cNvSpPr>
            <a:spLocks noChangeShapeType="1"/>
          </p:cNvSpPr>
          <p:nvPr/>
        </p:nvSpPr>
        <p:spPr bwMode="auto">
          <a:xfrm flipH="1">
            <a:off x="2038872" y="8742654"/>
            <a:ext cx="20450272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 bIns="91440"/>
          <a:lstStyle/>
          <a:p>
            <a:endParaRPr lang="ru-RU"/>
          </a:p>
        </p:txBody>
      </p:sp>
      <p:sp>
        <p:nvSpPr>
          <p:cNvPr id="20" name="Прямоугольник 19"/>
          <p:cNvSpPr/>
          <p:nvPr/>
        </p:nvSpPr>
        <p:spPr bwMode="auto">
          <a:xfrm>
            <a:off x="2340694" y="10326830"/>
            <a:ext cx="496072" cy="4960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91440" rIns="91440" bIns="9144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18288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6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PT Sans Narrow" pitchFamily="34" charset="0"/>
              <a:ea typeface="PT Sans Narrow" pitchFamily="34" charset="0"/>
              <a:cs typeface="PT Sans Narrow" pitchFamily="34" charset="0"/>
              <a:sym typeface="PT Sans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708089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 bwMode="auto">
          <a:xfrm>
            <a:off x="4523754" y="4337720"/>
            <a:ext cx="15229086" cy="835546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91440" rIns="91440" bIns="9144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18288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6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PT Sans Narrow" pitchFamily="34" charset="0"/>
              <a:ea typeface="PT Sans Narrow" pitchFamily="34" charset="0"/>
              <a:cs typeface="PT Sans Narrow" pitchFamily="34" charset="0"/>
              <a:sym typeface="PT Sans Narrow" pitchFamily="34" charset="0"/>
            </a:endParaRPr>
          </a:p>
        </p:txBody>
      </p:sp>
      <p:sp>
        <p:nvSpPr>
          <p:cNvPr id="3083" name="Rectangle 10"/>
          <p:cNvSpPr>
            <a:spLocks/>
          </p:cNvSpPr>
          <p:nvPr/>
        </p:nvSpPr>
        <p:spPr bwMode="auto">
          <a:xfrm>
            <a:off x="2355850" y="985838"/>
            <a:ext cx="6397625" cy="757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1pPr>
            <a:lvl2pPr marL="742950" indent="-285750" eaLnBrk="0"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2pPr>
            <a:lvl3pPr marL="1143000" indent="-228600" eaLnBrk="0"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3pPr>
            <a:lvl4pPr marL="1600200" indent="-228600" eaLnBrk="0"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4pPr>
            <a:lvl5pPr marL="2057400" indent="-228600" eaLnBrk="0"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5pPr>
            <a:lvl6pPr marL="2514600" indent="-228600" algn="ctr" defTabSz="18288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6pPr>
            <a:lvl7pPr marL="2971800" indent="-228600" algn="ctr" defTabSz="18288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7pPr>
            <a:lvl8pPr marL="3429000" indent="-228600" algn="ctr" defTabSz="18288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8pPr>
            <a:lvl9pPr marL="3886200" indent="-228600" algn="ctr" defTabSz="18288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9pPr>
          </a:lstStyle>
          <a:p>
            <a:pPr algn="l" eaLnBrk="1"/>
            <a:r>
              <a:rPr lang="ru-RU" altLang="ru-RU" sz="2800">
                <a:latin typeface="PT Sans" pitchFamily="34" charset="0"/>
                <a:ea typeface="PT Sans" pitchFamily="34" charset="0"/>
                <a:cs typeface="PT Sans" pitchFamily="34" charset="0"/>
                <a:sym typeface="PT Sans" pitchFamily="34" charset="0"/>
              </a:rPr>
              <a:t>ПЕНСИОННЫЙ ФОНД</a:t>
            </a:r>
          </a:p>
          <a:p>
            <a:pPr algn="l" eaLnBrk="1"/>
            <a:r>
              <a:rPr lang="ru-RU" altLang="ru-RU" sz="2800">
                <a:latin typeface="PT Sans" pitchFamily="34" charset="0"/>
                <a:ea typeface="PT Sans" pitchFamily="34" charset="0"/>
                <a:cs typeface="PT Sans" pitchFamily="34" charset="0"/>
                <a:sym typeface="PT Sans" pitchFamily="34" charset="0"/>
              </a:rPr>
              <a:t>РОССИЙСКОЙ ФЕДЕРАЦИИ</a:t>
            </a:r>
          </a:p>
        </p:txBody>
      </p:sp>
      <p:pic>
        <p:nvPicPr>
          <p:cNvPr id="3084" name="Picture 11" descr="pfr_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963" y="730250"/>
            <a:ext cx="1016000" cy="1036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3093" name="Group 20"/>
          <p:cNvGrpSpPr>
            <a:grpSpLocks/>
          </p:cNvGrpSpPr>
          <p:nvPr/>
        </p:nvGrpSpPr>
        <p:grpSpPr bwMode="auto">
          <a:xfrm>
            <a:off x="-20638" y="2338388"/>
            <a:ext cx="24425276" cy="63500"/>
            <a:chOff x="-2" y="-1"/>
            <a:chExt cx="24425729" cy="63502"/>
          </a:xfrm>
        </p:grpSpPr>
        <p:sp>
          <p:nvSpPr>
            <p:cNvPr id="3095" name="Line 21"/>
            <p:cNvSpPr>
              <a:spLocks noChangeShapeType="1"/>
            </p:cNvSpPr>
            <p:nvPr/>
          </p:nvSpPr>
          <p:spPr bwMode="auto">
            <a:xfrm flipH="1" flipV="1">
              <a:off x="-1" y="-1"/>
              <a:ext cx="24425728" cy="2"/>
            </a:xfrm>
            <a:prstGeom prst="line">
              <a:avLst/>
            </a:prstGeom>
            <a:noFill/>
            <a:ln w="114300">
              <a:solidFill>
                <a:srgbClr val="DDDDDD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tIns="91440" bIns="91440"/>
            <a:lstStyle/>
            <a:p>
              <a:endParaRPr lang="ru-RU"/>
            </a:p>
          </p:txBody>
        </p:sp>
        <p:sp>
          <p:nvSpPr>
            <p:cNvPr id="3096" name="Line 22"/>
            <p:cNvSpPr>
              <a:spLocks noChangeShapeType="1"/>
            </p:cNvSpPr>
            <p:nvPr/>
          </p:nvSpPr>
          <p:spPr bwMode="auto">
            <a:xfrm flipH="1" flipV="1">
              <a:off x="-1" y="63499"/>
              <a:ext cx="24425728" cy="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tIns="91440" bIns="91440"/>
            <a:lstStyle/>
            <a:p>
              <a:endParaRPr lang="ru-RU"/>
            </a:p>
          </p:txBody>
        </p:sp>
      </p:grpSp>
      <p:sp>
        <p:nvSpPr>
          <p:cNvPr id="13" name="Rectangle 24"/>
          <p:cNvSpPr>
            <a:spLocks/>
          </p:cNvSpPr>
          <p:nvPr/>
        </p:nvSpPr>
        <p:spPr bwMode="auto">
          <a:xfrm>
            <a:off x="995362" y="2646363"/>
            <a:ext cx="21709806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tIns="91440" bIns="91440">
            <a:spAutoFit/>
          </a:bodyPr>
          <a:lstStyle>
            <a:lvl1pPr eaLnBrk="0"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1pPr>
            <a:lvl2pPr marL="742950" indent="-285750" eaLnBrk="0"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2pPr>
            <a:lvl3pPr marL="1143000" indent="-228600" eaLnBrk="0"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3pPr>
            <a:lvl4pPr marL="1600200" indent="-228600" eaLnBrk="0"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4pPr>
            <a:lvl5pPr marL="2057400" indent="-228600" eaLnBrk="0"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5pPr>
            <a:lvl6pPr marL="2514600" indent="-228600" algn="ctr" defTabSz="18288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6pPr>
            <a:lvl7pPr marL="2971800" indent="-228600" algn="ctr" defTabSz="18288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7pPr>
            <a:lvl8pPr marL="3429000" indent="-228600" algn="ctr" defTabSz="18288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8pPr>
            <a:lvl9pPr marL="3886200" indent="-228600" algn="ctr" defTabSz="18288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9pPr>
          </a:lstStyle>
          <a:p>
            <a:pPr algn="l" eaLnBrk="1"/>
            <a:r>
              <a:rPr lang="ru-RU" altLang="ru-RU" sz="7200" b="1" dirty="0" smtClean="0">
                <a:solidFill>
                  <a:srgbClr val="3F6797"/>
                </a:solidFill>
              </a:rPr>
              <a:t>ОБЩИЙ ДОСТУП К СВЕДЕНИЯМ, РАЗМЕЩАЕМЫМ В СИСТЕМЕ</a:t>
            </a:r>
            <a:endParaRPr lang="ru-RU" altLang="ru-RU" sz="7200" b="1" dirty="0">
              <a:solidFill>
                <a:srgbClr val="3F6797"/>
              </a:solidFill>
            </a:endParaRPr>
          </a:p>
        </p:txBody>
      </p:sp>
      <p:sp>
        <p:nvSpPr>
          <p:cNvPr id="44" name="Rectangle 15"/>
          <p:cNvSpPr>
            <a:spLocks/>
          </p:cNvSpPr>
          <p:nvPr/>
        </p:nvSpPr>
        <p:spPr bwMode="auto">
          <a:xfrm>
            <a:off x="11543928" y="737320"/>
            <a:ext cx="12255500" cy="100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tIns="91440" bIns="91440">
            <a:spAutoFit/>
          </a:bodyPr>
          <a:lstStyle>
            <a:lvl1pPr defTabSz="457200" eaLnBrk="0"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1pPr>
            <a:lvl2pPr marL="742950" indent="-285750" defTabSz="457200" eaLnBrk="0"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2pPr>
            <a:lvl3pPr marL="1143000" indent="-228600" defTabSz="457200" eaLnBrk="0"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3pPr>
            <a:lvl4pPr marL="1600200" indent="-228600" defTabSz="457200" eaLnBrk="0"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4pPr>
            <a:lvl5pPr marL="2057400" indent="-228600" defTabSz="457200" eaLnBrk="0"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9pPr>
          </a:lstStyle>
          <a:p>
            <a:pPr algn="l" eaLnBrk="1"/>
            <a:r>
              <a:rPr lang="ru-RU" altLang="ru-RU" sz="7200" dirty="0">
                <a:solidFill>
                  <a:srgbClr val="A7A7A7"/>
                </a:solidFill>
              </a:rPr>
              <a:t>ФЕДЕРАЛЬНЫЙ РЕЕСТР ИНВАЛИДОВ</a:t>
            </a:r>
          </a:p>
        </p:txBody>
      </p:sp>
      <p:sp>
        <p:nvSpPr>
          <p:cNvPr id="14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23060620" y="12834938"/>
            <a:ext cx="503238" cy="484187"/>
          </a:xfrm>
        </p:spPr>
        <p:txBody>
          <a:bodyPr/>
          <a:lstStyle/>
          <a:p>
            <a:pPr>
              <a:defRPr/>
            </a:pPr>
            <a:fld id="{5783C7BB-E810-4912-8955-849AEB9CE96C}" type="slidenum">
              <a:rPr lang="ru-RU" altLang="ru-RU" sz="3200" smtClean="0"/>
              <a:pPr>
                <a:defRPr/>
              </a:pPr>
              <a:t>8</a:t>
            </a:fld>
            <a:endParaRPr lang="ru-RU" altLang="ru-RU" sz="3200" dirty="0"/>
          </a:p>
        </p:txBody>
      </p:sp>
      <p:pic>
        <p:nvPicPr>
          <p:cNvPr id="10" name="Picture 2" descr="C:\Users\Пользователь\Downloads\Снимок экрана 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31027" y="4317127"/>
            <a:ext cx="10943744" cy="8355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 bwMode="auto">
          <a:xfrm>
            <a:off x="4488356" y="4317127"/>
            <a:ext cx="15229086" cy="8355460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91440" rIns="91440" bIns="9144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18288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6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PT Sans Narrow" pitchFamily="34" charset="0"/>
              <a:ea typeface="PT Sans Narrow" pitchFamily="34" charset="0"/>
              <a:cs typeface="PT Sans Narrow" pitchFamily="34" charset="0"/>
              <a:sym typeface="PT Sans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4064435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3" name="Rectangle 10"/>
          <p:cNvSpPr>
            <a:spLocks/>
          </p:cNvSpPr>
          <p:nvPr/>
        </p:nvSpPr>
        <p:spPr bwMode="auto">
          <a:xfrm>
            <a:off x="2355850" y="985838"/>
            <a:ext cx="6397625" cy="757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1pPr>
            <a:lvl2pPr marL="742950" indent="-285750" eaLnBrk="0"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2pPr>
            <a:lvl3pPr marL="1143000" indent="-228600" eaLnBrk="0"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3pPr>
            <a:lvl4pPr marL="1600200" indent="-228600" eaLnBrk="0"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4pPr>
            <a:lvl5pPr marL="2057400" indent="-228600" eaLnBrk="0"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5pPr>
            <a:lvl6pPr marL="2514600" indent="-228600" algn="ctr" defTabSz="18288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6pPr>
            <a:lvl7pPr marL="2971800" indent="-228600" algn="ctr" defTabSz="18288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7pPr>
            <a:lvl8pPr marL="3429000" indent="-228600" algn="ctr" defTabSz="18288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8pPr>
            <a:lvl9pPr marL="3886200" indent="-228600" algn="ctr" defTabSz="18288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9pPr>
          </a:lstStyle>
          <a:p>
            <a:pPr algn="l" eaLnBrk="1"/>
            <a:r>
              <a:rPr lang="ru-RU" altLang="ru-RU" sz="2800">
                <a:latin typeface="PT Sans" pitchFamily="34" charset="0"/>
                <a:ea typeface="PT Sans" pitchFamily="34" charset="0"/>
                <a:cs typeface="PT Sans" pitchFamily="34" charset="0"/>
                <a:sym typeface="PT Sans" pitchFamily="34" charset="0"/>
              </a:rPr>
              <a:t>ПЕНСИОННЫЙ ФОНД</a:t>
            </a:r>
          </a:p>
          <a:p>
            <a:pPr algn="l" eaLnBrk="1"/>
            <a:r>
              <a:rPr lang="ru-RU" altLang="ru-RU" sz="2800">
                <a:latin typeface="PT Sans" pitchFamily="34" charset="0"/>
                <a:ea typeface="PT Sans" pitchFamily="34" charset="0"/>
                <a:cs typeface="PT Sans" pitchFamily="34" charset="0"/>
                <a:sym typeface="PT Sans" pitchFamily="34" charset="0"/>
              </a:rPr>
              <a:t>РОССИЙСКОЙ ФЕДЕРАЦИИ</a:t>
            </a:r>
          </a:p>
        </p:txBody>
      </p:sp>
      <p:pic>
        <p:nvPicPr>
          <p:cNvPr id="3084" name="Picture 11" descr="pfr_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963" y="730250"/>
            <a:ext cx="1016000" cy="1036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3093" name="Group 20"/>
          <p:cNvGrpSpPr>
            <a:grpSpLocks/>
          </p:cNvGrpSpPr>
          <p:nvPr/>
        </p:nvGrpSpPr>
        <p:grpSpPr bwMode="auto">
          <a:xfrm>
            <a:off x="-20638" y="2338388"/>
            <a:ext cx="24425276" cy="63500"/>
            <a:chOff x="-2" y="-1"/>
            <a:chExt cx="24425729" cy="63502"/>
          </a:xfrm>
        </p:grpSpPr>
        <p:sp>
          <p:nvSpPr>
            <p:cNvPr id="3095" name="Line 21"/>
            <p:cNvSpPr>
              <a:spLocks noChangeShapeType="1"/>
            </p:cNvSpPr>
            <p:nvPr/>
          </p:nvSpPr>
          <p:spPr bwMode="auto">
            <a:xfrm flipH="1" flipV="1">
              <a:off x="-1" y="-1"/>
              <a:ext cx="24425728" cy="2"/>
            </a:xfrm>
            <a:prstGeom prst="line">
              <a:avLst/>
            </a:prstGeom>
            <a:noFill/>
            <a:ln w="114300">
              <a:solidFill>
                <a:srgbClr val="DDDDDD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tIns="91440" bIns="91440"/>
            <a:lstStyle/>
            <a:p>
              <a:endParaRPr lang="ru-RU"/>
            </a:p>
          </p:txBody>
        </p:sp>
        <p:sp>
          <p:nvSpPr>
            <p:cNvPr id="3096" name="Line 22"/>
            <p:cNvSpPr>
              <a:spLocks noChangeShapeType="1"/>
            </p:cNvSpPr>
            <p:nvPr/>
          </p:nvSpPr>
          <p:spPr bwMode="auto">
            <a:xfrm flipH="1" flipV="1">
              <a:off x="-1" y="63499"/>
              <a:ext cx="24425728" cy="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tIns="91440" bIns="91440"/>
            <a:lstStyle/>
            <a:p>
              <a:endParaRPr lang="ru-RU"/>
            </a:p>
          </p:txBody>
        </p:sp>
      </p:grpSp>
      <p:sp>
        <p:nvSpPr>
          <p:cNvPr id="13" name="Rectangle 24"/>
          <p:cNvSpPr>
            <a:spLocks/>
          </p:cNvSpPr>
          <p:nvPr/>
        </p:nvSpPr>
        <p:spPr bwMode="auto">
          <a:xfrm>
            <a:off x="995362" y="2646363"/>
            <a:ext cx="21709806" cy="1415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tIns="91440" bIns="91440">
            <a:spAutoFit/>
          </a:bodyPr>
          <a:lstStyle>
            <a:lvl1pPr eaLnBrk="0"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1pPr>
            <a:lvl2pPr marL="742950" indent="-285750" eaLnBrk="0"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2pPr>
            <a:lvl3pPr marL="1143000" indent="-228600" eaLnBrk="0"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3pPr>
            <a:lvl4pPr marL="1600200" indent="-228600" eaLnBrk="0"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4pPr>
            <a:lvl5pPr marL="2057400" indent="-228600" eaLnBrk="0"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5pPr>
            <a:lvl6pPr marL="2514600" indent="-228600" algn="ctr" defTabSz="18288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6pPr>
            <a:lvl7pPr marL="2971800" indent="-228600" algn="ctr" defTabSz="18288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7pPr>
            <a:lvl8pPr marL="3429000" indent="-228600" algn="ctr" defTabSz="18288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8pPr>
            <a:lvl9pPr marL="3886200" indent="-228600" algn="ctr" defTabSz="18288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9pPr>
          </a:lstStyle>
          <a:p>
            <a:pPr algn="l" eaLnBrk="1"/>
            <a:r>
              <a:rPr lang="ru-RU" altLang="ru-RU" sz="8000" b="1" dirty="0" smtClean="0">
                <a:solidFill>
                  <a:srgbClr val="3F6797"/>
                </a:solidFill>
              </a:rPr>
              <a:t>СТАТИСТИЧЕСКИЕ ДАННЫЕ</a:t>
            </a:r>
            <a:endParaRPr lang="ru-RU" altLang="ru-RU" sz="8000" b="1" dirty="0">
              <a:solidFill>
                <a:srgbClr val="3F6797"/>
              </a:solidFill>
            </a:endParaRPr>
          </a:p>
        </p:txBody>
      </p:sp>
      <p:sp>
        <p:nvSpPr>
          <p:cNvPr id="44" name="Rectangle 15"/>
          <p:cNvSpPr>
            <a:spLocks/>
          </p:cNvSpPr>
          <p:nvPr/>
        </p:nvSpPr>
        <p:spPr bwMode="auto">
          <a:xfrm>
            <a:off x="11543928" y="737320"/>
            <a:ext cx="12255500" cy="100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tIns="91440" bIns="91440">
            <a:spAutoFit/>
          </a:bodyPr>
          <a:lstStyle>
            <a:lvl1pPr defTabSz="457200" eaLnBrk="0"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1pPr>
            <a:lvl2pPr marL="742950" indent="-285750" defTabSz="457200" eaLnBrk="0"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2pPr>
            <a:lvl3pPr marL="1143000" indent="-228600" defTabSz="457200" eaLnBrk="0"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3pPr>
            <a:lvl4pPr marL="1600200" indent="-228600" defTabSz="457200" eaLnBrk="0"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4pPr>
            <a:lvl5pPr marL="2057400" indent="-228600" defTabSz="457200" eaLnBrk="0"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000000"/>
                </a:solidFill>
                <a:latin typeface="PT Sans Narrow" pitchFamily="34" charset="0"/>
                <a:ea typeface="PT Sans Narrow" pitchFamily="34" charset="0"/>
                <a:cs typeface="PT Sans Narrow" pitchFamily="34" charset="0"/>
                <a:sym typeface="PT Sans Narrow" pitchFamily="34" charset="0"/>
              </a:defRPr>
            </a:lvl9pPr>
          </a:lstStyle>
          <a:p>
            <a:pPr algn="l" eaLnBrk="1"/>
            <a:r>
              <a:rPr lang="ru-RU" altLang="ru-RU" sz="7200" dirty="0">
                <a:solidFill>
                  <a:srgbClr val="A7A7A7"/>
                </a:solidFill>
              </a:rPr>
              <a:t>ФЕДЕРАЛЬНЫЙ РЕЕСТР ИНВАЛИДОВ</a:t>
            </a:r>
          </a:p>
        </p:txBody>
      </p:sp>
      <p:sp>
        <p:nvSpPr>
          <p:cNvPr id="14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23060620" y="12834938"/>
            <a:ext cx="503238" cy="484187"/>
          </a:xfrm>
        </p:spPr>
        <p:txBody>
          <a:bodyPr/>
          <a:lstStyle/>
          <a:p>
            <a:pPr>
              <a:defRPr/>
            </a:pPr>
            <a:fld id="{5783C7BB-E810-4912-8955-849AEB9CE96C}" type="slidenum">
              <a:rPr lang="ru-RU" altLang="ru-RU" sz="3200" smtClean="0"/>
              <a:pPr>
                <a:defRPr/>
              </a:pPr>
              <a:t>9</a:t>
            </a:fld>
            <a:endParaRPr lang="ru-RU" altLang="ru-RU" sz="3200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1030760" y="4564742"/>
            <a:ext cx="22416138" cy="7477834"/>
            <a:chOff x="1096963" y="4469214"/>
            <a:chExt cx="12872591" cy="4294188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pic>
          <p:nvPicPr>
            <p:cNvPr id="1026" name="Picture 2" descr="C:\Users\Пользователь\Downloads\image1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6963" y="4469214"/>
              <a:ext cx="6242050" cy="4294188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7" name="Picture 3" descr="C:\Users\Пользователь\Downloads\image2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27504" y="4469214"/>
              <a:ext cx="6242050" cy="4294188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92093446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FF00FF"/>
      </a:folHlink>
    </a:clrScheme>
    <a:fontScheme name="Тема Office">
      <a:majorFont>
        <a:latin typeface="Calibri"/>
        <a:ea typeface="Calibri"/>
        <a:cs typeface="Calibri"/>
      </a:majorFont>
      <a:minorFont>
        <a:latin typeface="Calibri"/>
        <a:ea typeface="Calibri"/>
        <a:cs typeface="Calibri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508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>
          <a:outerShdw blurRad="76200" dist="38100" dir="5400000" algn="ctr" rotWithShape="0">
            <a:srgbClr val="000000">
              <a:alpha val="34999"/>
            </a:srgbClr>
          </a:outerShdw>
        </a:effectLst>
      </a:spPr>
      <a:bodyPr vert="horz" wrap="square" lIns="91440" tIns="91440" rIns="91440" bIns="91440" numCol="1" anchor="ctr" anchorCtr="0" compatLnSpc="1">
        <a:prstTxWarp prst="textNoShape">
          <a:avLst/>
        </a:prstTxWarp>
        <a:spAutoFit/>
      </a:bodyPr>
      <a:lstStyle>
        <a:defPPr marL="0" marR="0" indent="0" algn="ctr" defTabSz="18288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4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PT Sans Narrow" pitchFamily="34" charset="0"/>
            <a:ea typeface="PT Sans Narrow" pitchFamily="34" charset="0"/>
            <a:cs typeface="PT Sans Narrow" pitchFamily="34" charset="0"/>
            <a:sym typeface="PT Sans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508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>
          <a:outerShdw blurRad="76200" dist="38100" dir="5400000" algn="ctr" rotWithShape="0">
            <a:srgbClr val="000000">
              <a:alpha val="34999"/>
            </a:srgbClr>
          </a:outerShdw>
        </a:effectLst>
      </a:spPr>
      <a:bodyPr vert="horz" wrap="square" lIns="91440" tIns="91440" rIns="91440" bIns="91440" numCol="1" anchor="ctr" anchorCtr="0" compatLnSpc="1">
        <a:prstTxWarp prst="textNoShape">
          <a:avLst/>
        </a:prstTxWarp>
        <a:spAutoFit/>
      </a:bodyPr>
      <a:lstStyle>
        <a:defPPr marL="0" marR="0" indent="0" algn="ctr" defTabSz="18288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4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PT Sans Narrow" pitchFamily="34" charset="0"/>
            <a:ea typeface="PT Sans Narrow" pitchFamily="34" charset="0"/>
            <a:cs typeface="PT Sans Narrow" pitchFamily="34" charset="0"/>
            <a:sym typeface="PT Sans Narrow" pitchFamily="34" charset="0"/>
          </a:defRPr>
        </a:defPPr>
      </a:lst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FF00F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2164</TotalTime>
  <Words>603</Words>
  <Application>Microsoft Office PowerPoint</Application>
  <PresentationFormat>Произвольный</PresentationFormat>
  <Paragraphs>121</Paragraphs>
  <Slides>15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PT Sans</vt:lpstr>
      <vt:lpstr>PT Sans Narrow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36</cp:revision>
  <cp:lastPrinted>2016-12-12T08:34:54Z</cp:lastPrinted>
  <dcterms:modified xsi:type="dcterms:W3CDTF">2016-12-15T13:07:18Z</dcterms:modified>
</cp:coreProperties>
</file>