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0" r:id="rId2"/>
  </p:sldMasterIdLst>
  <p:notesMasterIdLst>
    <p:notesMasterId r:id="rId17"/>
  </p:notesMasterIdLst>
  <p:sldIdLst>
    <p:sldId id="265" r:id="rId3"/>
    <p:sldId id="297" r:id="rId4"/>
    <p:sldId id="321" r:id="rId5"/>
    <p:sldId id="305" r:id="rId6"/>
    <p:sldId id="306" r:id="rId7"/>
    <p:sldId id="307" r:id="rId8"/>
    <p:sldId id="309" r:id="rId9"/>
    <p:sldId id="311" r:id="rId10"/>
    <p:sldId id="328" r:id="rId11"/>
    <p:sldId id="283" r:id="rId12"/>
    <p:sldId id="292" r:id="rId13"/>
    <p:sldId id="287" r:id="rId14"/>
    <p:sldId id="286" r:id="rId15"/>
    <p:sldId id="326" r:id="rId16"/>
  </p:sldIdLst>
  <p:sldSz cx="9144000" cy="5143500" type="screen16x9"/>
  <p:notesSz cx="6797675" cy="9926638"/>
  <p:defaultTextStyle>
    <a:defPPr>
      <a:defRPr lang="ru-RU"/>
    </a:defPPr>
    <a:lvl1pPr marL="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336699"/>
    <a:srgbClr val="C2DEF0"/>
    <a:srgbClr val="99FF99"/>
    <a:srgbClr val="66CC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01" autoAdjust="0"/>
  </p:normalViewPr>
  <p:slideViewPr>
    <p:cSldViewPr>
      <p:cViewPr varScale="1">
        <p:scale>
          <a:sx n="130" d="100"/>
          <a:sy n="130" d="100"/>
        </p:scale>
        <p:origin x="8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7C51B-13D9-493B-BEFF-F12E4A3ED67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0678F-C17E-4BA7-B31A-F202A4346618}">
      <dgm:prSet custT="1"/>
      <dgm:spPr>
        <a:solidFill>
          <a:srgbClr val="C2DEF0"/>
        </a:solidFill>
      </dgm:spPr>
      <dgm:t>
        <a:bodyPr/>
        <a:lstStyle/>
        <a:p>
          <a:r>
            <a:rPr lang="ru-RU" sz="1100" dirty="0">
              <a:solidFill>
                <a:srgbClr val="336699"/>
              </a:solidFill>
              <a:latin typeface="Montserrat"/>
            </a:rPr>
            <a:t>Страхователь представляет  документы,  подтверждающие проведение </a:t>
          </a:r>
          <a:r>
            <a:rPr lang="ru-RU" sz="1100" dirty="0" smtClean="0">
              <a:solidFill>
                <a:srgbClr val="336699"/>
              </a:solidFill>
              <a:latin typeface="Montserrat"/>
            </a:rPr>
            <a:t>мероприятий </a:t>
          </a:r>
          <a:r>
            <a:rPr lang="ru-RU" sz="1100" b="1" dirty="0" smtClean="0">
              <a:solidFill>
                <a:srgbClr val="FF0000"/>
              </a:solidFill>
              <a:latin typeface="Montserrat"/>
            </a:rPr>
            <a:t>только </a:t>
          </a:r>
          <a:r>
            <a:rPr lang="ru-RU" sz="1100" dirty="0" smtClean="0">
              <a:solidFill>
                <a:srgbClr val="336699"/>
              </a:solidFill>
              <a:latin typeface="Montserrat"/>
            </a:rPr>
            <a:t>при </a:t>
          </a:r>
          <a:r>
            <a:rPr lang="ru-RU" sz="1100" dirty="0">
              <a:solidFill>
                <a:srgbClr val="336699"/>
              </a:solidFill>
              <a:latin typeface="Montserrat"/>
            </a:rPr>
            <a:t>подаче заявления о возмещении  произведенных расходов </a:t>
          </a:r>
        </a:p>
      </dgm:t>
    </dgm:pt>
    <dgm:pt modelId="{375CE98C-EC1F-4CD4-8EF3-550C4CBC6EC2}" type="parTrans" cxnId="{7B2178F3-5D8A-437B-890D-ED423CAFB8F7}">
      <dgm:prSet/>
      <dgm:spPr/>
      <dgm:t>
        <a:bodyPr/>
        <a:lstStyle/>
        <a:p>
          <a:endParaRPr lang="ru-RU"/>
        </a:p>
      </dgm:t>
    </dgm:pt>
    <dgm:pt modelId="{DC1F33AD-D3E2-40A5-A9BA-DDEE1AFFCC21}" type="sibTrans" cxnId="{7B2178F3-5D8A-437B-890D-ED423CAFB8F7}">
      <dgm:prSet/>
      <dgm:spPr/>
      <dgm:t>
        <a:bodyPr/>
        <a:lstStyle/>
        <a:p>
          <a:endParaRPr lang="ru-RU"/>
        </a:p>
      </dgm:t>
    </dgm:pt>
    <dgm:pt modelId="{D1A5B167-FDEF-412A-B672-F0EA55573F55}">
      <dgm:prSet custT="1"/>
      <dgm:spPr>
        <a:solidFill>
          <a:srgbClr val="C2DEF0"/>
        </a:solidFill>
      </dgm:spPr>
      <dgm:t>
        <a:bodyPr/>
        <a:lstStyle/>
        <a:p>
          <a:r>
            <a:rPr lang="ru-RU" sz="1100" dirty="0">
              <a:solidFill>
                <a:srgbClr val="336699"/>
              </a:solidFill>
              <a:latin typeface="Montserrat"/>
            </a:rPr>
            <a:t>Страхователь </a:t>
          </a:r>
          <a:r>
            <a:rPr lang="ru-RU" sz="1100" b="1" dirty="0">
              <a:solidFill>
                <a:srgbClr val="FF0000"/>
              </a:solidFill>
              <a:latin typeface="Montserrat"/>
            </a:rPr>
            <a:t>самостоятельно принимает решение </a:t>
          </a:r>
          <a:r>
            <a:rPr lang="ru-RU" sz="1100" dirty="0">
              <a:solidFill>
                <a:srgbClr val="336699"/>
              </a:solidFill>
              <a:latin typeface="Montserrat"/>
            </a:rPr>
            <a:t>о внесении изменений в план финансового обеспечения предупредительных мер в пределах  разрешенной суммы, без обращения в СФР</a:t>
          </a:r>
        </a:p>
      </dgm:t>
    </dgm:pt>
    <dgm:pt modelId="{E33223AC-4CB2-4337-9C36-104030716EF3}" type="parTrans" cxnId="{8694F20A-68B6-4950-992A-C9CE259D5761}">
      <dgm:prSet/>
      <dgm:spPr/>
      <dgm:t>
        <a:bodyPr/>
        <a:lstStyle/>
        <a:p>
          <a:endParaRPr lang="ru-RU"/>
        </a:p>
      </dgm:t>
    </dgm:pt>
    <dgm:pt modelId="{C620C72E-E3F9-4B8B-9732-4578D7F35E61}" type="sibTrans" cxnId="{8694F20A-68B6-4950-992A-C9CE259D5761}">
      <dgm:prSet/>
      <dgm:spPr/>
      <dgm:t>
        <a:bodyPr/>
        <a:lstStyle/>
        <a:p>
          <a:endParaRPr lang="ru-RU"/>
        </a:p>
      </dgm:t>
    </dgm:pt>
    <dgm:pt modelId="{3066B77D-2C6C-4B28-8387-D21EE8A3BB85}">
      <dgm:prSet custT="1"/>
      <dgm:spPr>
        <a:solidFill>
          <a:srgbClr val="C2DEF0"/>
        </a:solidFill>
      </dgm:spPr>
      <dgm:t>
        <a:bodyPr/>
        <a:lstStyle/>
        <a:p>
          <a:r>
            <a:rPr lang="ru-RU" sz="1200" dirty="0">
              <a:solidFill>
                <a:srgbClr val="336699"/>
              </a:solidFill>
              <a:latin typeface="Montserrat"/>
            </a:rPr>
            <a:t>Установлен  новый срок                      для подачи                                      заявления о возмещении расходов –                                                 </a:t>
          </a:r>
          <a:r>
            <a:rPr lang="ru-RU" sz="1200" b="1" dirty="0">
              <a:solidFill>
                <a:srgbClr val="FF0000"/>
              </a:solidFill>
              <a:latin typeface="Montserrat"/>
            </a:rPr>
            <a:t>до 15 ноября </a:t>
          </a:r>
          <a:r>
            <a:rPr lang="ru-RU" sz="1200" dirty="0">
              <a:solidFill>
                <a:srgbClr val="336699"/>
              </a:solidFill>
              <a:latin typeface="Montserrat"/>
            </a:rPr>
            <a:t>текущего года</a:t>
          </a:r>
        </a:p>
      </dgm:t>
    </dgm:pt>
    <dgm:pt modelId="{E71B84D9-D277-450B-B26B-F05A042E147F}" type="parTrans" cxnId="{1B33D371-BA03-43DD-BEBD-80D9748667A2}">
      <dgm:prSet/>
      <dgm:spPr/>
      <dgm:t>
        <a:bodyPr/>
        <a:lstStyle/>
        <a:p>
          <a:endParaRPr lang="ru-RU"/>
        </a:p>
      </dgm:t>
    </dgm:pt>
    <dgm:pt modelId="{8E141BB6-4B00-47C8-847C-18BF081ED23D}" type="sibTrans" cxnId="{1B33D371-BA03-43DD-BEBD-80D9748667A2}">
      <dgm:prSet/>
      <dgm:spPr/>
      <dgm:t>
        <a:bodyPr/>
        <a:lstStyle/>
        <a:p>
          <a:endParaRPr lang="ru-RU"/>
        </a:p>
      </dgm:t>
    </dgm:pt>
    <dgm:pt modelId="{580CF436-4290-4330-878C-F13E08D1D0BA}">
      <dgm:prSet custT="1"/>
      <dgm:spPr>
        <a:solidFill>
          <a:srgbClr val="C2DEF0"/>
        </a:solidFill>
      </dgm:spPr>
      <dgm:t>
        <a:bodyPr/>
        <a:lstStyle/>
        <a:p>
          <a:r>
            <a:rPr lang="ru-RU" sz="1100" dirty="0">
              <a:solidFill>
                <a:srgbClr val="336699"/>
              </a:solidFill>
              <a:latin typeface="Montserrat"/>
            </a:rPr>
            <a:t>Реализована возможность обращения с заявлением о возмещении расходов и подтверждающими документами </a:t>
          </a:r>
          <a:r>
            <a:rPr lang="ru-RU" sz="1100" b="1" dirty="0">
              <a:solidFill>
                <a:srgbClr val="FF0000"/>
              </a:solidFill>
              <a:latin typeface="Montserrat"/>
            </a:rPr>
            <a:t>в электронном </a:t>
          </a:r>
          <a:r>
            <a:rPr lang="ru-RU" sz="1100" b="1" dirty="0" smtClean="0">
              <a:solidFill>
                <a:srgbClr val="FF0000"/>
              </a:solidFill>
              <a:latin typeface="Montserrat"/>
            </a:rPr>
            <a:t>виде </a:t>
          </a:r>
          <a:r>
            <a:rPr lang="ru-RU" sz="1100" dirty="0" smtClean="0">
              <a:solidFill>
                <a:srgbClr val="336699"/>
              </a:solidFill>
              <a:latin typeface="Montserrat"/>
            </a:rPr>
            <a:t>через </a:t>
          </a:r>
          <a:r>
            <a:rPr lang="ru-RU" sz="1100" dirty="0">
              <a:solidFill>
                <a:srgbClr val="336699"/>
              </a:solidFill>
              <a:latin typeface="Montserrat"/>
            </a:rPr>
            <a:t>личный кабинет на Едином портале государственных и муниципальных услуг</a:t>
          </a:r>
        </a:p>
      </dgm:t>
    </dgm:pt>
    <dgm:pt modelId="{492FA2D6-2737-4889-85A2-96042F05562C}" type="parTrans" cxnId="{6D17829C-5D5B-4ECB-BF2C-6458CD3EDD15}">
      <dgm:prSet/>
      <dgm:spPr/>
      <dgm:t>
        <a:bodyPr/>
        <a:lstStyle/>
        <a:p>
          <a:endParaRPr lang="ru-RU"/>
        </a:p>
      </dgm:t>
    </dgm:pt>
    <dgm:pt modelId="{F11DBE7B-B01A-41A3-8C7B-C20BC1236493}" type="sibTrans" cxnId="{6D17829C-5D5B-4ECB-BF2C-6458CD3EDD15}">
      <dgm:prSet/>
      <dgm:spPr/>
      <dgm:t>
        <a:bodyPr/>
        <a:lstStyle/>
        <a:p>
          <a:endParaRPr lang="ru-RU"/>
        </a:p>
      </dgm:t>
    </dgm:pt>
    <dgm:pt modelId="{498E376D-D470-404B-B60E-9B2AE15A4A2C}">
      <dgm:prSet custT="1"/>
      <dgm:spPr>
        <a:solidFill>
          <a:srgbClr val="C2DEF0"/>
        </a:solidFill>
      </dgm:spPr>
      <dgm:t>
        <a:bodyPr/>
        <a:lstStyle/>
        <a:p>
          <a:r>
            <a:rPr lang="ru-RU" sz="1200" dirty="0">
              <a:solidFill>
                <a:srgbClr val="336699"/>
              </a:solidFill>
              <a:latin typeface="Montserrat"/>
            </a:rPr>
            <a:t>Страхователь                                   вправе в </a:t>
          </a:r>
          <a:r>
            <a:rPr lang="ru-RU" sz="1200" b="1" dirty="0">
              <a:solidFill>
                <a:srgbClr val="FF0000"/>
              </a:solidFill>
              <a:latin typeface="Montserrat"/>
            </a:rPr>
            <a:t>течение 5 рабочих дней</a:t>
          </a:r>
          <a:r>
            <a:rPr lang="ru-RU" sz="1200" dirty="0">
              <a:solidFill>
                <a:srgbClr val="FF0000"/>
              </a:solidFill>
              <a:latin typeface="Montserrat"/>
            </a:rPr>
            <a:t> </a:t>
          </a:r>
          <a:r>
            <a:rPr lang="ru-RU" sz="1200" dirty="0">
              <a:solidFill>
                <a:srgbClr val="336699"/>
              </a:solidFill>
              <a:latin typeface="Montserrat"/>
            </a:rPr>
            <a:t>со дня получения извещения доработать документы и  направить их повторно для решения вопроса о возмещении расходов</a:t>
          </a:r>
        </a:p>
      </dgm:t>
    </dgm:pt>
    <dgm:pt modelId="{1D1EA0B1-9717-492F-8BAC-85D418D8238F}" type="parTrans" cxnId="{DFDA937D-F6AE-4A13-9C15-1DE94B6E9D2F}">
      <dgm:prSet/>
      <dgm:spPr/>
      <dgm:t>
        <a:bodyPr/>
        <a:lstStyle/>
        <a:p>
          <a:endParaRPr lang="ru-RU"/>
        </a:p>
      </dgm:t>
    </dgm:pt>
    <dgm:pt modelId="{D228EC9F-247E-4180-B53F-CA83FC758FC2}" type="sibTrans" cxnId="{DFDA937D-F6AE-4A13-9C15-1DE94B6E9D2F}">
      <dgm:prSet/>
      <dgm:spPr/>
      <dgm:t>
        <a:bodyPr/>
        <a:lstStyle/>
        <a:p>
          <a:endParaRPr lang="ru-RU"/>
        </a:p>
      </dgm:t>
    </dgm:pt>
    <dgm:pt modelId="{2210ED25-DC56-4937-93EA-0452698F6E91}" type="pres">
      <dgm:prSet presAssocID="{3D97C51B-13D9-493B-BEFF-F12E4A3ED6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A2B0B-A395-405F-8459-7610CCA81607}" type="pres">
      <dgm:prSet presAssocID="{18F0678F-C17E-4BA7-B31A-F202A43466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80FFB-D6D2-43AF-841E-0ABBA5200D4D}" type="pres">
      <dgm:prSet presAssocID="{DC1F33AD-D3E2-40A5-A9BA-DDEE1AFFCC21}" presName="sibTrans" presStyleCnt="0"/>
      <dgm:spPr/>
    </dgm:pt>
    <dgm:pt modelId="{C21C787A-48EA-420F-A73A-E8CE891314FA}" type="pres">
      <dgm:prSet presAssocID="{D1A5B167-FDEF-412A-B672-F0EA55573F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7B444-16F3-446E-B714-EEA3C3FD58F8}" type="pres">
      <dgm:prSet presAssocID="{C620C72E-E3F9-4B8B-9732-4578D7F35E61}" presName="sibTrans" presStyleCnt="0"/>
      <dgm:spPr/>
    </dgm:pt>
    <dgm:pt modelId="{49E8A8FC-E912-4B52-B53C-4EF7F646E2DA}" type="pres">
      <dgm:prSet presAssocID="{3066B77D-2C6C-4B28-8387-D21EE8A3BB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E10BC-82D8-48F6-A87C-289467B1067C}" type="pres">
      <dgm:prSet presAssocID="{8E141BB6-4B00-47C8-847C-18BF081ED23D}" presName="sibTrans" presStyleCnt="0"/>
      <dgm:spPr/>
    </dgm:pt>
    <dgm:pt modelId="{6525D231-E287-4954-B19B-315C86708A1C}" type="pres">
      <dgm:prSet presAssocID="{580CF436-4290-4330-878C-F13E08D1D0BA}" presName="node" presStyleLbl="node1" presStyleIdx="3" presStyleCnt="5" custScaleY="140019" custLinFactNeighborX="-55000" custLinFactNeighborY="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C775D-CA2C-4B01-A7E9-607C9112C0E8}" type="pres">
      <dgm:prSet presAssocID="{F11DBE7B-B01A-41A3-8C7B-C20BC1236493}" presName="sibTrans" presStyleCnt="0"/>
      <dgm:spPr/>
    </dgm:pt>
    <dgm:pt modelId="{D3C3A30A-F0BC-4465-95E0-E8EAB4013A58}" type="pres">
      <dgm:prSet presAssocID="{498E376D-D470-404B-B60E-9B2AE15A4A2C}" presName="node" presStyleLbl="node1" presStyleIdx="4" presStyleCnt="5" custScaleY="140019" custLinFactNeighborX="-53432" custLinFactNeighborY="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E1548-F4F7-4A0D-834E-B910B739B45A}" type="presOf" srcId="{580CF436-4290-4330-878C-F13E08D1D0BA}" destId="{6525D231-E287-4954-B19B-315C86708A1C}" srcOrd="0" destOrd="0" presId="urn:microsoft.com/office/officeart/2005/8/layout/default"/>
    <dgm:cxn modelId="{7818AF3F-F8E7-44EC-BB20-BC811D136E75}" type="presOf" srcId="{3066B77D-2C6C-4B28-8387-D21EE8A3BB85}" destId="{49E8A8FC-E912-4B52-B53C-4EF7F646E2DA}" srcOrd="0" destOrd="0" presId="urn:microsoft.com/office/officeart/2005/8/layout/default"/>
    <dgm:cxn modelId="{7B2178F3-5D8A-437B-890D-ED423CAFB8F7}" srcId="{3D97C51B-13D9-493B-BEFF-F12E4A3ED676}" destId="{18F0678F-C17E-4BA7-B31A-F202A4346618}" srcOrd="0" destOrd="0" parTransId="{375CE98C-EC1F-4CD4-8EF3-550C4CBC6EC2}" sibTransId="{DC1F33AD-D3E2-40A5-A9BA-DDEE1AFFCC21}"/>
    <dgm:cxn modelId="{524B849F-AE65-42E2-AD19-426297DA50E9}" type="presOf" srcId="{498E376D-D470-404B-B60E-9B2AE15A4A2C}" destId="{D3C3A30A-F0BC-4465-95E0-E8EAB4013A58}" srcOrd="0" destOrd="0" presId="urn:microsoft.com/office/officeart/2005/8/layout/default"/>
    <dgm:cxn modelId="{6D17829C-5D5B-4ECB-BF2C-6458CD3EDD15}" srcId="{3D97C51B-13D9-493B-BEFF-F12E4A3ED676}" destId="{580CF436-4290-4330-878C-F13E08D1D0BA}" srcOrd="3" destOrd="0" parTransId="{492FA2D6-2737-4889-85A2-96042F05562C}" sibTransId="{F11DBE7B-B01A-41A3-8C7B-C20BC1236493}"/>
    <dgm:cxn modelId="{1B33D371-BA03-43DD-BEBD-80D9748667A2}" srcId="{3D97C51B-13D9-493B-BEFF-F12E4A3ED676}" destId="{3066B77D-2C6C-4B28-8387-D21EE8A3BB85}" srcOrd="2" destOrd="0" parTransId="{E71B84D9-D277-450B-B26B-F05A042E147F}" sibTransId="{8E141BB6-4B00-47C8-847C-18BF081ED23D}"/>
    <dgm:cxn modelId="{D5FADBB3-C654-446C-8745-9C4F9215B3F3}" type="presOf" srcId="{3D97C51B-13D9-493B-BEFF-F12E4A3ED676}" destId="{2210ED25-DC56-4937-93EA-0452698F6E91}" srcOrd="0" destOrd="0" presId="urn:microsoft.com/office/officeart/2005/8/layout/default"/>
    <dgm:cxn modelId="{9062489E-9D97-4BE3-953D-1A3B2A093AE5}" type="presOf" srcId="{D1A5B167-FDEF-412A-B672-F0EA55573F55}" destId="{C21C787A-48EA-420F-A73A-E8CE891314FA}" srcOrd="0" destOrd="0" presId="urn:microsoft.com/office/officeart/2005/8/layout/default"/>
    <dgm:cxn modelId="{8694F20A-68B6-4950-992A-C9CE259D5761}" srcId="{3D97C51B-13D9-493B-BEFF-F12E4A3ED676}" destId="{D1A5B167-FDEF-412A-B672-F0EA55573F55}" srcOrd="1" destOrd="0" parTransId="{E33223AC-4CB2-4337-9C36-104030716EF3}" sibTransId="{C620C72E-E3F9-4B8B-9732-4578D7F35E61}"/>
    <dgm:cxn modelId="{DFDA937D-F6AE-4A13-9C15-1DE94B6E9D2F}" srcId="{3D97C51B-13D9-493B-BEFF-F12E4A3ED676}" destId="{498E376D-D470-404B-B60E-9B2AE15A4A2C}" srcOrd="4" destOrd="0" parTransId="{1D1EA0B1-9717-492F-8BAC-85D418D8238F}" sibTransId="{D228EC9F-247E-4180-B53F-CA83FC758FC2}"/>
    <dgm:cxn modelId="{727B6B1F-CF47-4D6B-88AD-E98AFCE55EA3}" type="presOf" srcId="{18F0678F-C17E-4BA7-B31A-F202A4346618}" destId="{8F9A2B0B-A395-405F-8459-7610CCA81607}" srcOrd="0" destOrd="0" presId="urn:microsoft.com/office/officeart/2005/8/layout/default"/>
    <dgm:cxn modelId="{BB709C41-FD32-4AD9-9214-7E86E7682CA9}" type="presParOf" srcId="{2210ED25-DC56-4937-93EA-0452698F6E91}" destId="{8F9A2B0B-A395-405F-8459-7610CCA81607}" srcOrd="0" destOrd="0" presId="urn:microsoft.com/office/officeart/2005/8/layout/default"/>
    <dgm:cxn modelId="{CDC888BD-9607-4A2E-9FD7-61A6470285F9}" type="presParOf" srcId="{2210ED25-DC56-4937-93EA-0452698F6E91}" destId="{DE380FFB-D6D2-43AF-841E-0ABBA5200D4D}" srcOrd="1" destOrd="0" presId="urn:microsoft.com/office/officeart/2005/8/layout/default"/>
    <dgm:cxn modelId="{60937C2A-480F-46B4-80FD-56A8D267D2F4}" type="presParOf" srcId="{2210ED25-DC56-4937-93EA-0452698F6E91}" destId="{C21C787A-48EA-420F-A73A-E8CE891314FA}" srcOrd="2" destOrd="0" presId="urn:microsoft.com/office/officeart/2005/8/layout/default"/>
    <dgm:cxn modelId="{7EAAA47D-AA74-4419-82B1-26CDE9E4EA83}" type="presParOf" srcId="{2210ED25-DC56-4937-93EA-0452698F6E91}" destId="{9DC7B444-16F3-446E-B714-EEA3C3FD58F8}" srcOrd="3" destOrd="0" presId="urn:microsoft.com/office/officeart/2005/8/layout/default"/>
    <dgm:cxn modelId="{4CB5E640-3D51-4059-8E19-7CE1961F4540}" type="presParOf" srcId="{2210ED25-DC56-4937-93EA-0452698F6E91}" destId="{49E8A8FC-E912-4B52-B53C-4EF7F646E2DA}" srcOrd="4" destOrd="0" presId="urn:microsoft.com/office/officeart/2005/8/layout/default"/>
    <dgm:cxn modelId="{BAE07292-3831-4E71-9D8B-FB2561D968D6}" type="presParOf" srcId="{2210ED25-DC56-4937-93EA-0452698F6E91}" destId="{318E10BC-82D8-48F6-A87C-289467B1067C}" srcOrd="5" destOrd="0" presId="urn:microsoft.com/office/officeart/2005/8/layout/default"/>
    <dgm:cxn modelId="{CFA33104-4860-42B8-9C0F-8B8EDAC80070}" type="presParOf" srcId="{2210ED25-DC56-4937-93EA-0452698F6E91}" destId="{6525D231-E287-4954-B19B-315C86708A1C}" srcOrd="6" destOrd="0" presId="urn:microsoft.com/office/officeart/2005/8/layout/default"/>
    <dgm:cxn modelId="{EC029EA0-ECF4-46DB-A4E0-CFD2E57C3498}" type="presParOf" srcId="{2210ED25-DC56-4937-93EA-0452698F6E91}" destId="{87FC775D-CA2C-4B01-A7E9-607C9112C0E8}" srcOrd="7" destOrd="0" presId="urn:microsoft.com/office/officeart/2005/8/layout/default"/>
    <dgm:cxn modelId="{E1A23369-0A8D-4379-9083-838FD99EAD44}" type="presParOf" srcId="{2210ED25-DC56-4937-93EA-0452698F6E91}" destId="{D3C3A30A-F0BC-4465-95E0-E8EAB4013A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BF10A-EB91-4A86-A5AB-8F4E4145CB91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9234F-083D-40E4-B723-1189263195C2}">
      <dgm:prSet custT="1"/>
      <dgm:spPr/>
      <dgm:t>
        <a:bodyPr/>
        <a:lstStyle/>
        <a:p>
          <a:pPr algn="ctr"/>
          <a:r>
            <a:rPr lang="ru-RU" sz="1300" dirty="0">
              <a:latin typeface="Montserrat"/>
            </a:rPr>
            <a:t>3.Копия или выписка </a:t>
          </a:r>
          <a:r>
            <a:rPr lang="ru-RU" sz="1300" dirty="0" smtClean="0">
              <a:latin typeface="Montserrat"/>
            </a:rPr>
            <a:t>из </a:t>
          </a:r>
          <a:r>
            <a:rPr lang="ru-RU" sz="1300" dirty="0">
              <a:latin typeface="Montserrat"/>
            </a:rPr>
            <a:t>локального нормативного </a:t>
          </a:r>
          <a:r>
            <a:rPr lang="ru-RU" sz="1300" dirty="0" smtClean="0">
              <a:latin typeface="Montserrat"/>
            </a:rPr>
            <a:t>акта о </a:t>
          </a:r>
          <a:r>
            <a:rPr lang="ru-RU" sz="1300" dirty="0">
              <a:latin typeface="Montserrat"/>
            </a:rPr>
            <a:t>реализуемых  мероприятиях по улучшению условий </a:t>
          </a:r>
          <a:r>
            <a:rPr lang="ru-RU" sz="1300" dirty="0" smtClean="0">
              <a:latin typeface="Montserrat"/>
            </a:rPr>
            <a:t>            и </a:t>
          </a:r>
          <a:r>
            <a:rPr lang="ru-RU" sz="1300" dirty="0">
              <a:latin typeface="Montserrat"/>
            </a:rPr>
            <a:t>охраны труда</a:t>
          </a:r>
        </a:p>
      </dgm:t>
    </dgm:pt>
    <dgm:pt modelId="{C8312DD3-B570-4638-A3A4-2A38CCC1C829}" type="parTrans" cxnId="{EEAA6FD4-6DC1-46A4-9CC8-E5CFF84B3727}">
      <dgm:prSet/>
      <dgm:spPr/>
      <dgm:t>
        <a:bodyPr/>
        <a:lstStyle/>
        <a:p>
          <a:endParaRPr lang="ru-RU"/>
        </a:p>
      </dgm:t>
    </dgm:pt>
    <dgm:pt modelId="{E3B819C9-8C68-4C1A-82A3-62B0449CAB14}" type="sibTrans" cxnId="{EEAA6FD4-6DC1-46A4-9CC8-E5CFF84B3727}">
      <dgm:prSet/>
      <dgm:spPr/>
      <dgm:t>
        <a:bodyPr/>
        <a:lstStyle/>
        <a:p>
          <a:endParaRPr lang="ru-RU"/>
        </a:p>
      </dgm:t>
    </dgm:pt>
    <dgm:pt modelId="{B297E1B7-5199-47AF-B59B-138CF96BD7FE}" type="pres">
      <dgm:prSet presAssocID="{D95BF10A-EB91-4A86-A5AB-8F4E4145CB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7680E-CB93-4589-8957-82A96EBEF787}" type="pres">
      <dgm:prSet presAssocID="{8D89234F-083D-40E4-B723-1189263195C2}" presName="composite" presStyleCnt="0"/>
      <dgm:spPr/>
    </dgm:pt>
    <dgm:pt modelId="{62890626-070F-40FE-82BA-39301B29E27F}" type="pres">
      <dgm:prSet presAssocID="{8D89234F-083D-40E4-B723-1189263195C2}" presName="imgShp" presStyleLbl="fgImgPlace1" presStyleIdx="0" presStyleCnt="1" custScaleX="79755" custScaleY="82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руппа женщин со сплошной заливкой"/>
        </a:ext>
      </dgm:extLst>
    </dgm:pt>
    <dgm:pt modelId="{8C9A0C5D-8F1F-4D7C-BD06-B866712C8893}" type="pres">
      <dgm:prSet presAssocID="{8D89234F-083D-40E4-B723-1189263195C2}" presName="txShp" presStyleLbl="node1" presStyleIdx="0" presStyleCnt="1" custScaleX="132653" custScaleY="135423" custLinFactNeighborX="-780" custLinFactNeighborY="-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B9F20-7FC3-4D65-8986-E0430E17572E}" type="presOf" srcId="{D95BF10A-EB91-4A86-A5AB-8F4E4145CB91}" destId="{B297E1B7-5199-47AF-B59B-138CF96BD7FE}" srcOrd="0" destOrd="0" presId="urn:microsoft.com/office/officeart/2005/8/layout/vList3"/>
    <dgm:cxn modelId="{4755A73A-1595-4E0F-898A-7F2135169FCA}" type="presOf" srcId="{8D89234F-083D-40E4-B723-1189263195C2}" destId="{8C9A0C5D-8F1F-4D7C-BD06-B866712C8893}" srcOrd="0" destOrd="0" presId="urn:microsoft.com/office/officeart/2005/8/layout/vList3"/>
    <dgm:cxn modelId="{EEAA6FD4-6DC1-46A4-9CC8-E5CFF84B3727}" srcId="{D95BF10A-EB91-4A86-A5AB-8F4E4145CB91}" destId="{8D89234F-083D-40E4-B723-1189263195C2}" srcOrd="0" destOrd="0" parTransId="{C8312DD3-B570-4638-A3A4-2A38CCC1C829}" sibTransId="{E3B819C9-8C68-4C1A-82A3-62B0449CAB14}"/>
    <dgm:cxn modelId="{5E7CB1EF-5A3A-4CA4-BB49-A6A661F0315C}" type="presParOf" srcId="{B297E1B7-5199-47AF-B59B-138CF96BD7FE}" destId="{FD37680E-CB93-4589-8957-82A96EBEF787}" srcOrd="0" destOrd="0" presId="urn:microsoft.com/office/officeart/2005/8/layout/vList3"/>
    <dgm:cxn modelId="{E85015C2-BB28-4B8E-ACDE-D74F155C2F64}" type="presParOf" srcId="{FD37680E-CB93-4589-8957-82A96EBEF787}" destId="{62890626-070F-40FE-82BA-39301B29E27F}" srcOrd="0" destOrd="0" presId="urn:microsoft.com/office/officeart/2005/8/layout/vList3"/>
    <dgm:cxn modelId="{FED77FDD-BF3C-4758-86AA-273886A97A95}" type="presParOf" srcId="{FD37680E-CB93-4589-8957-82A96EBEF787}" destId="{8C9A0C5D-8F1F-4D7C-BD06-B866712C88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38BE3-AA13-46EB-90A8-BB9D5AA4C4E4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0805-EE70-459B-B9E9-E8F307D4C457}">
      <dgm:prSet custT="1"/>
      <dgm:spPr/>
      <dgm:t>
        <a:bodyPr/>
        <a:lstStyle/>
        <a:p>
          <a:r>
            <a:rPr lang="ru-RU" sz="1300" dirty="0">
              <a:latin typeface="Montserrat"/>
            </a:rPr>
            <a:t>коллективного договора (соглашения по охране труда между работодателем и представительным органом работников)</a:t>
          </a:r>
          <a:r>
            <a:rPr lang="ru-RU" sz="1300" dirty="0"/>
            <a:t> </a:t>
          </a:r>
          <a:r>
            <a:rPr lang="ru-RU" sz="1400" dirty="0"/>
            <a:t>                                                                                                          </a:t>
          </a:r>
        </a:p>
      </dgm:t>
    </dgm:pt>
    <dgm:pt modelId="{922B53C2-A518-442D-AF52-B48EE761825B}" type="parTrans" cxnId="{94562416-F1AF-4E8D-8477-8883D8E654CD}">
      <dgm:prSet/>
      <dgm:spPr/>
      <dgm:t>
        <a:bodyPr/>
        <a:lstStyle/>
        <a:p>
          <a:endParaRPr lang="ru-RU"/>
        </a:p>
      </dgm:t>
    </dgm:pt>
    <dgm:pt modelId="{2E8A6E2E-C6D0-47E0-9EBC-FEFA05562470}" type="sibTrans" cxnId="{94562416-F1AF-4E8D-8477-8883D8E654CD}">
      <dgm:prSet/>
      <dgm:spPr/>
      <dgm:t>
        <a:bodyPr/>
        <a:lstStyle/>
        <a:p>
          <a:endParaRPr lang="ru-RU"/>
        </a:p>
      </dgm:t>
    </dgm:pt>
    <dgm:pt modelId="{8267B0A5-7D1F-414F-B51F-C1D37D5CFA1A}" type="pres">
      <dgm:prSet presAssocID="{5D838BE3-AA13-46EB-90A8-BB9D5AA4C4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5DBC3-4748-49AE-96D1-07C4E65F2056}" type="pres">
      <dgm:prSet presAssocID="{999A0805-EE70-459B-B9E9-E8F307D4C457}" presName="composite" presStyleCnt="0"/>
      <dgm:spPr/>
    </dgm:pt>
    <dgm:pt modelId="{40A5CF9A-0A0B-4981-999A-1D477D25B404}" type="pres">
      <dgm:prSet presAssocID="{999A0805-EE70-459B-B9E9-E8F307D4C45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руппа женщин со сплошной заливкой"/>
        </a:ext>
      </dgm:extLst>
    </dgm:pt>
    <dgm:pt modelId="{8FDCFF5A-DE9E-4C85-BFD4-EE431DFD9664}" type="pres">
      <dgm:prSet presAssocID="{999A0805-EE70-459B-B9E9-E8F307D4C457}" presName="txShp" presStyleLbl="node1" presStyleIdx="0" presStyleCnt="1" custScaleX="127227" custScaleY="178436" custLinFactNeighborX="958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A762C-028C-4C25-8E9C-8030111887D1}" type="presOf" srcId="{999A0805-EE70-459B-B9E9-E8F307D4C457}" destId="{8FDCFF5A-DE9E-4C85-BFD4-EE431DFD9664}" srcOrd="0" destOrd="0" presId="urn:microsoft.com/office/officeart/2005/8/layout/vList3"/>
    <dgm:cxn modelId="{94562416-F1AF-4E8D-8477-8883D8E654CD}" srcId="{5D838BE3-AA13-46EB-90A8-BB9D5AA4C4E4}" destId="{999A0805-EE70-459B-B9E9-E8F307D4C457}" srcOrd="0" destOrd="0" parTransId="{922B53C2-A518-442D-AF52-B48EE761825B}" sibTransId="{2E8A6E2E-C6D0-47E0-9EBC-FEFA05562470}"/>
    <dgm:cxn modelId="{764F1E9C-71ED-49B8-830F-DC51D2D3B324}" type="presOf" srcId="{5D838BE3-AA13-46EB-90A8-BB9D5AA4C4E4}" destId="{8267B0A5-7D1F-414F-B51F-C1D37D5CFA1A}" srcOrd="0" destOrd="0" presId="urn:microsoft.com/office/officeart/2005/8/layout/vList3"/>
    <dgm:cxn modelId="{74825493-B777-40AE-9956-465501939543}" type="presParOf" srcId="{8267B0A5-7D1F-414F-B51F-C1D37D5CFA1A}" destId="{0925DBC3-4748-49AE-96D1-07C4E65F2056}" srcOrd="0" destOrd="0" presId="urn:microsoft.com/office/officeart/2005/8/layout/vList3"/>
    <dgm:cxn modelId="{71446B9B-B51F-49C2-98A3-3EADA081DFFC}" type="presParOf" srcId="{0925DBC3-4748-49AE-96D1-07C4E65F2056}" destId="{40A5CF9A-0A0B-4981-999A-1D477D25B404}" srcOrd="0" destOrd="0" presId="urn:microsoft.com/office/officeart/2005/8/layout/vList3"/>
    <dgm:cxn modelId="{C13540DB-C8D4-4997-8FF7-A04146E82D95}" type="presParOf" srcId="{0925DBC3-4748-49AE-96D1-07C4E65F2056}" destId="{8FDCFF5A-DE9E-4C85-BFD4-EE431DFD96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D34D7-970F-4E2A-AB36-028308346A4A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B667C4-386A-479B-8EF7-03B4F55A35BE}">
      <dgm:prSet custT="1"/>
      <dgm:spPr/>
      <dgm:t>
        <a:bodyPr/>
        <a:lstStyle/>
        <a:p>
          <a:r>
            <a:rPr lang="ru-RU" sz="1400" dirty="0">
              <a:latin typeface="Montserrat"/>
            </a:rPr>
            <a:t>1. Заявление о возмещении расходов</a:t>
          </a:r>
        </a:p>
      </dgm:t>
    </dgm:pt>
    <dgm:pt modelId="{DB84361F-D3CA-4428-BDBC-BD7F491BB291}" type="parTrans" cxnId="{76DFE010-E2CF-41F5-B882-D133D4D68BFE}">
      <dgm:prSet/>
      <dgm:spPr/>
      <dgm:t>
        <a:bodyPr/>
        <a:lstStyle/>
        <a:p>
          <a:endParaRPr lang="ru-RU"/>
        </a:p>
      </dgm:t>
    </dgm:pt>
    <dgm:pt modelId="{CD1B69DC-2DC4-47F4-9113-BFC9B97A10B9}" type="sibTrans" cxnId="{76DFE010-E2CF-41F5-B882-D133D4D68BFE}">
      <dgm:prSet/>
      <dgm:spPr/>
      <dgm:t>
        <a:bodyPr/>
        <a:lstStyle/>
        <a:p>
          <a:endParaRPr lang="ru-RU"/>
        </a:p>
      </dgm:t>
    </dgm:pt>
    <dgm:pt modelId="{BC915B58-70A2-4215-8B05-50167B536DD5}" type="pres">
      <dgm:prSet presAssocID="{1AFD34D7-970F-4E2A-AB36-028308346A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89715-2AF7-44B3-9281-BE180ED1B777}" type="pres">
      <dgm:prSet presAssocID="{F6B667C4-386A-479B-8EF7-03B4F55A35BE}" presName="composite" presStyleCnt="0"/>
      <dgm:spPr/>
    </dgm:pt>
    <dgm:pt modelId="{57F0294C-05EC-410E-9C1A-7F86DCA61315}" type="pres">
      <dgm:prSet presAssocID="{F6B667C4-386A-479B-8EF7-03B4F55A35BE}" presName="imgShp" presStyleLbl="fgImgPlace1" presStyleIdx="0" presStyleCnt="1" custFlipHor="0" custScaleX="1376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окумент со сплошной заливкой"/>
        </a:ext>
      </dgm:extLst>
    </dgm:pt>
    <dgm:pt modelId="{7AEF282C-8567-4B9C-BD08-5642F37C1CB7}" type="pres">
      <dgm:prSet presAssocID="{F6B667C4-386A-479B-8EF7-03B4F55A35BE}" presName="txShp" presStyleLbl="node1" presStyleIdx="0" presStyleCnt="1" custScaleX="98520" custLinFactNeighborX="-1803" custLinFactNeighborY="-2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33C33-9186-4100-AE94-9B8087A7AB65}" type="presOf" srcId="{1AFD34D7-970F-4E2A-AB36-028308346A4A}" destId="{BC915B58-70A2-4215-8B05-50167B536DD5}" srcOrd="0" destOrd="0" presId="urn:microsoft.com/office/officeart/2005/8/layout/vList3"/>
    <dgm:cxn modelId="{76DFE010-E2CF-41F5-B882-D133D4D68BFE}" srcId="{1AFD34D7-970F-4E2A-AB36-028308346A4A}" destId="{F6B667C4-386A-479B-8EF7-03B4F55A35BE}" srcOrd="0" destOrd="0" parTransId="{DB84361F-D3CA-4428-BDBC-BD7F491BB291}" sibTransId="{CD1B69DC-2DC4-47F4-9113-BFC9B97A10B9}"/>
    <dgm:cxn modelId="{0BA468C4-0F2B-4723-9FD9-33B6DB88FE64}" type="presOf" srcId="{F6B667C4-386A-479B-8EF7-03B4F55A35BE}" destId="{7AEF282C-8567-4B9C-BD08-5642F37C1CB7}" srcOrd="0" destOrd="0" presId="urn:microsoft.com/office/officeart/2005/8/layout/vList3"/>
    <dgm:cxn modelId="{AE015135-B1E9-4426-8AB2-D511EEA43E53}" type="presParOf" srcId="{BC915B58-70A2-4215-8B05-50167B536DD5}" destId="{2DB89715-2AF7-44B3-9281-BE180ED1B777}" srcOrd="0" destOrd="0" presId="urn:microsoft.com/office/officeart/2005/8/layout/vList3"/>
    <dgm:cxn modelId="{615F1C68-4B82-4A82-8B33-8C908904623B}" type="presParOf" srcId="{2DB89715-2AF7-44B3-9281-BE180ED1B777}" destId="{57F0294C-05EC-410E-9C1A-7F86DCA61315}" srcOrd="0" destOrd="0" presId="urn:microsoft.com/office/officeart/2005/8/layout/vList3"/>
    <dgm:cxn modelId="{B0F381B2-9BC5-4EC7-AC02-88F84922CF2C}" type="presParOf" srcId="{2DB89715-2AF7-44B3-9281-BE180ED1B777}" destId="{7AEF282C-8567-4B9C-BD08-5642F37C1C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8EC59-96D5-4211-85B0-A83FB58DB25F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A8ACA7-CAFF-4495-9986-94AF36C567AA}">
      <dgm:prSet custT="1"/>
      <dgm:spPr/>
      <dgm:t>
        <a:bodyPr/>
        <a:lstStyle/>
        <a:p>
          <a:r>
            <a:rPr lang="ru-RU" sz="1400" dirty="0">
              <a:latin typeface="Montserrat"/>
            </a:rPr>
            <a:t>2. Отчет о произведенных расходах</a:t>
          </a:r>
        </a:p>
      </dgm:t>
    </dgm:pt>
    <dgm:pt modelId="{CA3010E1-8AC7-4A4A-9189-BD65653C936C}" type="parTrans" cxnId="{E93100DC-1D6D-4343-A202-77C2EA6BAD97}">
      <dgm:prSet/>
      <dgm:spPr/>
      <dgm:t>
        <a:bodyPr/>
        <a:lstStyle/>
        <a:p>
          <a:endParaRPr lang="ru-RU"/>
        </a:p>
      </dgm:t>
    </dgm:pt>
    <dgm:pt modelId="{2D3FF046-8F82-4B97-8F2A-4608D87ECFCD}" type="sibTrans" cxnId="{E93100DC-1D6D-4343-A202-77C2EA6BAD97}">
      <dgm:prSet/>
      <dgm:spPr/>
      <dgm:t>
        <a:bodyPr/>
        <a:lstStyle/>
        <a:p>
          <a:endParaRPr lang="ru-RU"/>
        </a:p>
      </dgm:t>
    </dgm:pt>
    <dgm:pt modelId="{7BBA3230-0B15-4B51-874F-623B67FF895E}" type="pres">
      <dgm:prSet presAssocID="{D7F8EC59-96D5-4211-85B0-A83FB58DB2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8408B-53FF-4698-AE26-9BA44411FD19}" type="pres">
      <dgm:prSet presAssocID="{A5A8ACA7-CAFF-4495-9986-94AF36C567AA}" presName="composite" presStyleCnt="0"/>
      <dgm:spPr/>
    </dgm:pt>
    <dgm:pt modelId="{E6F34FF1-C3F0-43F5-B45D-CB3727C29AC3}" type="pres">
      <dgm:prSet presAssocID="{A5A8ACA7-CAFF-4495-9986-94AF36C567A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нтрольный список со сплошной заливкой"/>
        </a:ext>
      </dgm:extLst>
    </dgm:pt>
    <dgm:pt modelId="{D910FFB2-02EA-4A9E-ACB3-B337F828F491}" type="pres">
      <dgm:prSet presAssocID="{A5A8ACA7-CAFF-4495-9986-94AF36C567AA}" presName="txShp" presStyleLbl="node1" presStyleIdx="0" presStyleCnt="1" custScaleX="98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ECB8-3DFA-4734-9623-0C4F85D99A5C}" type="presOf" srcId="{D7F8EC59-96D5-4211-85B0-A83FB58DB25F}" destId="{7BBA3230-0B15-4B51-874F-623B67FF895E}" srcOrd="0" destOrd="0" presId="urn:microsoft.com/office/officeart/2005/8/layout/vList3"/>
    <dgm:cxn modelId="{EA526242-6CC8-422D-A79E-A7310291BEF7}" type="presOf" srcId="{A5A8ACA7-CAFF-4495-9986-94AF36C567AA}" destId="{D910FFB2-02EA-4A9E-ACB3-B337F828F491}" srcOrd="0" destOrd="0" presId="urn:microsoft.com/office/officeart/2005/8/layout/vList3"/>
    <dgm:cxn modelId="{E93100DC-1D6D-4343-A202-77C2EA6BAD97}" srcId="{D7F8EC59-96D5-4211-85B0-A83FB58DB25F}" destId="{A5A8ACA7-CAFF-4495-9986-94AF36C567AA}" srcOrd="0" destOrd="0" parTransId="{CA3010E1-8AC7-4A4A-9189-BD65653C936C}" sibTransId="{2D3FF046-8F82-4B97-8F2A-4608D87ECFCD}"/>
    <dgm:cxn modelId="{0428C736-ED68-47ED-BF11-5FFAD9B63086}" type="presParOf" srcId="{7BBA3230-0B15-4B51-874F-623B67FF895E}" destId="{B6E8408B-53FF-4698-AE26-9BA44411FD19}" srcOrd="0" destOrd="0" presId="urn:microsoft.com/office/officeart/2005/8/layout/vList3"/>
    <dgm:cxn modelId="{D3655F4C-D59E-419B-B402-D1558E85F5D5}" type="presParOf" srcId="{B6E8408B-53FF-4698-AE26-9BA44411FD19}" destId="{E6F34FF1-C3F0-43F5-B45D-CB3727C29AC3}" srcOrd="0" destOrd="0" presId="urn:microsoft.com/office/officeart/2005/8/layout/vList3"/>
    <dgm:cxn modelId="{0C791DED-0F5B-4B86-8AD4-6C9DBFA86D8D}" type="presParOf" srcId="{B6E8408B-53FF-4698-AE26-9BA44411FD19}" destId="{D910FFB2-02EA-4A9E-ACB3-B337F828F4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2B0B-A395-405F-8459-7610CCA81607}">
      <dsp:nvSpPr>
        <dsp:cNvPr id="0" name=""/>
        <dsp:cNvSpPr/>
      </dsp:nvSpPr>
      <dsp:spPr>
        <a:xfrm>
          <a:off x="0" y="387221"/>
          <a:ext cx="2129885" cy="1277931"/>
        </a:xfrm>
        <a:prstGeom prst="rect">
          <a:avLst/>
        </a:prstGeom>
        <a:solidFill>
          <a:srgbClr val="C2DE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336699"/>
              </a:solidFill>
              <a:latin typeface="Montserrat"/>
            </a:rPr>
            <a:t>Страхователь представляет  документы,  подтверждающие проведение </a:t>
          </a:r>
          <a:r>
            <a:rPr lang="ru-RU" sz="1100" kern="1200" dirty="0" smtClean="0">
              <a:solidFill>
                <a:srgbClr val="336699"/>
              </a:solidFill>
              <a:latin typeface="Montserrat"/>
            </a:rPr>
            <a:t>мероприятий </a:t>
          </a:r>
          <a:r>
            <a:rPr lang="ru-RU" sz="1100" b="1" kern="1200" dirty="0" smtClean="0">
              <a:solidFill>
                <a:srgbClr val="FF0000"/>
              </a:solidFill>
              <a:latin typeface="Montserrat"/>
            </a:rPr>
            <a:t>только </a:t>
          </a:r>
          <a:r>
            <a:rPr lang="ru-RU" sz="1100" kern="1200" dirty="0" smtClean="0">
              <a:solidFill>
                <a:srgbClr val="336699"/>
              </a:solidFill>
              <a:latin typeface="Montserrat"/>
            </a:rPr>
            <a:t>при </a:t>
          </a:r>
          <a:r>
            <a:rPr lang="ru-RU" sz="1100" kern="1200" dirty="0">
              <a:solidFill>
                <a:srgbClr val="336699"/>
              </a:solidFill>
              <a:latin typeface="Montserrat"/>
            </a:rPr>
            <a:t>подаче заявления о возмещении  произведенных расходов </a:t>
          </a:r>
        </a:p>
      </dsp:txBody>
      <dsp:txXfrm>
        <a:off x="0" y="387221"/>
        <a:ext cx="2129885" cy="1277931"/>
      </dsp:txXfrm>
    </dsp:sp>
    <dsp:sp modelId="{C21C787A-48EA-420F-A73A-E8CE891314FA}">
      <dsp:nvSpPr>
        <dsp:cNvPr id="0" name=""/>
        <dsp:cNvSpPr/>
      </dsp:nvSpPr>
      <dsp:spPr>
        <a:xfrm>
          <a:off x="2342873" y="387221"/>
          <a:ext cx="2129885" cy="1277931"/>
        </a:xfrm>
        <a:prstGeom prst="rect">
          <a:avLst/>
        </a:prstGeom>
        <a:solidFill>
          <a:srgbClr val="C2DE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336699"/>
              </a:solidFill>
              <a:latin typeface="Montserrat"/>
            </a:rPr>
            <a:t>Страхователь </a:t>
          </a:r>
          <a:r>
            <a:rPr lang="ru-RU" sz="1100" b="1" kern="1200" dirty="0">
              <a:solidFill>
                <a:srgbClr val="FF0000"/>
              </a:solidFill>
              <a:latin typeface="Montserrat"/>
            </a:rPr>
            <a:t>самостоятельно принимает решение </a:t>
          </a:r>
          <a:r>
            <a:rPr lang="ru-RU" sz="1100" kern="1200" dirty="0">
              <a:solidFill>
                <a:srgbClr val="336699"/>
              </a:solidFill>
              <a:latin typeface="Montserrat"/>
            </a:rPr>
            <a:t>о внесении изменений в план финансового обеспечения предупредительных мер в пределах  разрешенной суммы, без обращения в СФР</a:t>
          </a:r>
        </a:p>
      </dsp:txBody>
      <dsp:txXfrm>
        <a:off x="2342873" y="387221"/>
        <a:ext cx="2129885" cy="1277931"/>
      </dsp:txXfrm>
    </dsp:sp>
    <dsp:sp modelId="{49E8A8FC-E912-4B52-B53C-4EF7F646E2DA}">
      <dsp:nvSpPr>
        <dsp:cNvPr id="0" name=""/>
        <dsp:cNvSpPr/>
      </dsp:nvSpPr>
      <dsp:spPr>
        <a:xfrm>
          <a:off x="4685746" y="387221"/>
          <a:ext cx="2129885" cy="1277931"/>
        </a:xfrm>
        <a:prstGeom prst="rect">
          <a:avLst/>
        </a:prstGeom>
        <a:solidFill>
          <a:srgbClr val="C2DE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336699"/>
              </a:solidFill>
              <a:latin typeface="Montserrat"/>
            </a:rPr>
            <a:t>Установлен  новый срок                      для подачи                                      заявления о возмещении расходов –                                                 </a:t>
          </a:r>
          <a:r>
            <a:rPr lang="ru-RU" sz="1200" b="1" kern="1200" dirty="0">
              <a:solidFill>
                <a:srgbClr val="FF0000"/>
              </a:solidFill>
              <a:latin typeface="Montserrat"/>
            </a:rPr>
            <a:t>до 15 ноября </a:t>
          </a:r>
          <a:r>
            <a:rPr lang="ru-RU" sz="1200" kern="1200" dirty="0">
              <a:solidFill>
                <a:srgbClr val="336699"/>
              </a:solidFill>
              <a:latin typeface="Montserrat"/>
            </a:rPr>
            <a:t>текущего года</a:t>
          </a:r>
        </a:p>
      </dsp:txBody>
      <dsp:txXfrm>
        <a:off x="4685746" y="387221"/>
        <a:ext cx="2129885" cy="1277931"/>
      </dsp:txXfrm>
    </dsp:sp>
    <dsp:sp modelId="{6525D231-E287-4954-B19B-315C86708A1C}">
      <dsp:nvSpPr>
        <dsp:cNvPr id="0" name=""/>
        <dsp:cNvSpPr/>
      </dsp:nvSpPr>
      <dsp:spPr>
        <a:xfrm>
          <a:off x="0" y="1939290"/>
          <a:ext cx="2129885" cy="1789346"/>
        </a:xfrm>
        <a:prstGeom prst="rect">
          <a:avLst/>
        </a:prstGeom>
        <a:solidFill>
          <a:srgbClr val="C2DE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336699"/>
              </a:solidFill>
              <a:latin typeface="Montserrat"/>
            </a:rPr>
            <a:t>Реализована возможность обращения с заявлением о возмещении расходов и подтверждающими документами </a:t>
          </a:r>
          <a:r>
            <a:rPr lang="ru-RU" sz="1100" b="1" kern="1200" dirty="0">
              <a:solidFill>
                <a:srgbClr val="FF0000"/>
              </a:solidFill>
              <a:latin typeface="Montserrat"/>
            </a:rPr>
            <a:t>в электронном </a:t>
          </a:r>
          <a:r>
            <a:rPr lang="ru-RU" sz="1100" b="1" kern="1200" dirty="0" smtClean="0">
              <a:solidFill>
                <a:srgbClr val="FF0000"/>
              </a:solidFill>
              <a:latin typeface="Montserrat"/>
            </a:rPr>
            <a:t>виде </a:t>
          </a:r>
          <a:r>
            <a:rPr lang="ru-RU" sz="1100" kern="1200" dirty="0" smtClean="0">
              <a:solidFill>
                <a:srgbClr val="336699"/>
              </a:solidFill>
              <a:latin typeface="Montserrat"/>
            </a:rPr>
            <a:t>через </a:t>
          </a:r>
          <a:r>
            <a:rPr lang="ru-RU" sz="1100" kern="1200" dirty="0">
              <a:solidFill>
                <a:srgbClr val="336699"/>
              </a:solidFill>
              <a:latin typeface="Montserrat"/>
            </a:rPr>
            <a:t>личный кабинет на Едином портале государственных и муниципальных услуг</a:t>
          </a:r>
        </a:p>
      </dsp:txBody>
      <dsp:txXfrm>
        <a:off x="0" y="1939290"/>
        <a:ext cx="2129885" cy="1789346"/>
      </dsp:txXfrm>
    </dsp:sp>
    <dsp:sp modelId="{D3C3A30A-F0BC-4465-95E0-E8EAB4013A58}">
      <dsp:nvSpPr>
        <dsp:cNvPr id="0" name=""/>
        <dsp:cNvSpPr/>
      </dsp:nvSpPr>
      <dsp:spPr>
        <a:xfrm>
          <a:off x="2376270" y="1939290"/>
          <a:ext cx="2129885" cy="1789346"/>
        </a:xfrm>
        <a:prstGeom prst="rect">
          <a:avLst/>
        </a:prstGeom>
        <a:solidFill>
          <a:srgbClr val="C2DE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336699"/>
              </a:solidFill>
              <a:latin typeface="Montserrat"/>
            </a:rPr>
            <a:t>Страхователь                                   вправе в </a:t>
          </a:r>
          <a:r>
            <a:rPr lang="ru-RU" sz="1200" b="1" kern="1200" dirty="0">
              <a:solidFill>
                <a:srgbClr val="FF0000"/>
              </a:solidFill>
              <a:latin typeface="Montserrat"/>
            </a:rPr>
            <a:t>течение 5 рабочих дней</a:t>
          </a:r>
          <a:r>
            <a:rPr lang="ru-RU" sz="1200" kern="1200" dirty="0">
              <a:solidFill>
                <a:srgbClr val="FF0000"/>
              </a:solidFill>
              <a:latin typeface="Montserrat"/>
            </a:rPr>
            <a:t> </a:t>
          </a:r>
          <a:r>
            <a:rPr lang="ru-RU" sz="1200" kern="1200" dirty="0">
              <a:solidFill>
                <a:srgbClr val="336699"/>
              </a:solidFill>
              <a:latin typeface="Montserrat"/>
            </a:rPr>
            <a:t>со дня получения извещения доработать документы и  направить их повторно для решения вопроса о возмещении расходов</a:t>
          </a:r>
        </a:p>
      </dsp:txBody>
      <dsp:txXfrm>
        <a:off x="2376270" y="1939290"/>
        <a:ext cx="2129885" cy="1789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A0C5D-8F1F-4D7C-BD06-B866712C8893}">
      <dsp:nvSpPr>
        <dsp:cNvPr id="0" name=""/>
        <dsp:cNvSpPr/>
      </dsp:nvSpPr>
      <dsp:spPr>
        <a:xfrm rot="10800000">
          <a:off x="173877" y="0"/>
          <a:ext cx="2854113" cy="11323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Montserrat"/>
            </a:rPr>
            <a:t>3.Копия или выписка </a:t>
          </a:r>
          <a:r>
            <a:rPr lang="ru-RU" sz="1300" kern="1200" dirty="0" smtClean="0">
              <a:latin typeface="Montserrat"/>
            </a:rPr>
            <a:t>из </a:t>
          </a:r>
          <a:r>
            <a:rPr lang="ru-RU" sz="1300" kern="1200" dirty="0">
              <a:latin typeface="Montserrat"/>
            </a:rPr>
            <a:t>локального нормативного </a:t>
          </a:r>
          <a:r>
            <a:rPr lang="ru-RU" sz="1300" kern="1200" dirty="0" smtClean="0">
              <a:latin typeface="Montserrat"/>
            </a:rPr>
            <a:t>акта о </a:t>
          </a:r>
          <a:r>
            <a:rPr lang="ru-RU" sz="1300" kern="1200" dirty="0">
              <a:latin typeface="Montserrat"/>
            </a:rPr>
            <a:t>реализуемых  мероприятиях по улучшению условий </a:t>
          </a:r>
          <a:r>
            <a:rPr lang="ru-RU" sz="1300" kern="1200" dirty="0" smtClean="0">
              <a:latin typeface="Montserrat"/>
            </a:rPr>
            <a:t>            и </a:t>
          </a:r>
          <a:r>
            <a:rPr lang="ru-RU" sz="1300" kern="1200" dirty="0">
              <a:latin typeface="Montserrat"/>
            </a:rPr>
            <a:t>охраны труда</a:t>
          </a:r>
        </a:p>
      </dsp:txBody>
      <dsp:txXfrm rot="10800000">
        <a:off x="456975" y="0"/>
        <a:ext cx="2571015" cy="1132392"/>
      </dsp:txXfrm>
    </dsp:sp>
    <dsp:sp modelId="{62890626-070F-40FE-82BA-39301B29E27F}">
      <dsp:nvSpPr>
        <dsp:cNvPr id="0" name=""/>
        <dsp:cNvSpPr/>
      </dsp:nvSpPr>
      <dsp:spPr>
        <a:xfrm>
          <a:off x="208483" y="219997"/>
          <a:ext cx="666902" cy="692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CFF5A-DE9E-4C85-BFD4-EE431DFD9664}">
      <dsp:nvSpPr>
        <dsp:cNvPr id="0" name=""/>
        <dsp:cNvSpPr/>
      </dsp:nvSpPr>
      <dsp:spPr>
        <a:xfrm rot="10800000">
          <a:off x="277525" y="0"/>
          <a:ext cx="2642220" cy="113210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77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Montserrat"/>
            </a:rPr>
            <a:t>коллективного договора (соглашения по охране труда между работодателем и представительным органом работников)</a:t>
          </a:r>
          <a:r>
            <a:rPr lang="ru-RU" sz="1300" kern="1200" dirty="0"/>
            <a:t> </a:t>
          </a:r>
          <a:r>
            <a:rPr lang="ru-RU" sz="1400" kern="1200" dirty="0"/>
            <a:t>                                                                                                          </a:t>
          </a:r>
        </a:p>
      </dsp:txBody>
      <dsp:txXfrm rot="10800000">
        <a:off x="560551" y="0"/>
        <a:ext cx="2359194" cy="1132105"/>
      </dsp:txXfrm>
    </dsp:sp>
    <dsp:sp modelId="{40A5CF9A-0A0B-4981-999A-1D477D25B404}">
      <dsp:nvSpPr>
        <dsp:cNvPr id="0" name=""/>
        <dsp:cNvSpPr/>
      </dsp:nvSpPr>
      <dsp:spPr>
        <a:xfrm>
          <a:off x="223121" y="248986"/>
          <a:ext cx="634460" cy="6344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282C-8567-4B9C-BD08-5642F37C1CB7}">
      <dsp:nvSpPr>
        <dsp:cNvPr id="0" name=""/>
        <dsp:cNvSpPr/>
      </dsp:nvSpPr>
      <dsp:spPr>
        <a:xfrm rot="10800000">
          <a:off x="1326927" y="0"/>
          <a:ext cx="4758908" cy="41779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23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Montserrat"/>
            </a:rPr>
            <a:t>1. Заявление о возмещении расходов</a:t>
          </a:r>
        </a:p>
      </dsp:txBody>
      <dsp:txXfrm rot="10800000">
        <a:off x="1431376" y="0"/>
        <a:ext cx="4654459" cy="417797"/>
      </dsp:txXfrm>
    </dsp:sp>
    <dsp:sp modelId="{57F0294C-05EC-410E-9C1A-7F86DCA61315}">
      <dsp:nvSpPr>
        <dsp:cNvPr id="0" name=""/>
        <dsp:cNvSpPr/>
      </dsp:nvSpPr>
      <dsp:spPr>
        <a:xfrm>
          <a:off x="1090829" y="0"/>
          <a:ext cx="574890" cy="4177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FFB2-02EA-4A9E-ACB3-B337F828F491}">
      <dsp:nvSpPr>
        <dsp:cNvPr id="0" name=""/>
        <dsp:cNvSpPr/>
      </dsp:nvSpPr>
      <dsp:spPr>
        <a:xfrm rot="10800000">
          <a:off x="1354172" y="0"/>
          <a:ext cx="4705132" cy="46067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14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Montserrat"/>
            </a:rPr>
            <a:t>2. Отчет о произведенных расходах</a:t>
          </a:r>
        </a:p>
      </dsp:txBody>
      <dsp:txXfrm rot="10800000">
        <a:off x="1469340" y="0"/>
        <a:ext cx="4589964" cy="460673"/>
      </dsp:txXfrm>
    </dsp:sp>
    <dsp:sp modelId="{E6F34FF1-C3F0-43F5-B45D-CB3727C29AC3}">
      <dsp:nvSpPr>
        <dsp:cNvPr id="0" name=""/>
        <dsp:cNvSpPr/>
      </dsp:nvSpPr>
      <dsp:spPr>
        <a:xfrm>
          <a:off x="1096948" y="0"/>
          <a:ext cx="460673" cy="4606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ECCE7F5-563D-4F26-A444-BC3B8CA5AA5F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C1287FD-E76A-4B0E-A079-A0FF76CB4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7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287FD-E76A-4B0E-A079-A0FF76CB40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3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3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9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0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0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7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9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9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0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9243" y="1905440"/>
            <a:ext cx="4005513" cy="442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0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4841"/>
          </a:xfrm>
        </p:spPr>
        <p:txBody>
          <a:bodyPr lIns="0" tIns="0" rIns="0" bIns="0"/>
          <a:lstStyle>
            <a:lvl1pPr>
              <a:defRPr sz="2306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077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077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077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077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123-F01D-4A62-AD39-A52B64EE7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A9BFA-8258-4A61-97BD-FD3A8180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3943"/>
          </a:xfrm>
        </p:spPr>
        <p:txBody>
          <a:bodyPr lIns="0" tIns="0" rIns="0" bIns="0"/>
          <a:lstStyle>
            <a:lvl1pPr>
              <a:defRPr sz="23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3943"/>
          </a:xfrm>
        </p:spPr>
        <p:txBody>
          <a:bodyPr lIns="0" tIns="0" rIns="0" bIns="0"/>
          <a:lstStyle>
            <a:lvl1pPr>
              <a:defRPr sz="23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3943"/>
          </a:xfrm>
        </p:spPr>
        <p:txBody>
          <a:bodyPr lIns="0" tIns="0" rIns="0" bIns="0"/>
          <a:lstStyle>
            <a:lvl1pPr>
              <a:defRPr sz="23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155812"/>
          </a:xfrm>
        </p:spPr>
        <p:txBody>
          <a:bodyPr/>
          <a:lstStyle/>
          <a:p>
            <a:fld id="{EC3EA93C-FD1A-4157-9E78-310A9BFBF2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155812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155812"/>
          </a:xfrm>
        </p:spPr>
        <p:txBody>
          <a:bodyPr/>
          <a:lstStyle/>
          <a:p>
            <a:fld id="{B9A1A0B4-091C-48CD-8C66-023F2FD73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9243" y="1905440"/>
            <a:ext cx="4005513" cy="442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13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077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077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3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4841"/>
          </a:xfrm>
        </p:spPr>
        <p:txBody>
          <a:bodyPr lIns="0" tIns="0" rIns="0" bIns="0"/>
          <a:lstStyle>
            <a:lvl1pPr>
              <a:defRPr sz="2306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077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077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354841"/>
          </a:xfrm>
        </p:spPr>
        <p:txBody>
          <a:bodyPr lIns="0" tIns="0" rIns="0" bIns="0"/>
          <a:lstStyle>
            <a:lvl1pPr>
              <a:defRPr sz="2306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077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077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8168" y="1269359"/>
            <a:ext cx="49159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sz="1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1D8BD707-D9CF-40AE-B4C6-C98DA3205C09}" type="datetimeFigureOut">
              <a:rPr lang="en-US" sz="1000">
                <a:solidFill>
                  <a:prstClr val="black">
                    <a:tint val="75000"/>
                  </a:prstClr>
                </a:solidFill>
              </a:rPr>
              <a:pPr defTabSz="514350"/>
              <a:t>5/14/2025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B6F15528-21DE-4FAA-801E-634DDDAF4B2B}" type="slidenum">
              <a:rPr sz="100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1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57" y="324632"/>
            <a:ext cx="7119685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8168" y="1269359"/>
            <a:ext cx="49159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sz="1013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z="1013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5/14/2025</a:t>
            </a:fld>
            <a:endParaRPr lang="en-US" sz="1013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ru-RU" sz="1013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‹#›</a:t>
            </a:fld>
            <a:endParaRPr lang="ru-RU" sz="1013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36" r:id="rId6"/>
    <p:sldLayoutId id="214748373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png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66408"/>
            <a:ext cx="8982008" cy="493423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725362" y="4116758"/>
            <a:ext cx="321112" cy="155019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9944" y="4118765"/>
            <a:ext cx="150733" cy="176451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7649" y="4118498"/>
            <a:ext cx="130731" cy="151448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3109" y="4118502"/>
            <a:ext cx="317540" cy="153233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6347" y="4118500"/>
            <a:ext cx="122158" cy="151448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8950" y="4202080"/>
            <a:ext cx="21788" cy="67866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78948" y="4118500"/>
            <a:ext cx="130373" cy="151448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64706" y="4118500"/>
            <a:ext cx="167521" cy="151448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7865" y="4118498"/>
            <a:ext cx="130731" cy="151448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21014" y="4336526"/>
            <a:ext cx="180737" cy="162520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30968" y="4340404"/>
            <a:ext cx="161092" cy="155019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5309" y="4425698"/>
            <a:ext cx="21788" cy="67866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35307" y="4342121"/>
            <a:ext cx="130373" cy="151448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93464" y="4342119"/>
            <a:ext cx="165021" cy="173593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2216" y="4342112"/>
            <a:ext cx="122158" cy="151448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02530" y="4340404"/>
            <a:ext cx="160734" cy="155019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90307" y="4340408"/>
            <a:ext cx="290036" cy="155019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18447" y="4342116"/>
            <a:ext cx="130731" cy="151448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87865" y="4342116"/>
            <a:ext cx="130731" cy="151448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00958" y="4075782"/>
            <a:ext cx="107513" cy="16073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995" y="240820"/>
            <a:ext cx="8199461" cy="2080856"/>
          </a:xfrm>
          <a:prstGeom prst="rect">
            <a:avLst/>
          </a:prstGeom>
        </p:spPr>
        <p:txBody>
          <a:bodyPr vert="horz" wrap="square" lIns="0" tIns="41432" rIns="0" bIns="0" rtlCol="0">
            <a:spAutoFit/>
          </a:bodyPr>
          <a:lstStyle/>
          <a:p>
            <a:pPr marL="7144" marR="2858">
              <a:lnSpc>
                <a:spcPts val="2475"/>
              </a:lnSpc>
              <a:spcBef>
                <a:spcPts val="326"/>
              </a:spcBef>
              <a:tabLst>
                <a:tab pos="599692" algn="l"/>
                <a:tab pos="1646205" algn="l"/>
                <a:tab pos="1744784" algn="l"/>
                <a:tab pos="2507347" algn="l"/>
              </a:tabLst>
            </a:pPr>
            <a:r>
              <a:rPr lang="ru-RU" dirty="0" smtClean="0">
                <a:solidFill>
                  <a:srgbClr val="336699"/>
                </a:solidFill>
                <a:latin typeface="Montserrat"/>
              </a:rPr>
              <a:t>АКТУАЛЬНЫЕ ВОПРОСЫ ФИНАНСОВОГО ОБЕСПЕЧЕНИЯ </a:t>
            </a:r>
            <a:r>
              <a:rPr lang="ru-RU" dirty="0">
                <a:solidFill>
                  <a:srgbClr val="336699"/>
                </a:solidFill>
                <a:latin typeface="Montserrat"/>
              </a:rPr>
              <a:t>ПРЕДУПРЕДИТЕЛЬНЫХ МЕР ПО СОКРАЩЕНИЮ ПРОИЗВОДСТВЕННОГО </a:t>
            </a:r>
          </a:p>
          <a:p>
            <a:pPr marL="7144" marR="2858">
              <a:lnSpc>
                <a:spcPts val="2475"/>
              </a:lnSpc>
              <a:spcBef>
                <a:spcPts val="326"/>
              </a:spcBef>
              <a:tabLst>
                <a:tab pos="599692" algn="l"/>
                <a:tab pos="1646205" algn="l"/>
                <a:tab pos="1744784" algn="l"/>
                <a:tab pos="2507347" algn="l"/>
              </a:tabLst>
            </a:pPr>
            <a:r>
              <a:rPr lang="ru-RU" dirty="0">
                <a:solidFill>
                  <a:srgbClr val="336699"/>
                </a:solidFill>
                <a:latin typeface="Montserrat"/>
              </a:rPr>
              <a:t>ТРАВМАТИЗМА И ПРОФЕССИОНАЛЬНЫХ </a:t>
            </a:r>
          </a:p>
          <a:p>
            <a:pPr marL="7144" marR="2858">
              <a:lnSpc>
                <a:spcPts val="2475"/>
              </a:lnSpc>
              <a:spcBef>
                <a:spcPts val="326"/>
              </a:spcBef>
              <a:tabLst>
                <a:tab pos="599692" algn="l"/>
                <a:tab pos="1646205" algn="l"/>
                <a:tab pos="1744784" algn="l"/>
                <a:tab pos="2507347" algn="l"/>
              </a:tabLst>
            </a:pPr>
            <a:r>
              <a:rPr lang="ru-RU" dirty="0" smtClean="0">
                <a:solidFill>
                  <a:srgbClr val="336699"/>
                </a:solidFill>
                <a:latin typeface="Montserrat"/>
              </a:rPr>
              <a:t>ЗАБОЛЕВАНИЙ В РАМКАХ ИЗМЕНЕНИЯ                                                      ТЕКУЩЕГО ЗАКОНОДАТЕЛЬСТВА </a:t>
            </a:r>
            <a:endParaRPr lang="ru-RU" dirty="0">
              <a:solidFill>
                <a:srgbClr val="336699"/>
              </a:solidFill>
              <a:latin typeface="Montserrat"/>
            </a:endParaRPr>
          </a:p>
          <a:p>
            <a:pPr marL="7144" marR="2858">
              <a:lnSpc>
                <a:spcPts val="2475"/>
              </a:lnSpc>
              <a:spcBef>
                <a:spcPts val="326"/>
              </a:spcBef>
              <a:tabLst>
                <a:tab pos="599692" algn="l"/>
                <a:tab pos="1646205" algn="l"/>
                <a:tab pos="1744784" algn="l"/>
                <a:tab pos="2507347" algn="l"/>
              </a:tabLst>
            </a:pPr>
            <a:endParaRPr lang="ru-RU" dirty="0">
              <a:solidFill>
                <a:srgbClr val="336699"/>
              </a:solidFill>
              <a:latin typeface="Montserra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2156488"/>
            <a:ext cx="3303658" cy="23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9"/>
          <p:cNvGrpSpPr>
            <a:grpSpLocks/>
          </p:cNvGrpSpPr>
          <p:nvPr/>
        </p:nvGrpSpPr>
        <p:grpSpPr bwMode="auto">
          <a:xfrm>
            <a:off x="2835970" y="2301957"/>
            <a:ext cx="947442" cy="1813250"/>
            <a:chOff x="1471" y="1981"/>
            <a:chExt cx="883" cy="1769"/>
          </a:xfrm>
        </p:grpSpPr>
        <p:sp>
          <p:nvSpPr>
            <p:cNvPr id="74" name="Text Box 12"/>
            <p:cNvSpPr txBox="1">
              <a:spLocks noChangeArrowheads="1"/>
            </p:cNvSpPr>
            <p:nvPr/>
          </p:nvSpPr>
          <p:spPr bwMode="gray">
            <a:xfrm>
              <a:off x="2182" y="3390"/>
              <a:ext cx="17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gray">
            <a:xfrm>
              <a:off x="1471" y="1981"/>
              <a:ext cx="17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" name="Параллелограмм 36"/>
          <p:cNvSpPr/>
          <p:nvPr/>
        </p:nvSpPr>
        <p:spPr bwMode="auto">
          <a:xfrm>
            <a:off x="1619672" y="100254"/>
            <a:ext cx="7443453" cy="74822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ДОКУМЕНТЫ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НА ВОЗМЕЩЕНИЕ ПРОИЗВЕДЕННЫХ РАСХОДОВ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017E841-94FA-4E72-9F4C-9C26EA79C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684005"/>
              </p:ext>
            </p:extLst>
          </p:nvPr>
        </p:nvGraphicFramePr>
        <p:xfrm>
          <a:off x="1705211" y="2087387"/>
          <a:ext cx="3235434" cy="113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51299" y="2337728"/>
            <a:ext cx="778198" cy="5539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</a:rPr>
              <a:t>      И       </a:t>
            </a:r>
          </a:p>
          <a:p>
            <a:r>
              <a:rPr lang="ru-RU" sz="1500" dirty="0">
                <a:solidFill>
                  <a:srgbClr val="FF0000"/>
                </a:solidFill>
              </a:rPr>
              <a:t>   </a:t>
            </a:r>
            <a:r>
              <a:rPr lang="ru-RU" sz="1300" dirty="0">
                <a:solidFill>
                  <a:srgbClr val="FF0000"/>
                </a:solidFill>
              </a:rPr>
              <a:t>(или)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5262190-FDC4-422E-A2CC-3AC05809B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200835"/>
              </p:ext>
            </p:extLst>
          </p:nvPr>
        </p:nvGraphicFramePr>
        <p:xfrm>
          <a:off x="5940152" y="2087388"/>
          <a:ext cx="3122972" cy="113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7880" y="230195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5440" y="0"/>
            <a:ext cx="412802" cy="491330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FB954D3-1C9F-442F-B1AD-C9361F1CD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993825"/>
              </p:ext>
            </p:extLst>
          </p:nvPr>
        </p:nvGraphicFramePr>
        <p:xfrm>
          <a:off x="1880242" y="925880"/>
          <a:ext cx="7263757" cy="41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9F3660D-77CF-4A98-8362-DA0A1F756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331173"/>
              </p:ext>
            </p:extLst>
          </p:nvPr>
        </p:nvGraphicFramePr>
        <p:xfrm>
          <a:off x="1880243" y="1485196"/>
          <a:ext cx="7156253" cy="4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9E44264-8A1F-4C81-A70D-8765178AFB2D}"/>
              </a:ext>
            </a:extLst>
          </p:cNvPr>
          <p:cNvGrpSpPr/>
          <p:nvPr/>
        </p:nvGrpSpPr>
        <p:grpSpPr>
          <a:xfrm>
            <a:off x="2411760" y="3411026"/>
            <a:ext cx="5976664" cy="704182"/>
            <a:chOff x="1305688" y="0"/>
            <a:chExt cx="4596990" cy="4296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трелка: пятиугольник 24">
              <a:extLst>
                <a:ext uri="{FF2B5EF4-FFF2-40B4-BE49-F238E27FC236}">
                  <a16:creationId xmlns:a16="http://schemas.microsoft.com/office/drawing/2014/main" id="{30829404-3297-4B53-BF08-6350525DCAEC}"/>
                </a:ext>
              </a:extLst>
            </p:cNvPr>
            <p:cNvSpPr/>
            <p:nvPr/>
          </p:nvSpPr>
          <p:spPr>
            <a:xfrm rot="10800000">
              <a:off x="1305688" y="0"/>
              <a:ext cx="4596990" cy="429652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пятиугольник 4">
              <a:extLst>
                <a:ext uri="{FF2B5EF4-FFF2-40B4-BE49-F238E27FC236}">
                  <a16:creationId xmlns:a16="http://schemas.microsoft.com/office/drawing/2014/main" id="{2AA79517-F19C-45C1-BAF0-D30648CB2E1A}"/>
                </a:ext>
              </a:extLst>
            </p:cNvPr>
            <p:cNvSpPr txBox="1"/>
            <p:nvPr/>
          </p:nvSpPr>
          <p:spPr>
            <a:xfrm>
              <a:off x="1413101" y="0"/>
              <a:ext cx="4489577" cy="4296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9465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4</a:t>
              </a:r>
              <a:r>
                <a:rPr lang="ru-RU" kern="1200" dirty="0"/>
                <a:t>. </a:t>
              </a:r>
              <a:r>
                <a:rPr lang="ru-RU" sz="1400" dirty="0"/>
                <a:t>Платежные документы, подтверждающие оплату товаров (работ, услуг), и документы, подтверждающие их приобретение (выполнение).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E44264-8A1F-4C81-A70D-8765178AFB2D}"/>
              </a:ext>
            </a:extLst>
          </p:cNvPr>
          <p:cNvGrpSpPr/>
          <p:nvPr/>
        </p:nvGrpSpPr>
        <p:grpSpPr>
          <a:xfrm>
            <a:off x="2481585" y="4313667"/>
            <a:ext cx="5976664" cy="704182"/>
            <a:chOff x="1305688" y="0"/>
            <a:chExt cx="4596990" cy="4296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трелка: пятиугольник 24">
              <a:extLst>
                <a:ext uri="{FF2B5EF4-FFF2-40B4-BE49-F238E27FC236}">
                  <a16:creationId xmlns:a16="http://schemas.microsoft.com/office/drawing/2014/main" id="{30829404-3297-4B53-BF08-6350525DCAEC}"/>
                </a:ext>
              </a:extLst>
            </p:cNvPr>
            <p:cNvSpPr/>
            <p:nvPr/>
          </p:nvSpPr>
          <p:spPr>
            <a:xfrm rot="10800000">
              <a:off x="1305688" y="0"/>
              <a:ext cx="4596990" cy="429652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: пятиугольник 4">
              <a:extLst>
                <a:ext uri="{FF2B5EF4-FFF2-40B4-BE49-F238E27FC236}">
                  <a16:creationId xmlns:a16="http://schemas.microsoft.com/office/drawing/2014/main" id="{2AA79517-F19C-45C1-BAF0-D30648CB2E1A}"/>
                </a:ext>
              </a:extLst>
            </p:cNvPr>
            <p:cNvSpPr txBox="1"/>
            <p:nvPr/>
          </p:nvSpPr>
          <p:spPr>
            <a:xfrm>
              <a:off x="1413101" y="0"/>
              <a:ext cx="4489577" cy="4296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9465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5. Документы, обосновывающие произведенные расходы на оплату предупредительных мер.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2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05211" y="100845"/>
            <a:ext cx="7259277" cy="629338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ПРИОБРЕТЕНИЕ ИНДИВИДУАЛЬНЫХ МРЕДСТВ ЗАЩИТЫ (</a:t>
            </a:r>
            <a:r>
              <a:rPr lang="ru-RU" sz="1600" dirty="0">
                <a:solidFill>
                  <a:schemeClr val="bg1"/>
                </a:solidFill>
                <a:latin typeface="Montserrat"/>
              </a:rPr>
              <a:t>СИЗ)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1962001" y="2578096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4" name="TextBox 3"/>
          <p:cNvSpPr txBox="1"/>
          <p:nvPr/>
        </p:nvSpPr>
        <p:spPr>
          <a:xfrm>
            <a:off x="2667229" y="1893176"/>
            <a:ext cx="42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Перечень приобретенных СИЗ.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1985801" y="1930902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TextBox 4"/>
          <p:cNvSpPr txBox="1"/>
          <p:nvPr/>
        </p:nvSpPr>
        <p:spPr>
          <a:xfrm>
            <a:off x="2700405" y="2222449"/>
            <a:ext cx="647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/>
              </a:rPr>
              <a:t>Копия действующей на момент приобретения СИЗ декларации о происхождении товара или сертификата о происхождении товара,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или выписка из реестра промышленных товаров государств - членов Евразийского экономического союза - для СИЗ, изготовленных на территории других государств - членов Евразийского экономического союза.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019782"/>
            <a:ext cx="4230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Необходимые документы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985801" y="4011910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Box 2"/>
          <p:cNvSpPr txBox="1"/>
          <p:nvPr/>
        </p:nvSpPr>
        <p:spPr>
          <a:xfrm>
            <a:off x="2700405" y="3607444"/>
            <a:ext cx="6383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Копия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действующего на момент приобретения СИЗ заключения о подтверждении производства промышленной продукции на территории РФ, или номер реестровой записи в реестре российской промышленной продукции, или выписка из евразийского реестра промышленных товаров государств - членов Евразийского экономического союза - для СИЗ, изготовленных на территории РФ.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4" y="34712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235" y="34712"/>
            <a:ext cx="412802" cy="4913303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4F1B36-1859-4E85-8C4A-C96B8E5D2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238" y="814673"/>
            <a:ext cx="1565727" cy="10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658414" y="84289"/>
            <a:ext cx="7356668" cy="535471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ПРОВЕДЕНИЕ ОБЯЗАТЕЛЬНЫХ ПЕРИОДИЧЕСКИЙ МЕДИЦИНСКИХ ОСМОТРОВ РАБОТНИКОВ </a:t>
            </a:r>
            <a:r>
              <a:rPr lang="ru-RU" sz="1600" dirty="0">
                <a:solidFill>
                  <a:schemeClr val="bg1"/>
                </a:solidFill>
                <a:latin typeface="Montserrat"/>
              </a:rPr>
              <a:t>(ПМО)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1555267" y="2412392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4" name="TextBox 3"/>
          <p:cNvSpPr txBox="1"/>
          <p:nvPr/>
        </p:nvSpPr>
        <p:spPr>
          <a:xfrm>
            <a:off x="1983457" y="2283718"/>
            <a:ext cx="6994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Копия утвержденного списка работников, прошедших  ПМО в текущем календарном году;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1619304" y="3049325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6" name="TextBox 5"/>
          <p:cNvSpPr txBox="1"/>
          <p:nvPr/>
        </p:nvSpPr>
        <p:spPr>
          <a:xfrm>
            <a:off x="2621934" y="1508312"/>
            <a:ext cx="7385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Необходимые документы: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8461" y="3625943"/>
            <a:ext cx="7077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Расчет стоимости услуг по проведению обязательных периодических медицинских осмотров (обследований) работников (при отсутствии данного расчета в договоре с медицинской организацией на проведение обязательных периодических медицинских осмотров (обследований) работников)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619304" y="3686258"/>
            <a:ext cx="217007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4" name="TextBox 13"/>
          <p:cNvSpPr txBox="1"/>
          <p:nvPr/>
        </p:nvSpPr>
        <p:spPr>
          <a:xfrm>
            <a:off x="1991801" y="3003905"/>
            <a:ext cx="6994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Копия договора с медицинской организацией на проведение ПМО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235" y="34711"/>
            <a:ext cx="412802" cy="491330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EE1EB4-BCC3-457B-AF13-6CA732F9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29" y="794334"/>
            <a:ext cx="1786669" cy="10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04198" y="85978"/>
            <a:ext cx="7355027" cy="574815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Montserrat"/>
              </a:rPr>
              <a:t>САНАТОРНО- ЛЕЧЕНИЕ КУРОРТНОЕ ЛЕЧЕНИЕ РАБОТНИКОВ</a:t>
            </a:r>
            <a:endParaRPr lang="ru-RU" sz="15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669260" y="1416492"/>
            <a:ext cx="203559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/>
          </a:p>
        </p:txBody>
      </p:sp>
      <p:sp>
        <p:nvSpPr>
          <p:cNvPr id="10" name="TextBox 11"/>
          <p:cNvSpPr txBox="1"/>
          <p:nvPr/>
        </p:nvSpPr>
        <p:spPr>
          <a:xfrm>
            <a:off x="3923928" y="1186406"/>
            <a:ext cx="46509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Копии договоров с организацией, осуществляющей санаторно-курортное лечение работников, и (или) счетов на приобретение путевок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2429460" y="2126976"/>
            <a:ext cx="65053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Список работников, направленных на санаторно-курортное лечение, с указанием сведений о страховом номере индивидуального лицевого счета (СНИЛС) и рекомендаций, содержащихся в заключительном акте или справке по форме N 070/у при отсутствии заключительного акта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2463676" y="3405082"/>
            <a:ext cx="6484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Заключительный акт врачебной комиссии по итогам проведения обязательных периодических медицинских осмотров (обследований) работников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947234" y="2499742"/>
            <a:ext cx="212612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/>
          </a:p>
        </p:txBody>
      </p:sp>
      <p:sp>
        <p:nvSpPr>
          <p:cNvPr id="14" name="TextBox 19"/>
          <p:cNvSpPr txBox="1"/>
          <p:nvPr/>
        </p:nvSpPr>
        <p:spPr>
          <a:xfrm>
            <a:off x="2416166" y="4341819"/>
            <a:ext cx="6531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Копия справки для получения путевки на санаторно-курортное лечение (форма N 070/у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при отсутствии заключительного акта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1956286" y="1867283"/>
            <a:ext cx="203559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/>
          </a:p>
        </p:txBody>
      </p:sp>
      <p:sp>
        <p:nvSpPr>
          <p:cNvPr id="16" name="TextBox 23"/>
          <p:cNvSpPr txBox="1"/>
          <p:nvPr/>
        </p:nvSpPr>
        <p:spPr>
          <a:xfrm>
            <a:off x="2468182" y="1858758"/>
            <a:ext cx="6270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Калькуляция стоимости путевки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1626141" y="3019528"/>
            <a:ext cx="695526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Работники, занятые на работах с вредными и (или) опасными производственными факторами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619572" y="3887118"/>
            <a:ext cx="714167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Работники не ранее чем за пять лет до достижения ими возраста, дающего право на назначение страховой пенсии по старости</a:t>
            </a:r>
          </a:p>
        </p:txBody>
      </p:sp>
      <p:pic>
        <p:nvPicPr>
          <p:cNvPr id="22" name="Picture 4" descr="https://cdn.onlinewebfonts.com/svg/img_1244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022" y="3081648"/>
            <a:ext cx="214548" cy="2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Штриховая стрелка вправо 23"/>
          <p:cNvSpPr/>
          <p:nvPr/>
        </p:nvSpPr>
        <p:spPr>
          <a:xfrm>
            <a:off x="1947233" y="3558982"/>
            <a:ext cx="212612" cy="23232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/>
          </a:p>
        </p:txBody>
      </p:sp>
      <p:pic>
        <p:nvPicPr>
          <p:cNvPr id="25" name="Picture 4" descr="https://cdn.onlinewebfonts.com/svg/img_1244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742" y="4001150"/>
            <a:ext cx="214548" cy="2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Штриховая стрелка вправо 25"/>
          <p:cNvSpPr/>
          <p:nvPr/>
        </p:nvSpPr>
        <p:spPr>
          <a:xfrm>
            <a:off x="1956286" y="4475373"/>
            <a:ext cx="203559" cy="232324"/>
          </a:xfrm>
          <a:prstGeom prst="stripedRightArrow">
            <a:avLst>
              <a:gd name="adj1" fmla="val 42431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/>
          </a:p>
        </p:txBody>
      </p:sp>
      <p:sp>
        <p:nvSpPr>
          <p:cNvPr id="2" name="Прямоугольник 1"/>
          <p:cNvSpPr/>
          <p:nvPr/>
        </p:nvSpPr>
        <p:spPr>
          <a:xfrm>
            <a:off x="3502811" y="848483"/>
            <a:ext cx="22213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Необходимые документы: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768" y="-14557"/>
            <a:ext cx="412802" cy="491330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539" y="728243"/>
            <a:ext cx="1532944" cy="10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691680" y="66045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Консультирование страхователей                                                                                           по вопросам финансового обеспечения предупредительных мер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351F65-ADDA-4C18-AF6E-00F2647DC14C}"/>
              </a:ext>
            </a:extLst>
          </p:cNvPr>
          <p:cNvSpPr/>
          <p:nvPr/>
        </p:nvSpPr>
        <p:spPr>
          <a:xfrm>
            <a:off x="1678427" y="1419471"/>
            <a:ext cx="3251214" cy="668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Региональный контакт-центр                          для </a:t>
            </a:r>
            <a:r>
              <a:rPr lang="ru-RU" sz="1400" dirty="0" smtClean="0">
                <a:solidFill>
                  <a:schemeClr val="tx1"/>
                </a:solidFill>
              </a:rPr>
              <a:t>страхователей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768DE4-8C4C-4FC3-8329-771CE9A4F66A}"/>
              </a:ext>
            </a:extLst>
          </p:cNvPr>
          <p:cNvSpPr/>
          <p:nvPr/>
        </p:nvSpPr>
        <p:spPr>
          <a:xfrm>
            <a:off x="5148064" y="1419471"/>
            <a:ext cx="3384376" cy="668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Телеграмм-чат </a:t>
            </a:r>
            <a:r>
              <a:rPr lang="ru-RU" sz="1400" dirty="0">
                <a:solidFill>
                  <a:schemeClr val="tx1"/>
                </a:solidFill>
              </a:rPr>
              <a:t>для страхователей                     Раздел «</a:t>
            </a:r>
            <a:r>
              <a:rPr lang="ru-RU" sz="1400" dirty="0" err="1">
                <a:solidFill>
                  <a:schemeClr val="tx1"/>
                </a:solidFill>
              </a:rPr>
              <a:t>Профриски</a:t>
            </a:r>
            <a:r>
              <a:rPr lang="ru-RU" sz="1400" dirty="0">
                <a:solidFill>
                  <a:schemeClr val="tx1"/>
                </a:solidFill>
              </a:rPr>
              <a:t>»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1D7FCD-B244-4DEB-9D1E-E08753ED9556}"/>
              </a:ext>
            </a:extLst>
          </p:cNvPr>
          <p:cNvSpPr/>
          <p:nvPr/>
        </p:nvSpPr>
        <p:spPr>
          <a:xfrm>
            <a:off x="3563888" y="3651870"/>
            <a:ext cx="2952328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Региональная страница официального сайта СФР (</a:t>
            </a:r>
            <a:r>
              <a:rPr lang="en-US" sz="1600" dirty="0">
                <a:solidFill>
                  <a:schemeClr val="tx1"/>
                </a:solidFill>
              </a:rPr>
              <a:t>www.sfr.gov.ru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100" dirty="0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DD7C242B-EDD4-452F-805C-9D321A0EA99F}"/>
              </a:ext>
            </a:extLst>
          </p:cNvPr>
          <p:cNvSpPr/>
          <p:nvPr/>
        </p:nvSpPr>
        <p:spPr bwMode="auto">
          <a:xfrm>
            <a:off x="1552811" y="2787774"/>
            <a:ext cx="7483685" cy="668863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Бланки, формы документов, полезные ссылки,  справочная информация                                         по вопросам финансового обеспечения предупредительных мер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6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691680" y="113497"/>
            <a:ext cx="7314095" cy="514037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НОРМАТИВНО-ПРАВОВАЯ ОСНОВА ИЗМЕНЕНИЙ 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В ФИНАНСИРОВАНИИ ПРЕДУПРЕДИТЕЛЬНЫХ МЕР 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235" y="34711"/>
            <a:ext cx="412802" cy="491330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img2.freepng.ru/20180204/qyw/kisspng-new-delhi-world-book-fair-technique-of-prediction-civil-engineering-book-png-5a77a9ce6a65d3.162192291517791694435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0" y="1779662"/>
            <a:ext cx="1253671" cy="10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059582"/>
            <a:ext cx="5004048" cy="238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факторами, утвержденные приказом Минтруда России </a:t>
            </a:r>
            <a:r>
              <a:rPr lang="ru-RU" sz="1400" dirty="0" smtClean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от 11.07.2024 </a:t>
            </a:r>
            <a:r>
              <a:rPr lang="ru-RU" sz="1400" dirty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№ 347н.</a:t>
            </a:r>
          </a:p>
          <a:p>
            <a:pPr algn="ctr"/>
            <a:r>
              <a:rPr lang="ru-RU" sz="1400" dirty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i="1" dirty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(Регистрация в Минюсте РФ  19.11.2024 г., </a:t>
            </a:r>
          </a:p>
          <a:p>
            <a:pPr algn="ctr"/>
            <a:r>
              <a:rPr lang="ru-RU" sz="1400" i="1" dirty="0">
                <a:solidFill>
                  <a:srgbClr val="21212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 в силу с 01.01.2025 г.)</a:t>
            </a:r>
            <a:endParaRPr lang="ru-RU" sz="1400" i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60186" r="9081" b="6164"/>
          <a:stretch/>
        </p:blipFill>
        <p:spPr bwMode="auto">
          <a:xfrm>
            <a:off x="6314791" y="3951127"/>
            <a:ext cx="2471367" cy="6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3421" r="12882" b="61308"/>
          <a:stretch/>
        </p:blipFill>
        <p:spPr bwMode="auto">
          <a:xfrm>
            <a:off x="3923928" y="3971149"/>
            <a:ext cx="2448272" cy="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691680" y="113497"/>
            <a:ext cx="7314095" cy="514037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ОСНОВНЫЕ ИЗМЕНЕНИЯ В ПРОГРАММЕ ФИНАНСИРОВАНИЯ ПРЕДУПРЕДИТЕЛЬНЫХ МЕР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235" y="34711"/>
            <a:ext cx="412802" cy="491330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8CECC5-B053-49E7-9140-E9F69CC9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63723"/>
              </p:ext>
            </p:extLst>
          </p:nvPr>
        </p:nvGraphicFramePr>
        <p:xfrm>
          <a:off x="2123728" y="848483"/>
          <a:ext cx="6815632" cy="405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76256" y="2859782"/>
            <a:ext cx="1994520" cy="1656184"/>
          </a:xfrm>
          <a:prstGeom prst="rect">
            <a:avLst/>
          </a:prstGeom>
          <a:solidFill>
            <a:srgbClr val="C2DE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36699"/>
                </a:solidFill>
                <a:latin typeface="Montserrat"/>
              </a:rPr>
              <a:t>Изменен срок для обращения за дополнительным финансовым обеспечением предупредительных мер – </a:t>
            </a:r>
            <a:r>
              <a:rPr lang="ru-RU" sz="1200" b="1" dirty="0">
                <a:solidFill>
                  <a:srgbClr val="FF0000"/>
                </a:solidFill>
                <a:latin typeface="Montserrat"/>
              </a:rPr>
              <a:t>до 1 сентября </a:t>
            </a:r>
            <a:r>
              <a:rPr lang="ru-RU" sz="1200" dirty="0">
                <a:solidFill>
                  <a:srgbClr val="336699"/>
                </a:solidFill>
                <a:latin typeface="Montserrat"/>
              </a:rPr>
              <a:t>текущего года</a:t>
            </a:r>
          </a:p>
        </p:txBody>
      </p:sp>
      <p:pic>
        <p:nvPicPr>
          <p:cNvPr id="15" name="Picture 2" descr="E:\Прочее\чел вним iCAANTEHR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0" y="2067694"/>
            <a:ext cx="1289101" cy="11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547664" y="66045"/>
            <a:ext cx="7560840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Montserrat"/>
              </a:rPr>
              <a:t>ПРЕДСТАВЛЕНИЕ СТРАХОВАТЕЛЕМ ДОКУМЕНТОВ,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Montserrat"/>
              </a:rPr>
              <a:t>ПОДТВЕРЖДАЮЩИХ ПРОВЕДЕНИЕ МЕРОПРИЯТИЙ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Montserrat"/>
              </a:rPr>
              <a:t>ПО ОХРАНЕ ТРУДА </a:t>
            </a:r>
            <a:endParaRPr lang="ru-RU" sz="1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1570" y="1067544"/>
            <a:ext cx="244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д</a:t>
            </a:r>
            <a:r>
              <a:rPr lang="ru-RU" b="1" dirty="0" smtClean="0">
                <a:solidFill>
                  <a:srgbClr val="336699"/>
                </a:solidFill>
              </a:rPr>
              <a:t>о </a:t>
            </a:r>
            <a:r>
              <a:rPr lang="ru-RU" b="1" dirty="0">
                <a:solidFill>
                  <a:srgbClr val="336699"/>
                </a:solidFill>
              </a:rPr>
              <a:t>1 января 2025 года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049055"/>
            <a:ext cx="222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</a:rPr>
              <a:t>с </a:t>
            </a:r>
            <a:r>
              <a:rPr lang="ru-RU" b="1" dirty="0">
                <a:solidFill>
                  <a:srgbClr val="336699"/>
                </a:solidFill>
              </a:rPr>
              <a:t>1 января 2025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1452" y="1923678"/>
            <a:ext cx="2996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Документы, обосновывающие проведение мероприятий, представлялись  страхователем </a:t>
            </a:r>
            <a:r>
              <a:rPr lang="ru-RU" sz="1400" b="1" i="1" dirty="0" smtClean="0">
                <a:latin typeface="Montserrat"/>
              </a:rPr>
              <a:t>на двух этапах</a:t>
            </a:r>
            <a:r>
              <a:rPr lang="en-US" sz="1400" b="1" dirty="0" smtClean="0">
                <a:latin typeface="Montserrat"/>
              </a:rPr>
              <a:t>:</a:t>
            </a:r>
            <a:r>
              <a:rPr lang="ru-RU" sz="1400" dirty="0" smtClean="0">
                <a:latin typeface="Montserrat"/>
              </a:rPr>
              <a:t> </a:t>
            </a:r>
            <a:r>
              <a:rPr lang="en-US" sz="1400" dirty="0" smtClean="0">
                <a:latin typeface="Montserrat"/>
              </a:rPr>
              <a:t>               </a:t>
            </a:r>
            <a:endParaRPr lang="ru-RU" sz="1400" dirty="0">
              <a:latin typeface="Montserrat"/>
            </a:endParaRPr>
          </a:p>
          <a:p>
            <a:pPr algn="ctr"/>
            <a:endParaRPr lang="ru-RU" sz="1400" dirty="0">
              <a:latin typeface="Montserrat"/>
            </a:endParaRPr>
          </a:p>
          <a:p>
            <a:r>
              <a:rPr lang="ru-RU" sz="1400" dirty="0" smtClean="0">
                <a:latin typeface="Montserrat"/>
              </a:rPr>
              <a:t>- на </a:t>
            </a:r>
            <a:r>
              <a:rPr lang="ru-RU" sz="1400" dirty="0">
                <a:latin typeface="Montserrat"/>
              </a:rPr>
              <a:t>этапе получения разрешения на </a:t>
            </a:r>
            <a:r>
              <a:rPr lang="ru-RU" sz="1400" dirty="0" smtClean="0">
                <a:latin typeface="Montserrat"/>
              </a:rPr>
              <a:t>финансирование</a:t>
            </a:r>
            <a:r>
              <a:rPr lang="en-US" sz="1400" dirty="0" smtClean="0">
                <a:latin typeface="Montserrat"/>
              </a:rPr>
              <a:t>;</a:t>
            </a:r>
            <a:endParaRPr lang="ru-RU" sz="1400" dirty="0">
              <a:latin typeface="Montserrat"/>
            </a:endParaRPr>
          </a:p>
          <a:p>
            <a:endParaRPr lang="en-US" sz="1400" dirty="0">
              <a:latin typeface="Montserrat"/>
            </a:endParaRPr>
          </a:p>
          <a:p>
            <a:r>
              <a:rPr lang="ru-RU" sz="1400" dirty="0" smtClean="0">
                <a:latin typeface="Montserrat"/>
              </a:rPr>
              <a:t>- на </a:t>
            </a:r>
            <a:r>
              <a:rPr lang="ru-RU" sz="1400" dirty="0">
                <a:latin typeface="Montserrat"/>
              </a:rPr>
              <a:t>этапе возмещения </a:t>
            </a:r>
            <a:r>
              <a:rPr lang="ru-RU" sz="1400" dirty="0" smtClean="0">
                <a:latin typeface="Montserrat"/>
              </a:rPr>
              <a:t>расходов</a:t>
            </a:r>
            <a:r>
              <a:rPr lang="ru-RU" sz="1400" dirty="0">
                <a:latin typeface="Montserrat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8543" y="1923678"/>
            <a:ext cx="3024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Документы, подтверждающие проведение мероприятий, представляются  </a:t>
            </a:r>
          </a:p>
          <a:p>
            <a:pPr algn="ctr"/>
            <a:r>
              <a:rPr lang="ru-RU" sz="1400" b="1" i="1" dirty="0" smtClean="0">
                <a:latin typeface="Montserrat"/>
              </a:rPr>
              <a:t>только на одном этапе</a:t>
            </a:r>
            <a:r>
              <a:rPr lang="ru-RU" sz="1400" b="1" dirty="0" smtClean="0">
                <a:latin typeface="Montserrat"/>
              </a:rPr>
              <a:t>: 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Montserrat"/>
            </a:endParaRPr>
          </a:p>
          <a:p>
            <a:pPr algn="ctr"/>
            <a:r>
              <a:rPr lang="ru-RU" sz="1400" dirty="0">
                <a:latin typeface="Montserrat"/>
              </a:rPr>
              <a:t> - при обращении </a:t>
            </a:r>
            <a:r>
              <a:rPr lang="ru-RU" sz="1400" dirty="0" smtClean="0">
                <a:latin typeface="Montserrat"/>
              </a:rPr>
              <a:t>с </a:t>
            </a:r>
            <a:r>
              <a:rPr lang="ru-RU" sz="1400" dirty="0">
                <a:latin typeface="Montserrat"/>
              </a:rPr>
              <a:t>заявлением о возмещении расходов.</a:t>
            </a:r>
          </a:p>
          <a:p>
            <a:pPr algn="ctr"/>
            <a:endParaRPr lang="ru-RU" sz="1400" dirty="0" smtClean="0">
              <a:latin typeface="Montserrat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ontserrat"/>
              </a:rPr>
              <a:t>!!!</a:t>
            </a:r>
            <a:r>
              <a:rPr lang="ru-RU" sz="1400" dirty="0" smtClean="0">
                <a:latin typeface="Montserra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Исключение</a:t>
            </a:r>
            <a:r>
              <a:rPr lang="ru-RU" sz="1400" dirty="0" smtClean="0">
                <a:latin typeface="Montserrat"/>
              </a:rPr>
              <a:t>  </a:t>
            </a:r>
            <a:r>
              <a:rPr lang="ru-RU" sz="1400" dirty="0">
                <a:latin typeface="Montserrat"/>
              </a:rPr>
              <a:t>- приобретение приборов, устройств для безопасного ведения горных работ (пункт «П» Правил</a:t>
            </a:r>
            <a:r>
              <a:rPr lang="ru-RU" sz="1400" dirty="0" smtClean="0">
                <a:latin typeface="Montserrat"/>
              </a:rPr>
              <a:t>). </a:t>
            </a:r>
            <a:endParaRPr lang="ru-RU" sz="1400" dirty="0">
              <a:latin typeface="Montserrat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2873203" y="1436876"/>
            <a:ext cx="833071" cy="35082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6732240" y="1418387"/>
            <a:ext cx="833071" cy="3508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62" y="2211710"/>
            <a:ext cx="868487" cy="9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99184" y="75133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СПОСОБ ПОДАЧИ ДОКУМЕНТОВ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ДЛЯ ВОЗМЕЩЕНИЯ РАСХОДОВ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41570" y="1067544"/>
            <a:ext cx="244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д</a:t>
            </a:r>
            <a:r>
              <a:rPr lang="ru-RU" b="1" dirty="0" smtClean="0">
                <a:solidFill>
                  <a:srgbClr val="336699"/>
                </a:solidFill>
              </a:rPr>
              <a:t>о </a:t>
            </a:r>
            <a:r>
              <a:rPr lang="ru-RU" b="1" dirty="0">
                <a:solidFill>
                  <a:srgbClr val="336699"/>
                </a:solidFill>
              </a:rPr>
              <a:t>1 января 2025 года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049055"/>
            <a:ext cx="222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</a:rPr>
              <a:t>с </a:t>
            </a:r>
            <a:r>
              <a:rPr lang="ru-RU" b="1" dirty="0">
                <a:solidFill>
                  <a:srgbClr val="336699"/>
                </a:solidFill>
              </a:rPr>
              <a:t>1 января 2025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4235" y="1856007"/>
            <a:ext cx="2906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Заявление о возмещении расходов  и  подтверждающие их документы </a:t>
            </a:r>
            <a:r>
              <a:rPr lang="ru-RU" sz="1400" dirty="0" smtClean="0">
                <a:latin typeface="Montserrat"/>
              </a:rPr>
              <a:t>представлялись: </a:t>
            </a:r>
          </a:p>
          <a:p>
            <a:pPr algn="ctr"/>
            <a:endParaRPr lang="ru-RU" sz="1400" dirty="0">
              <a:latin typeface="Montserrat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"/>
              </a:rPr>
              <a:t>на </a:t>
            </a:r>
            <a:r>
              <a:rPr lang="ru-RU" sz="1400" dirty="0">
                <a:latin typeface="Montserrat"/>
              </a:rPr>
              <a:t>бумажном </a:t>
            </a:r>
            <a:r>
              <a:rPr lang="ru-RU" sz="1400" dirty="0" smtClean="0">
                <a:latin typeface="Montserrat"/>
              </a:rPr>
              <a:t>носителе;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"/>
              </a:rPr>
              <a:t>через </a:t>
            </a:r>
            <a:r>
              <a:rPr lang="ru-RU" sz="1400" dirty="0">
                <a:latin typeface="Montserrat"/>
              </a:rPr>
              <a:t>клиентские службы Отделения </a:t>
            </a:r>
            <a:r>
              <a:rPr lang="ru-RU" sz="1400" dirty="0" smtClean="0">
                <a:latin typeface="Montserrat"/>
              </a:rPr>
              <a:t>СФР;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"/>
              </a:rPr>
              <a:t>с </a:t>
            </a:r>
            <a:r>
              <a:rPr lang="ru-RU" sz="1400" dirty="0">
                <a:latin typeface="Montserrat"/>
              </a:rPr>
              <a:t>использованием услуг почтовой связи.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856007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Montserrat"/>
              </a:rPr>
              <a:t>Заявление о возмещении расходов  и  подтверждающие их документы  могут быть </a:t>
            </a:r>
            <a:r>
              <a:rPr lang="ru-RU" sz="1400" dirty="0" smtClean="0">
                <a:latin typeface="Montserrat"/>
              </a:rPr>
              <a:t>представлены:</a:t>
            </a:r>
          </a:p>
          <a:p>
            <a:pPr lvl="0" algn="ctr"/>
            <a:endParaRPr lang="ru-RU" sz="1400" dirty="0" smtClean="0">
              <a:latin typeface="Montserrat"/>
            </a:endParaRPr>
          </a:p>
          <a:p>
            <a:r>
              <a:rPr lang="ru-RU" sz="1400" dirty="0" smtClean="0">
                <a:latin typeface="Montserrat"/>
              </a:rPr>
              <a:t> -   на </a:t>
            </a:r>
            <a:r>
              <a:rPr lang="ru-RU" sz="1400" dirty="0">
                <a:latin typeface="Montserrat"/>
              </a:rPr>
              <a:t>бумажном носителе</a:t>
            </a:r>
            <a:r>
              <a:rPr lang="ru-RU" sz="1400" dirty="0" smtClean="0">
                <a:latin typeface="Montserrat"/>
              </a:rPr>
              <a:t>;</a:t>
            </a:r>
          </a:p>
          <a:p>
            <a:r>
              <a:rPr lang="ru-RU" sz="1400" dirty="0">
                <a:latin typeface="Montserrat"/>
              </a:rPr>
              <a:t> </a:t>
            </a:r>
            <a:r>
              <a:rPr lang="ru-RU" sz="1400" dirty="0" smtClean="0">
                <a:latin typeface="Montserrat"/>
              </a:rPr>
              <a:t>-   через </a:t>
            </a:r>
            <a:r>
              <a:rPr lang="ru-RU" sz="1400" dirty="0">
                <a:latin typeface="Montserrat"/>
              </a:rPr>
              <a:t>клиентские службы Отделения </a:t>
            </a:r>
            <a:r>
              <a:rPr lang="ru-RU" sz="1400" dirty="0" smtClean="0">
                <a:latin typeface="Montserrat"/>
              </a:rPr>
              <a:t>СФР;</a:t>
            </a:r>
          </a:p>
          <a:p>
            <a:r>
              <a:rPr lang="ru-RU" sz="1400" dirty="0" smtClean="0">
                <a:latin typeface="Montserrat"/>
              </a:rPr>
              <a:t> - с </a:t>
            </a:r>
            <a:r>
              <a:rPr lang="ru-RU" sz="1400" dirty="0">
                <a:latin typeface="Montserrat"/>
              </a:rPr>
              <a:t>использованием услуг почтовой </a:t>
            </a:r>
            <a:r>
              <a:rPr lang="ru-RU" sz="1400" dirty="0" smtClean="0">
                <a:latin typeface="Montserrat"/>
              </a:rPr>
              <a:t>связи;</a:t>
            </a:r>
            <a:endParaRPr lang="ru-RU" sz="1400" dirty="0">
              <a:latin typeface="Montserrat"/>
            </a:endParaRPr>
          </a:p>
          <a:p>
            <a:r>
              <a:rPr lang="ru-RU" sz="1400" dirty="0">
                <a:latin typeface="Montserrat"/>
              </a:rPr>
              <a:t> </a:t>
            </a:r>
            <a:r>
              <a:rPr lang="ru-RU" sz="1400" dirty="0" smtClean="0">
                <a:latin typeface="Montserrat"/>
              </a:rPr>
              <a:t>- через </a:t>
            </a:r>
            <a:r>
              <a:rPr lang="ru-RU" sz="1400" dirty="0">
                <a:latin typeface="Montserrat"/>
              </a:rPr>
              <a:t>личный кабинет на </a:t>
            </a:r>
            <a:r>
              <a:rPr lang="ru-RU" sz="1400" dirty="0" smtClean="0">
                <a:latin typeface="Montserrat"/>
              </a:rPr>
              <a:t>Едином </a:t>
            </a:r>
            <a:r>
              <a:rPr lang="ru-RU" sz="1400" dirty="0">
                <a:latin typeface="Montserrat"/>
              </a:rPr>
              <a:t>портале </a:t>
            </a:r>
            <a:r>
              <a:rPr lang="ru-RU" sz="1400" dirty="0" smtClean="0">
                <a:latin typeface="Montserrat"/>
              </a:rPr>
              <a:t>государственных </a:t>
            </a:r>
            <a:r>
              <a:rPr lang="ru-RU" sz="1400" dirty="0">
                <a:latin typeface="Montserrat"/>
              </a:rPr>
              <a:t>услуг.</a:t>
            </a:r>
          </a:p>
          <a:p>
            <a:pPr lvl="0" algn="ctr"/>
            <a:endParaRPr lang="ru-RU" sz="1400" dirty="0">
              <a:latin typeface="Montserrat"/>
            </a:endParaRPr>
          </a:p>
          <a:p>
            <a:pPr lvl="0" algn="ctr"/>
            <a:r>
              <a:rPr lang="ru-RU" sz="1400" dirty="0">
                <a:latin typeface="Montserrat"/>
              </a:rPr>
              <a:t>Дублирование пакета документов на бумаге </a:t>
            </a:r>
            <a:r>
              <a:rPr lang="ru-RU" sz="1400" b="1" dirty="0">
                <a:solidFill>
                  <a:srgbClr val="FF0000"/>
                </a:solidFill>
                <a:latin typeface="Montserrat"/>
              </a:rPr>
              <a:t>не требуется</a:t>
            </a:r>
            <a:r>
              <a:rPr lang="ru-RU" sz="1400" dirty="0">
                <a:latin typeface="Montserrat"/>
              </a:rPr>
              <a:t>.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2873203" y="1436876"/>
            <a:ext cx="833071" cy="35082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732240" y="1418387"/>
            <a:ext cx="833071" cy="3508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14" y="3579862"/>
            <a:ext cx="1792810" cy="16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99184" y="75133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ВНЕСЕНИЕ ИЗМЕНЕНИЙ В ПЛАН ФИНАНСОВОГО ОБЕСПЕЧЕНИЯ ПРЕДУПРЕДИТЕЛЬНЫХ МЕР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41570" y="1067544"/>
            <a:ext cx="244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д</a:t>
            </a:r>
            <a:r>
              <a:rPr lang="ru-RU" b="1" dirty="0" smtClean="0">
                <a:solidFill>
                  <a:srgbClr val="336699"/>
                </a:solidFill>
              </a:rPr>
              <a:t>о </a:t>
            </a:r>
            <a:r>
              <a:rPr lang="ru-RU" b="1" dirty="0">
                <a:solidFill>
                  <a:srgbClr val="336699"/>
                </a:solidFill>
              </a:rPr>
              <a:t>1 января 2025 года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049055"/>
            <a:ext cx="222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</a:rPr>
              <a:t>с </a:t>
            </a:r>
            <a:r>
              <a:rPr lang="ru-RU" b="1" dirty="0">
                <a:solidFill>
                  <a:srgbClr val="336699"/>
                </a:solidFill>
              </a:rPr>
              <a:t>1 января 2025 года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2873203" y="1436876"/>
            <a:ext cx="833071" cy="35082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732240" y="1418387"/>
            <a:ext cx="833071" cy="3508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3597" y="1996291"/>
            <a:ext cx="2760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Для внесения изменений страхователь обращался в Отделение СФР с заявлением и пакетом документов,  обосновывающих  необходимость внесения изменения в план финансового обеспечения.</a:t>
            </a:r>
          </a:p>
          <a:p>
            <a:pPr algn="ctr"/>
            <a:endParaRPr lang="ru-RU" sz="1400" dirty="0"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990361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Montserrat"/>
              </a:rPr>
              <a:t>Страхователь самостоятельно принимает решение о внесении изменений в план финансового обеспечения предупредительных мер                  в пределах                      разрешенной суммы,</a:t>
            </a:r>
          </a:p>
          <a:p>
            <a:pPr lvl="0" algn="ctr"/>
            <a:r>
              <a:rPr lang="ru-RU" sz="1400" dirty="0">
                <a:latin typeface="Montserrat"/>
              </a:rPr>
              <a:t> без обращения в СФР.</a:t>
            </a:r>
          </a:p>
          <a:p>
            <a:pPr lvl="0" algn="ctr"/>
            <a:endParaRPr lang="ru-RU" sz="1400" dirty="0">
              <a:latin typeface="Montserrat"/>
            </a:endParaRPr>
          </a:p>
          <a:p>
            <a:pPr algn="ctr"/>
            <a:endParaRPr lang="ru-RU" sz="1400" dirty="0">
              <a:latin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36716"/>
            <a:ext cx="1247879" cy="13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99184" y="75133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СРОК ОБРАЩЕНИЯ ЗА ВОЗМЕЩЕНИЕМ РАСХОДОВ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НА ПРЕДУПРЕДИТЕЛЬНЫЕ МЕРЫ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41570" y="1067544"/>
            <a:ext cx="244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д</a:t>
            </a:r>
            <a:r>
              <a:rPr lang="ru-RU" b="1" dirty="0" smtClean="0">
                <a:solidFill>
                  <a:srgbClr val="336699"/>
                </a:solidFill>
              </a:rPr>
              <a:t>о </a:t>
            </a:r>
            <a:r>
              <a:rPr lang="ru-RU" b="1" dirty="0">
                <a:solidFill>
                  <a:srgbClr val="336699"/>
                </a:solidFill>
              </a:rPr>
              <a:t>1 января 2025 года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049055"/>
            <a:ext cx="222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</a:rPr>
              <a:t>с </a:t>
            </a:r>
            <a:r>
              <a:rPr lang="ru-RU" b="1" dirty="0">
                <a:solidFill>
                  <a:srgbClr val="336699"/>
                </a:solidFill>
              </a:rPr>
              <a:t>1 января 2025 года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2873203" y="1436876"/>
            <a:ext cx="833071" cy="35082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588224" y="1436875"/>
            <a:ext cx="977087" cy="33233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9727" y="2115422"/>
            <a:ext cx="2400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Срок представления документов для возмещения расходов -                 </a:t>
            </a:r>
            <a:r>
              <a:rPr lang="ru-RU" sz="1400" b="1" dirty="0">
                <a:solidFill>
                  <a:srgbClr val="FF0000"/>
                </a:solidFill>
                <a:latin typeface="Montserrat"/>
              </a:rPr>
              <a:t>не позднее 15 декабря</a:t>
            </a:r>
            <a:r>
              <a:rPr lang="ru-RU" sz="1400" dirty="0">
                <a:latin typeface="Montserra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923678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/>
              </a:rPr>
              <a:t>Срок представления документов для возмещения расходов -  </a:t>
            </a:r>
            <a:endParaRPr lang="ru-RU" sz="1400" dirty="0" smtClean="0">
              <a:latin typeface="Montserrat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ontserrat"/>
              </a:rPr>
              <a:t>до  </a:t>
            </a:r>
            <a:r>
              <a:rPr lang="ru-RU" sz="1400" b="1" dirty="0">
                <a:solidFill>
                  <a:srgbClr val="FF0000"/>
                </a:solidFill>
                <a:latin typeface="Montserrat"/>
              </a:rPr>
              <a:t>15 ноября. </a:t>
            </a:r>
          </a:p>
          <a:p>
            <a:pPr algn="ctr"/>
            <a:r>
              <a:rPr lang="ru-RU" sz="1400" dirty="0">
                <a:latin typeface="Montserrat"/>
              </a:rPr>
              <a:t>В случае если </a:t>
            </a:r>
            <a:r>
              <a:rPr lang="ru-RU" sz="1400" b="1" dirty="0">
                <a:latin typeface="Montserrat"/>
              </a:rPr>
              <a:t>оплата расходов </a:t>
            </a:r>
            <a:r>
              <a:rPr lang="ru-RU" sz="1400" dirty="0">
                <a:latin typeface="Montserrat"/>
              </a:rPr>
              <a:t>страхователя на предупредительные меры согласно договорам должна быть произведена в текущем финансовом году, но позже срока подачи заявления о возмещении расходов,  - </a:t>
            </a:r>
            <a:r>
              <a:rPr lang="ru-RU" sz="1400" b="1" dirty="0">
                <a:solidFill>
                  <a:srgbClr val="FF0000"/>
                </a:solidFill>
                <a:latin typeface="Montserrat"/>
              </a:rPr>
              <a:t>не позднее 15 декабря </a:t>
            </a:r>
            <a:r>
              <a:rPr lang="ru-RU" sz="1400" dirty="0">
                <a:latin typeface="Montserrat"/>
              </a:rPr>
              <a:t>текущего календарного года.</a:t>
            </a:r>
          </a:p>
        </p:txBody>
      </p:sp>
      <p:pic>
        <p:nvPicPr>
          <p:cNvPr id="21" name="object 3"/>
          <p:cNvPicPr/>
          <p:nvPr/>
        </p:nvPicPr>
        <p:blipFill rotWithShape="1">
          <a:blip r:embed="rId5" cstate="print"/>
          <a:srcRect l="68127" t="1953" r="19312" b="71935"/>
          <a:stretch/>
        </p:blipFill>
        <p:spPr>
          <a:xfrm>
            <a:off x="4520919" y="2563370"/>
            <a:ext cx="1022522" cy="1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/>
          <p:cNvSpPr/>
          <p:nvPr/>
        </p:nvSpPr>
        <p:spPr bwMode="auto">
          <a:xfrm>
            <a:off x="1799184" y="75133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СРОК ОБРАЩЕНИЯ ЗА ДОПОЛНИТЕЛЬНЫМ ФИНАНСИРОВАНИЕМ ПРЕДУПРЕДИТЕЛЬНЫХ МЕР</a:t>
            </a:r>
            <a:endParaRPr lang="ru-RU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107503" y="34711"/>
            <a:ext cx="1597708" cy="505731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239" y="2587"/>
            <a:ext cx="412802" cy="4913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" y="4299942"/>
            <a:ext cx="51393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83597" y="1049055"/>
            <a:ext cx="280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д</a:t>
            </a:r>
            <a:r>
              <a:rPr lang="ru-RU" b="1" dirty="0" smtClean="0">
                <a:solidFill>
                  <a:srgbClr val="336699"/>
                </a:solidFill>
              </a:rPr>
              <a:t>о </a:t>
            </a:r>
            <a:r>
              <a:rPr lang="ru-RU" b="1" dirty="0">
                <a:solidFill>
                  <a:srgbClr val="336699"/>
                </a:solidFill>
              </a:rPr>
              <a:t>1 января 2025 года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049055"/>
            <a:ext cx="222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</a:rPr>
              <a:t>с </a:t>
            </a:r>
            <a:r>
              <a:rPr lang="ru-RU" b="1" dirty="0">
                <a:solidFill>
                  <a:srgbClr val="336699"/>
                </a:solidFill>
              </a:rPr>
              <a:t>1 января 2025 года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2684947" y="1443694"/>
            <a:ext cx="833071" cy="35082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732240" y="1418387"/>
            <a:ext cx="833071" cy="3508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01334"/>
            <a:ext cx="22734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/>
              </a:rPr>
              <a:t>Страхователь вправе обратиться в Отделение СФР </a:t>
            </a:r>
            <a:r>
              <a:rPr lang="ru-RU" sz="1200" b="1" dirty="0" smtClean="0">
                <a:latin typeface="Montserrat"/>
              </a:rPr>
              <a:t>с</a:t>
            </a:r>
            <a:r>
              <a:rPr lang="ru-RU" sz="1400" dirty="0" smtClean="0">
                <a:latin typeface="Montserrat"/>
              </a:rPr>
              <a:t> </a:t>
            </a:r>
            <a:r>
              <a:rPr lang="ru-RU" sz="1200" b="1" dirty="0">
                <a:latin typeface="Montserrat"/>
              </a:rPr>
              <a:t>заявлением и подтверждающими документами –    </a:t>
            </a:r>
            <a:r>
              <a:rPr lang="ru-RU" sz="1200" b="1" dirty="0" smtClean="0">
                <a:latin typeface="Montserrat"/>
              </a:rPr>
              <a:t>               </a:t>
            </a:r>
            <a:r>
              <a:rPr lang="ru-RU" sz="1200" b="1" dirty="0">
                <a:solidFill>
                  <a:srgbClr val="FF0000"/>
                </a:solidFill>
                <a:latin typeface="Montserrat"/>
              </a:rPr>
              <a:t>до 20 </a:t>
            </a:r>
            <a:r>
              <a:rPr lang="ru-RU" sz="1200" b="1" dirty="0" smtClean="0">
                <a:solidFill>
                  <a:srgbClr val="FF0000"/>
                </a:solidFill>
                <a:latin typeface="Montserrat"/>
              </a:rPr>
              <a:t>ноября </a:t>
            </a:r>
            <a:r>
              <a:rPr lang="ru-RU" sz="1200" dirty="0" smtClean="0">
                <a:latin typeface="Montserrat"/>
              </a:rPr>
              <a:t>на сумму сверх суммы согласованной Отделением СФР                 </a:t>
            </a:r>
            <a:r>
              <a:rPr lang="ru-RU" sz="1200" dirty="0">
                <a:latin typeface="Montserrat"/>
              </a:rPr>
              <a:t>при условии </a:t>
            </a:r>
            <a:r>
              <a:rPr lang="ru-RU" sz="1200" dirty="0" smtClean="0">
                <a:latin typeface="Montserrat"/>
              </a:rPr>
              <a:t>включения </a:t>
            </a:r>
            <a:r>
              <a:rPr lang="ru-RU" sz="1200" dirty="0">
                <a:latin typeface="Montserrat"/>
              </a:rPr>
              <a:t>в план </a:t>
            </a:r>
            <a:r>
              <a:rPr lang="ru-RU" sz="1200" dirty="0" smtClean="0">
                <a:latin typeface="Montserrat"/>
              </a:rPr>
              <a:t>одного </a:t>
            </a:r>
            <a:r>
              <a:rPr lang="ru-RU" sz="1200" dirty="0">
                <a:latin typeface="Montserrat"/>
              </a:rPr>
              <a:t>вида мероприятий -  санаторно-курортное лечение работников </a:t>
            </a:r>
            <a:r>
              <a:rPr lang="ru-RU" sz="1200" dirty="0" err="1">
                <a:latin typeface="Montserrat"/>
              </a:rPr>
              <a:t>предпенсионного</a:t>
            </a:r>
            <a:r>
              <a:rPr lang="ru-RU" sz="1200" dirty="0">
                <a:latin typeface="Montserrat"/>
              </a:rPr>
              <a:t>/ пенсионного возраста.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6931" y="1811020"/>
            <a:ext cx="3351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/>
              </a:rPr>
              <a:t>Страхователь вправе, если им первоначально было подано заявление на сумму меньше расчетного объема средств и после получения решения Отделения </a:t>
            </a:r>
            <a:r>
              <a:rPr lang="ru-RU" sz="1200" dirty="0" smtClean="0">
                <a:latin typeface="Montserrat"/>
              </a:rPr>
              <a:t>СФР </a:t>
            </a:r>
            <a:r>
              <a:rPr lang="ru-RU" sz="1200" dirty="0">
                <a:latin typeface="Montserrat"/>
              </a:rPr>
              <a:t>о финансовом обеспечении предупредительных мер обратиться в Отделение </a:t>
            </a:r>
            <a:r>
              <a:rPr lang="ru-RU" sz="1200" dirty="0" smtClean="0">
                <a:latin typeface="Montserrat"/>
              </a:rPr>
              <a:t>СФР </a:t>
            </a:r>
            <a:r>
              <a:rPr lang="ru-RU" sz="1200" b="1" dirty="0">
                <a:solidFill>
                  <a:srgbClr val="FF0000"/>
                </a:solidFill>
                <a:latin typeface="Montserrat"/>
              </a:rPr>
              <a:t>до 1 сентября </a:t>
            </a:r>
            <a:endParaRPr lang="ru-RU" sz="1200" b="1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r>
              <a:rPr lang="ru-RU" sz="1200" dirty="0" smtClean="0">
                <a:latin typeface="Montserrat"/>
              </a:rPr>
              <a:t>с </a:t>
            </a:r>
            <a:r>
              <a:rPr lang="ru-RU" sz="1200" b="1" dirty="0">
                <a:latin typeface="Montserrat"/>
              </a:rPr>
              <a:t>заявлением и планом </a:t>
            </a:r>
            <a:r>
              <a:rPr lang="ru-RU" sz="1200" dirty="0">
                <a:latin typeface="Montserrat"/>
              </a:rPr>
              <a:t>финансового обеспечения на сумму, не превышающую разницу между расчетным объемом средств и суммой финансового обеспечения предупредительных мер, указанной в решении Отделения </a:t>
            </a:r>
            <a:r>
              <a:rPr lang="ru-RU" sz="1200" dirty="0" smtClean="0">
                <a:latin typeface="Montserrat"/>
              </a:rPr>
              <a:t>СФР </a:t>
            </a:r>
            <a:r>
              <a:rPr lang="ru-RU" sz="1200" dirty="0">
                <a:latin typeface="Montserrat"/>
              </a:rPr>
              <a:t>по первоначальному заявлению.</a:t>
            </a:r>
          </a:p>
          <a:p>
            <a:pPr algn="ctr"/>
            <a:r>
              <a:rPr lang="ru-RU" sz="1200" b="1" dirty="0">
                <a:latin typeface="Montserrat"/>
              </a:rPr>
              <a:t>Независимо от вида выбранного мероприятия.</a:t>
            </a:r>
          </a:p>
        </p:txBody>
      </p:sp>
      <p:pic>
        <p:nvPicPr>
          <p:cNvPr id="18" name="Picture 3" descr="E:\Прочее\чел заявлени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1207" y="2729159"/>
            <a:ext cx="2118788" cy="1378836"/>
          </a:xfrm>
          <a:prstGeom prst="rect">
            <a:avLst/>
          </a:prstGeom>
          <a:noFill/>
          <a:effectLst>
            <a:outerShdw blurRad="38100" dir="20400000" sy="23000" kx="-1200000" algn="b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62632" y="898893"/>
            <a:ext cx="2606351" cy="61178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200" b="1" u="sng" dirty="0">
                <a:solidFill>
                  <a:srgbClr val="C00000"/>
                </a:solidFill>
                <a:latin typeface="Montserrat"/>
              </a:rPr>
              <a:t>1 ГРУППА                                                 </a:t>
            </a:r>
            <a:r>
              <a:rPr lang="ru-RU" sz="1400" b="1" dirty="0">
                <a:solidFill>
                  <a:srgbClr val="336699"/>
                </a:solidFill>
                <a:latin typeface="Montserrat"/>
              </a:rPr>
              <a:t>Улучшение условий труда</a:t>
            </a:r>
          </a:p>
          <a:p>
            <a:pPr algn="ctr"/>
            <a:endParaRPr lang="ru-RU" sz="1200" b="1" dirty="0">
              <a:latin typeface="Montserra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55747" y="890123"/>
            <a:ext cx="3096344" cy="6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ru-RU" sz="1200" b="1" u="sng" dirty="0">
                <a:solidFill>
                  <a:srgbClr val="C00000"/>
                </a:solidFill>
                <a:latin typeface="Montserrat"/>
              </a:rPr>
              <a:t>2 ГРУППА                                         </a:t>
            </a:r>
            <a:r>
              <a:rPr lang="ru-RU" sz="1400" b="1" dirty="0">
                <a:solidFill>
                  <a:srgbClr val="336699"/>
                </a:solidFill>
                <a:latin typeface="Montserrat"/>
              </a:rPr>
              <a:t>Сохранение здоровья граждан</a:t>
            </a:r>
          </a:p>
          <a:p>
            <a:pPr algn="ctr" defTabSz="914400"/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675856" y="1598291"/>
            <a:ext cx="3979891" cy="61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Проведение оценки профессиональных рисков</a:t>
            </a:r>
            <a:r>
              <a:rPr lang="en-US" sz="1100" dirty="0">
                <a:solidFill>
                  <a:srgbClr val="000000"/>
                </a:solidFill>
              </a:rPr>
              <a:t>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Специальная оценка условий труда;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Мероприятия по приведению уровней воздействия вредных факторов в соответствие с нормативными требованиями</a:t>
            </a:r>
            <a:r>
              <a:rPr lang="ru-RU" sz="1100" dirty="0" smtClean="0">
                <a:solidFill>
                  <a:srgbClr val="000000"/>
                </a:solidFill>
              </a:rPr>
              <a:t>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 smtClean="0"/>
              <a:t>СИЗ;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 smtClean="0"/>
              <a:t>Обучение по охране труда;</a:t>
            </a:r>
            <a:endParaRPr lang="ru-RU" sz="1100" dirty="0"/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Приборы, устройства, предназначенные для обеспечения безопасности в рамках технологических процессов;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Приборы, устройства, предназначенные для  проведения обучения по вопросам безопасного ведения работ;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Приобретение приборов, устройств, оборудования, сервисов, непосредственно предназначенных для мониторинга на рабочем месте состояния здоровья</a:t>
            </a:r>
            <a:r>
              <a:rPr lang="en-US" sz="1100" dirty="0">
                <a:solidFill>
                  <a:srgbClr val="000000"/>
                </a:solidFill>
              </a:rPr>
              <a:t>;</a:t>
            </a:r>
            <a:endParaRPr lang="ru-RU" sz="1100" dirty="0">
              <a:solidFill>
                <a:srgbClr val="000000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Приобретение приборов, устройств, оборудования, обеспечивающих безопасное ведение горных работ при модернизации.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783530" y="1719719"/>
            <a:ext cx="3096344" cy="50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Периодические медицинские осмотры</a:t>
            </a:r>
            <a:r>
              <a:rPr lang="en-US" sz="1100" dirty="0" smtClean="0">
                <a:solidFill>
                  <a:srgbClr val="000000"/>
                </a:solidFill>
              </a:rPr>
              <a:t>;</a:t>
            </a:r>
            <a:endParaRPr lang="ru-RU" sz="1200" b="1" i="1" dirty="0">
              <a:solidFill>
                <a:srgbClr val="9933FF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СКЛ занятых на работе с вредными и опасными факторами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СКЛ для </a:t>
            </a:r>
            <a:r>
              <a:rPr lang="ru-RU" sz="1200" dirty="0" err="1">
                <a:solidFill>
                  <a:srgbClr val="000000"/>
                </a:solidFill>
              </a:rPr>
              <a:t>предпенсионеров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endParaRPr lang="ru-RU" sz="1200" dirty="0">
              <a:solidFill>
                <a:srgbClr val="000000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Лечебно-профилактическое питание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endParaRPr lang="ru-RU" sz="1200" dirty="0">
              <a:solidFill>
                <a:srgbClr val="000000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Приобретение аптечек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endParaRPr lang="ru-RU" sz="1200" dirty="0">
              <a:solidFill>
                <a:srgbClr val="000000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Приборы контроля (тахографы)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endParaRPr lang="ru-RU" sz="1200" dirty="0">
              <a:solidFill>
                <a:srgbClr val="000000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Приборы для определения наличия и уровня содержания алкоголя (</a:t>
            </a:r>
            <a:r>
              <a:rPr lang="ru-RU" sz="1200" dirty="0" err="1">
                <a:solidFill>
                  <a:srgbClr val="000000"/>
                </a:solidFill>
              </a:rPr>
              <a:t>алкотестеры</a:t>
            </a:r>
            <a:r>
              <a:rPr lang="ru-RU" sz="1200" dirty="0" smtClean="0">
                <a:solidFill>
                  <a:srgbClr val="000000"/>
                </a:solidFill>
              </a:rPr>
              <a:t>)</a:t>
            </a:r>
            <a:endParaRPr lang="ru-RU" sz="1200" b="1" i="1" dirty="0">
              <a:solidFill>
                <a:srgbClr val="9933FF"/>
              </a:solidFill>
            </a:endParaRPr>
          </a:p>
          <a:p>
            <a:pPr defTabSz="914400"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Выдача молока.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490944" y="4633897"/>
            <a:ext cx="318721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ru-RU" sz="1600" b="1" dirty="0">
                <a:solidFill>
                  <a:srgbClr val="C00000"/>
                </a:solidFill>
                <a:latin typeface="Montserrat"/>
              </a:rPr>
              <a:t>ВСЕГО – 17 мероприятий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93212" y="80903"/>
            <a:ext cx="1706999" cy="4981694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2000">
              <a:solidFill>
                <a:srgbClr val="A50021"/>
              </a:solidFill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569" y="79532"/>
            <a:ext cx="411860" cy="4982991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 bwMode="auto">
          <a:xfrm>
            <a:off x="2742418" y="1381513"/>
            <a:ext cx="833071" cy="216777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6832256" y="1380288"/>
            <a:ext cx="833071" cy="218002"/>
          </a:xfrm>
          <a:prstGeom prst="downArrow">
            <a:avLst/>
          </a:prstGeom>
          <a:solidFill>
            <a:srgbClr val="3366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9CB06FF7-6C9D-7B47-9E59-9AF20F6EFD03}"/>
              </a:ext>
            </a:extLst>
          </p:cNvPr>
          <p:cNvGrpSpPr/>
          <p:nvPr/>
        </p:nvGrpSpPr>
        <p:grpSpPr>
          <a:xfrm>
            <a:off x="369397" y="4249293"/>
            <a:ext cx="514379" cy="604988"/>
            <a:chOff x="634994" y="7556702"/>
            <a:chExt cx="914452" cy="1075534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CD15AFDE-FF8E-3349-9C19-F95AAC82B2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A32E38D8-4356-F94B-BFF6-02BC561150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827F323-FFA5-5048-9D22-46B09B05FC6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4809F052-00BF-4641-B3DC-C211CB3CEB7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CB110E3C-85E9-D040-9A34-CC0B76FF081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4A1E7740-C8A4-1341-9D0A-4B5B00A9850E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B43ABBC9-355B-0145-B8F3-E1811A0745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A7CB04FC-732B-4C49-8FE0-2824C656DF8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E3928A4A-9480-3B45-9CF7-D9988947833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0F4C21CC-592F-F548-8840-9D670778F0E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E66A5C49-4175-C644-BAEF-D70C86786DA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A00B1AA1-7ACA-0840-9608-C9DDD50D1B23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F8A7ECE3-5A65-8742-9DF6-BD61EC1BF50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 bwMode="auto">
          <a:xfrm>
            <a:off x="8000375" y="32648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Параллелограмм 28"/>
          <p:cNvSpPr/>
          <p:nvPr/>
        </p:nvSpPr>
        <p:spPr bwMode="auto">
          <a:xfrm>
            <a:off x="1772337" y="136852"/>
            <a:ext cx="7344816" cy="605489"/>
          </a:xfrm>
          <a:prstGeom prst="parallelogram">
            <a:avLst/>
          </a:prstGeom>
          <a:solidFill>
            <a:srgbClr val="00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Montserrat"/>
              </a:rPr>
              <a:t>                 </a:t>
            </a: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МЕРОПРИЯТИЯ ПО ОХРАНЕ ТРУДА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/>
              </a:rPr>
              <a:t>                   </a:t>
            </a:r>
            <a:r>
              <a:rPr lang="ru-RU" sz="1600" dirty="0">
                <a:solidFill>
                  <a:srgbClr val="FFC000"/>
                </a:solidFill>
                <a:latin typeface="Montserrat"/>
              </a:rPr>
              <a:t>Изменений нет </a:t>
            </a:r>
          </a:p>
        </p:txBody>
      </p:sp>
    </p:spTree>
    <p:extLst>
      <p:ext uri="{BB962C8B-B14F-4D97-AF65-F5344CB8AC3E}">
        <p14:creationId xmlns:p14="http://schemas.microsoft.com/office/powerpoint/2010/main" val="7771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1260</Words>
  <Application>Microsoft Office PowerPoint</Application>
  <PresentationFormat>Экран (16:9)</PresentationFormat>
  <Paragraphs>138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Calibri-Light</vt:lpstr>
      <vt:lpstr>Georgia</vt:lpstr>
      <vt:lpstr>Montserrat</vt:lpstr>
      <vt:lpstr>MyriadPro-Cond</vt:lpstr>
      <vt:lpstr>Times New Roman</vt:lpstr>
      <vt:lpstr>Verdana</vt:lpstr>
      <vt:lpstr>Wingdings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Gorbunova_OI</dc:creator>
  <cp:lastModifiedBy>Мочалина Юлия Игоревна</cp:lastModifiedBy>
  <cp:revision>235</cp:revision>
  <cp:lastPrinted>2025-05-05T10:00:46Z</cp:lastPrinted>
  <dcterms:created xsi:type="dcterms:W3CDTF">2024-02-24T13:23:36Z</dcterms:created>
  <dcterms:modified xsi:type="dcterms:W3CDTF">2025-05-14T11:24:44Z</dcterms:modified>
</cp:coreProperties>
</file>