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7" r:id="rId2"/>
    <p:sldId id="259" r:id="rId3"/>
    <p:sldId id="307" r:id="rId4"/>
    <p:sldId id="317" r:id="rId5"/>
    <p:sldId id="330" r:id="rId6"/>
    <p:sldId id="332" r:id="rId7"/>
    <p:sldId id="331" r:id="rId8"/>
    <p:sldId id="346" r:id="rId9"/>
    <p:sldId id="291" r:id="rId10"/>
    <p:sldId id="292" r:id="rId11"/>
    <p:sldId id="293" r:id="rId12"/>
    <p:sldId id="314" r:id="rId13"/>
    <p:sldId id="311" r:id="rId14"/>
    <p:sldId id="341" r:id="rId15"/>
    <p:sldId id="342" r:id="rId16"/>
    <p:sldId id="339" r:id="rId17"/>
    <p:sldId id="340" r:id="rId18"/>
    <p:sldId id="301" r:id="rId19"/>
    <p:sldId id="322" r:id="rId20"/>
    <p:sldId id="323" r:id="rId21"/>
    <p:sldId id="343" r:id="rId22"/>
    <p:sldId id="324" r:id="rId23"/>
    <p:sldId id="344" r:id="rId24"/>
    <p:sldId id="282" r:id="rId25"/>
    <p:sldId id="334" r:id="rId26"/>
    <p:sldId id="345" r:id="rId27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007E39"/>
    <a:srgbClr val="00642D"/>
    <a:srgbClr val="EE3900"/>
    <a:srgbClr val="FFE5DD"/>
    <a:srgbClr val="FDEAE9"/>
    <a:srgbClr val="6D6D6D"/>
    <a:srgbClr val="FF7F57"/>
    <a:srgbClr val="ADCCF9"/>
    <a:srgbClr val="C9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2247" autoAdjust="0"/>
  </p:normalViewPr>
  <p:slideViewPr>
    <p:cSldViewPr snapToObjects="1">
      <p:cViewPr varScale="1">
        <p:scale>
          <a:sx n="108" d="100"/>
          <a:sy n="108" d="100"/>
        </p:scale>
        <p:origin x="-17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18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ФЗП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поступление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17,7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ФЗП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4758400"/>
        <c:axId val="94759936"/>
      </c:barChart>
      <c:catAx>
        <c:axId val="94758400"/>
        <c:scaling>
          <c:orientation val="minMax"/>
        </c:scaling>
        <c:delete val="1"/>
        <c:axPos val="b"/>
        <c:majorTickMark val="none"/>
        <c:minorTickMark val="none"/>
        <c:tickLblPos val="nextTo"/>
        <c:crossAx val="94759936"/>
        <c:crosses val="autoZero"/>
        <c:auto val="1"/>
        <c:lblAlgn val="ctr"/>
        <c:lblOffset val="100"/>
        <c:noMultiLvlLbl val="0"/>
      </c:catAx>
      <c:valAx>
        <c:axId val="94759936"/>
        <c:scaling>
          <c:orientation val="minMax"/>
          <c:max val="18"/>
          <c:min val="16"/>
        </c:scaling>
        <c:delete val="1"/>
        <c:axPos val="l"/>
        <c:numFmt formatCode="General" sourceLinked="1"/>
        <c:majorTickMark val="none"/>
        <c:minorTickMark val="none"/>
        <c:tickLblPos val="nextTo"/>
        <c:crossAx val="9475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086956164565492"/>
          <c:y val="0"/>
          <c:w val="0.481390030737325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0.13350607650637217"/>
                  <c:y val="-0.420462634401904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Жилье</c:v>
                </c:pt>
                <c:pt idx="1">
                  <c:v>Образование, млрд. руб.</c:v>
                </c:pt>
                <c:pt idx="2">
                  <c:v>Накопительная часть пенсии, млрд.руб. (2013 - 0,112; 2014 - 0,143)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267.63</c:v>
                </c:pt>
                <c:pt idx="1">
                  <c:v>3.6</c:v>
                </c:pt>
                <c:pt idx="2">
                  <c:v>0.14299999999999999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10871281431742E-3"/>
          <c:y val="5.6748314321216832E-2"/>
          <c:w val="0.83196971245772922"/>
          <c:h val="0.496638871720436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explosion val="16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Sheet1!$B$1:$E$1</c:f>
              <c:strCache>
                <c:ptCount val="4"/>
                <c:pt idx="0">
                  <c:v>газификация</c:v>
                </c:pt>
                <c:pt idx="1">
                  <c:v>ЧС</c:v>
                </c:pt>
                <c:pt idx="2">
                  <c:v>ремонт</c:v>
                </c:pt>
                <c:pt idx="3">
                  <c:v>строит-во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61.3</c:v>
                </c:pt>
                <c:pt idx="1">
                  <c:v>40.6</c:v>
                </c:pt>
                <c:pt idx="2" formatCode="#,##0.0">
                  <c:v>602.9</c:v>
                </c:pt>
                <c:pt idx="3">
                  <c:v>351.8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3,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ОПС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поступление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ОПС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5282944"/>
        <c:axId val="35284480"/>
      </c:barChart>
      <c:catAx>
        <c:axId val="35282944"/>
        <c:scaling>
          <c:orientation val="minMax"/>
        </c:scaling>
        <c:delete val="1"/>
        <c:axPos val="b"/>
        <c:majorTickMark val="none"/>
        <c:minorTickMark val="none"/>
        <c:tickLblPos val="nextTo"/>
        <c:crossAx val="35284480"/>
        <c:crosses val="autoZero"/>
        <c:auto val="1"/>
        <c:lblAlgn val="ctr"/>
        <c:lblOffset val="100"/>
        <c:noMultiLvlLbl val="0"/>
      </c:catAx>
      <c:valAx>
        <c:axId val="35284480"/>
        <c:scaling>
          <c:orientation val="minMax"/>
          <c:max val="3.9"/>
        </c:scaling>
        <c:delete val="1"/>
        <c:axPos val="l"/>
        <c:numFmt formatCode="General" sourceLinked="1"/>
        <c:majorTickMark val="out"/>
        <c:minorTickMark val="none"/>
        <c:tickLblPos val="nextTo"/>
        <c:crossAx val="352829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52323313242019E-2"/>
          <c:y val="0.17621234281058057"/>
          <c:w val="0.91629535337351598"/>
          <c:h val="0.51891381551438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2.99587138963794E-7"/>
                  <c:y val="0.199917604262989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ОМС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постепление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cat>
            <c:strRef>
              <c:f>Лист1!$A$2</c:f>
              <c:strCache>
                <c:ptCount val="1"/>
                <c:pt idx="0">
                  <c:v>ОМС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0.73399999999999999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310208"/>
        <c:axId val="34279808"/>
      </c:barChart>
      <c:catAx>
        <c:axId val="35310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279808"/>
        <c:crossesAt val="0.71000000000000008"/>
        <c:auto val="1"/>
        <c:lblAlgn val="ctr"/>
        <c:lblOffset val="100"/>
        <c:noMultiLvlLbl val="0"/>
      </c:catAx>
      <c:valAx>
        <c:axId val="34279808"/>
        <c:scaling>
          <c:orientation val="minMax"/>
          <c:max val="0.73100000000000009"/>
          <c:min val="0.72400000000000009"/>
        </c:scaling>
        <c:delete val="1"/>
        <c:axPos val="l"/>
        <c:numFmt formatCode="General" sourceLinked="1"/>
        <c:majorTickMark val="none"/>
        <c:minorTickMark val="none"/>
        <c:tickLblPos val="nextTo"/>
        <c:crossAx val="3531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baseline="0" dirty="0">
                <a:solidFill>
                  <a:srgbClr val="00642D"/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0" u="none" strike="noStrike" kern="1200" baseline="0" dirty="0" smtClean="0">
                <a:solidFill>
                  <a:srgbClr val="00642D"/>
                </a:solidFill>
                <a:latin typeface="+mn-lt"/>
                <a:ea typeface="+mn-ea"/>
                <a:cs typeface="+mn-cs"/>
              </a:rPr>
              <a:t>Снижение удельного веса недоимки на ОПС</a:t>
            </a:r>
            <a:endParaRPr lang="ru-RU" sz="2160" b="1" i="0" u="none" strike="noStrike" kern="1200" baseline="0" dirty="0">
              <a:solidFill>
                <a:srgbClr val="00642D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28310871750393"/>
          <c:y val="9.01399653635408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465275640585665E-2"/>
          <c:y val="0.23116258657864108"/>
          <c:w val="0.96906944871882872"/>
          <c:h val="0.54779774303828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3F7145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3F7145"/>
                </a:solidFill>
              </a:ln>
            </c:spPr>
          </c:marker>
          <c:dLbls>
            <c:txPr>
              <a:bodyPr/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004D8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01.12.2011</c:v>
                </c:pt>
                <c:pt idx="1">
                  <c:v>01.12.2012</c:v>
                </c:pt>
                <c:pt idx="2">
                  <c:v>01.12.2013</c:v>
                </c:pt>
                <c:pt idx="3">
                  <c:v>01.12.2014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1.7000000000000001E-2</c:v>
                </c:pt>
                <c:pt idx="2">
                  <c:v>1.4E-2</c:v>
                </c:pt>
                <c:pt idx="3">
                  <c:v>1.4E-2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347840"/>
        <c:axId val="31354880"/>
      </c:lineChart>
      <c:catAx>
        <c:axId val="3134784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31354880"/>
        <c:crosses val="autoZero"/>
        <c:auto val="1"/>
        <c:lblAlgn val="ctr"/>
        <c:lblOffset val="100"/>
        <c:noMultiLvlLbl val="0"/>
      </c:catAx>
      <c:valAx>
        <c:axId val="313548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13478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 algn="ctr" rtl="0">
              <a:defRPr lang="ru-RU" sz="2100" b="1" i="0" u="none" strike="noStrike" kern="1200" baseline="0">
                <a:solidFill>
                  <a:srgbClr val="D60000"/>
                </a:solidFill>
                <a:latin typeface="+mn-lt"/>
                <a:ea typeface="+mn-ea"/>
                <a:cs typeface="+mn-cs"/>
              </a:defRPr>
            </a:pPr>
            <a:r>
              <a:rPr lang="ru-RU" sz="2100" b="1" i="0" u="none" strike="noStrike" kern="120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Снижение удельного веса недоимки на ОМС</a:t>
            </a:r>
          </a:p>
        </c:rich>
      </c:tx>
      <c:layout>
        <c:manualLayout>
          <c:xMode val="edge"/>
          <c:yMode val="edge"/>
          <c:x val="0.172004620243387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283387034874129E-2"/>
          <c:y val="0.22899498094982909"/>
          <c:w val="0.96943322593025172"/>
          <c:h val="0.42411954227308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pPr algn="ctr">
                      <a:defRPr sz="1600" b="1" i="0" u="none" strike="noStrike" kern="1200" baseline="0">
                        <a:solidFill>
                          <a:srgbClr val="4A206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srgbClr val="4A206A"/>
                        </a:solidFill>
                        <a:latin typeface="+mn-lt"/>
                        <a:ea typeface="+mn-ea"/>
                        <a:cs typeface="+mn-cs"/>
                      </a:rPr>
                      <a:t>2,20%</a:t>
                    </a:r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srgbClr val="4A206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srgbClr val="4A206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srgbClr val="4A206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srgbClr val="4A206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01.12.2011</c:v>
                </c:pt>
                <c:pt idx="1">
                  <c:v>01.12.2012</c:v>
                </c:pt>
                <c:pt idx="2">
                  <c:v>01.12.2013</c:v>
                </c:pt>
                <c:pt idx="3">
                  <c:v>01.12.2014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1.7999999999999999E-2</c:v>
                </c:pt>
                <c:pt idx="2">
                  <c:v>1.4999999999999999E-2</c:v>
                </c:pt>
                <c:pt idx="3">
                  <c:v>1.4999999999999999E-2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688576"/>
        <c:axId val="31690112"/>
      </c:lineChart>
      <c:catAx>
        <c:axId val="3168857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31690112"/>
        <c:crosses val="autoZero"/>
        <c:auto val="1"/>
        <c:lblAlgn val="ctr"/>
        <c:lblOffset val="100"/>
        <c:noMultiLvlLbl val="0"/>
      </c:catAx>
      <c:valAx>
        <c:axId val="316901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168857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 algn="ctr">
        <a:defRPr lang="ru-RU" sz="1400" b="1" i="0" u="none" strike="noStrike" kern="1200" baseline="0">
          <a:solidFill>
            <a:srgbClr val="0F4B9F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58931507835091"/>
          <c:y val="0.23152101689555862"/>
          <c:w val="0.61955960291318568"/>
          <c:h val="0.708979183936827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'рост пенсий'!$B$5</c:f>
              <c:strCache>
                <c:ptCount val="1"/>
                <c:pt idx="0">
                  <c:v>страховая пенсия по старости, рублей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587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 cap="flat" cmpd="sng" algn="ctr">
                <a:solidFill>
                  <a:srgbClr val="CC33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F4B9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'рост пенсий'!$C$4:$F$4</c:f>
              <c:numCache>
                <c:formatCode>m/d/yyyy</c:formatCode>
                <c:ptCount val="4"/>
                <c:pt idx="0">
                  <c:v>41275</c:v>
                </c:pt>
                <c:pt idx="1">
                  <c:v>41640</c:v>
                </c:pt>
                <c:pt idx="2">
                  <c:v>41913</c:v>
                </c:pt>
                <c:pt idx="3">
                  <c:v>42036</c:v>
                </c:pt>
              </c:numCache>
            </c:numRef>
          </c:cat>
          <c:val>
            <c:numRef>
              <c:f>'рост пенсий'!$C$5:$F$5</c:f>
              <c:numCache>
                <c:formatCode>#,##0</c:formatCode>
                <c:ptCount val="4"/>
                <c:pt idx="0">
                  <c:v>9790</c:v>
                </c:pt>
                <c:pt idx="1">
                  <c:v>10716</c:v>
                </c:pt>
                <c:pt idx="2">
                  <c:v>11587</c:v>
                </c:pt>
                <c:pt idx="3">
                  <c:v>12745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7836672"/>
        <c:axId val="92189440"/>
      </c:barChart>
      <c:catAx>
        <c:axId val="37836672"/>
        <c:scaling>
          <c:orientation val="minMax"/>
        </c:scaling>
        <c:delete val="0"/>
        <c:axPos val="l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33CC"/>
                </a:solidFill>
              </a:defRPr>
            </a:pPr>
            <a:endParaRPr lang="ru-RU"/>
          </a:p>
        </c:txPr>
        <c:crossAx val="92189440"/>
        <c:crosses val="autoZero"/>
        <c:auto val="0"/>
        <c:lblAlgn val="ctr"/>
        <c:lblOffset val="100"/>
        <c:noMultiLvlLbl val="0"/>
      </c:catAx>
      <c:valAx>
        <c:axId val="92189440"/>
        <c:scaling>
          <c:orientation val="minMax"/>
          <c:min val="9000"/>
        </c:scaling>
        <c:delete val="1"/>
        <c:axPos val="b"/>
        <c:numFmt formatCode="#,##0" sourceLinked="1"/>
        <c:majorTickMark val="none"/>
        <c:minorTickMark val="none"/>
        <c:tickLblPos val="nextTo"/>
        <c:crossAx val="37836672"/>
        <c:crosses val="autoZero"/>
        <c:crossBetween val="between"/>
        <c:majorUnit val="1000"/>
      </c:valAx>
    </c:plotArea>
    <c:legend>
      <c:legendPos val="t"/>
      <c:layout>
        <c:manualLayout>
          <c:xMode val="edge"/>
          <c:yMode val="edge"/>
          <c:x val="6.2961054947058892E-2"/>
          <c:y val="0.13566868638527343"/>
          <c:w val="0.59648276927563604"/>
          <c:h val="8.8865927290130153E-2"/>
        </c:manualLayout>
      </c:layout>
      <c:overlay val="0"/>
      <c:txPr>
        <a:bodyPr/>
        <a:lstStyle/>
        <a:p>
          <a:pPr>
            <a:defRPr b="1"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58931507835091"/>
          <c:y val="0.16647451217100545"/>
          <c:w val="0.81663327130314356"/>
          <c:h val="0.69029789978582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'рост пенсий'!$B$5</c:f>
              <c:strCache>
                <c:ptCount val="1"/>
                <c:pt idx="0">
                  <c:v>социальные пенсии, рублей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0F4B9F"/>
                        </a:solidFill>
                        <a:latin typeface="+mn-lt"/>
                        <a:ea typeface="+mn-ea"/>
                        <a:cs typeface="+mn-cs"/>
                      </a:rPr>
                      <a:t>7</a:t>
                    </a:r>
                    <a:r>
                      <a:rPr lang="en-US" b="1" dirty="0" smtClean="0">
                        <a:solidFill>
                          <a:srgbClr val="0F4B9F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b="1" dirty="0" smtClean="0">
                        <a:solidFill>
                          <a:srgbClr val="0F4B9F"/>
                        </a:solidFill>
                        <a:latin typeface="+mn-lt"/>
                        <a:ea typeface="+mn-ea"/>
                        <a:cs typeface="+mn-cs"/>
                      </a:rPr>
                      <a:t>565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 cap="flat" cmpd="sng" algn="ctr">
                <a:solidFill>
                  <a:srgbClr val="7030A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F4B9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'рост пенсий'!$C$4:$F$4</c:f>
              <c:strCache>
                <c:ptCount val="4"/>
                <c:pt idx="0">
                  <c:v>01.01.2013</c:v>
                </c:pt>
                <c:pt idx="1">
                  <c:v>01.01.2014</c:v>
                </c:pt>
                <c:pt idx="2">
                  <c:v>01.10.2014</c:v>
                </c:pt>
                <c:pt idx="3">
                  <c:v>01.04.2015</c:v>
                </c:pt>
              </c:strCache>
            </c:strRef>
          </c:cat>
          <c:val>
            <c:numRef>
              <c:f>'рост пенсий'!$C$5:$F$5</c:f>
              <c:numCache>
                <c:formatCode>#,##0</c:formatCode>
                <c:ptCount val="4"/>
                <c:pt idx="0">
                  <c:v>5919</c:v>
                </c:pt>
                <c:pt idx="1">
                  <c:v>6447</c:v>
                </c:pt>
                <c:pt idx="2">
                  <c:v>7553</c:v>
                </c:pt>
                <c:pt idx="3">
                  <c:v>8496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6053376"/>
        <c:axId val="146101376"/>
      </c:barChart>
      <c:catAx>
        <c:axId val="146053376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33CC"/>
                </a:solidFill>
              </a:defRPr>
            </a:pPr>
            <a:endParaRPr lang="ru-RU"/>
          </a:p>
        </c:txPr>
        <c:crossAx val="146101376"/>
        <c:crosses val="autoZero"/>
        <c:auto val="0"/>
        <c:lblAlgn val="ctr"/>
        <c:lblOffset val="100"/>
        <c:noMultiLvlLbl val="0"/>
      </c:catAx>
      <c:valAx>
        <c:axId val="146101376"/>
        <c:scaling>
          <c:orientation val="minMax"/>
          <c:max val="9000"/>
          <c:min val="4000"/>
        </c:scaling>
        <c:delete val="0"/>
        <c:axPos val="b"/>
        <c:numFmt formatCode="#,##0" sourceLinked="1"/>
        <c:majorTickMark val="out"/>
        <c:minorTickMark val="none"/>
        <c:tickLblPos val="nextTo"/>
        <c:crossAx val="146053376"/>
        <c:crosses val="autoZero"/>
        <c:crossBetween val="between"/>
        <c:majorUnit val="1000"/>
      </c:valAx>
    </c:plotArea>
    <c:legend>
      <c:legendPos val="t"/>
      <c:layout>
        <c:manualLayout>
          <c:xMode val="edge"/>
          <c:yMode val="edge"/>
          <c:x val="0.10879024142968215"/>
          <c:y val="6.3205143434103467E-2"/>
          <c:w val="0.41409916993902407"/>
          <c:h val="7.9548083646661494E-2"/>
        </c:manualLayout>
      </c:layout>
      <c:overlay val="0"/>
      <c:txPr>
        <a:bodyPr/>
        <a:lstStyle/>
        <a:p>
          <a:pPr>
            <a:defRPr b="1"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lnSpc>
                <a:spcPct val="90000"/>
              </a:lnSpc>
              <a:defRPr sz="1800"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оход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участников 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defRPr sz="1800"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Великой Отечественной войны, имеющих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инвалидность 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defRPr sz="1800"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600" dirty="0" smtClean="0">
                <a:solidFill>
                  <a:srgbClr val="6D4F8F"/>
                </a:solidFill>
                <a:latin typeface="Arial" pitchFamily="34" charset="0"/>
                <a:cs typeface="Arial" pitchFamily="34" charset="0"/>
              </a:rPr>
              <a:t>(128,9 </a:t>
            </a:r>
            <a:r>
              <a:rPr lang="ru-RU" sz="1600" dirty="0">
                <a:solidFill>
                  <a:srgbClr val="6D4F8F"/>
                </a:solidFill>
                <a:latin typeface="Arial" pitchFamily="34" charset="0"/>
                <a:cs typeface="Arial" pitchFamily="34" charset="0"/>
              </a:rPr>
              <a:t>тыс. пенсионеров)</a:t>
            </a:r>
          </a:p>
        </c:rich>
      </c:tx>
      <c:layout>
        <c:manualLayout>
          <c:xMode val="edge"/>
          <c:yMode val="edge"/>
          <c:x val="2.6502072974017837E-2"/>
          <c:y val="1.78094618488717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7453589631593445"/>
          <c:w val="0.93888888888888888"/>
          <c:h val="0.64231752027552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'рост пенсий'!$B$11</c:f>
              <c:strCache>
                <c:ptCount val="1"/>
                <c:pt idx="0">
                  <c:v>доход участников Великой Отечественно войны, имеющие инвалидность (128,9 тыс. пенсионеров)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28 544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30 318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33 541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36 836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'рост пенсий'!$C$10:$F$10</c:f>
              <c:numCache>
                <c:formatCode>m/d/yyyy</c:formatCode>
                <c:ptCount val="4"/>
                <c:pt idx="0">
                  <c:v>41275</c:v>
                </c:pt>
                <c:pt idx="1">
                  <c:v>41640</c:v>
                </c:pt>
                <c:pt idx="2">
                  <c:v>41913</c:v>
                </c:pt>
                <c:pt idx="3">
                  <c:v>42095</c:v>
                </c:pt>
              </c:numCache>
            </c:numRef>
          </c:cat>
          <c:val>
            <c:numRef>
              <c:f>'рост пенсий'!$C$11:$F$11</c:f>
              <c:numCache>
                <c:formatCode>#,##0</c:formatCode>
                <c:ptCount val="4"/>
                <c:pt idx="0">
                  <c:v>28544</c:v>
                </c:pt>
                <c:pt idx="1">
                  <c:v>30318</c:v>
                </c:pt>
                <c:pt idx="2">
                  <c:v>33541</c:v>
                </c:pt>
                <c:pt idx="3">
                  <c:v>36836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45695104"/>
        <c:axId val="145696640"/>
      </c:barChart>
      <c:catAx>
        <c:axId val="1456951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145696640"/>
        <c:crosses val="autoZero"/>
        <c:auto val="0"/>
        <c:lblAlgn val="ctr"/>
        <c:lblOffset val="100"/>
        <c:noMultiLvlLbl val="0"/>
      </c:catAx>
      <c:valAx>
        <c:axId val="1456966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5695104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lnSpc>
                <a:spcPct val="90000"/>
              </a:lnSpc>
              <a:defRPr sz="1800"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оход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инвалидов вследствие 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defRPr sz="1800"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военной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травмы 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defRPr sz="1800"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600" dirty="0" smtClean="0">
                <a:solidFill>
                  <a:srgbClr val="6D4F8F"/>
                </a:solidFill>
                <a:latin typeface="Arial" pitchFamily="34" charset="0"/>
                <a:cs typeface="Arial" pitchFamily="34" charset="0"/>
              </a:rPr>
              <a:t>(63,7 </a:t>
            </a:r>
            <a:r>
              <a:rPr lang="ru-RU" sz="1600" dirty="0">
                <a:solidFill>
                  <a:srgbClr val="6D4F8F"/>
                </a:solidFill>
                <a:latin typeface="Arial" pitchFamily="34" charset="0"/>
                <a:cs typeface="Arial" pitchFamily="34" charset="0"/>
              </a:rPr>
              <a:t>тыс. пенсионеров)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c:rich>
      </c:tx>
      <c:layout>
        <c:manualLayout>
          <c:xMode val="edge"/>
          <c:yMode val="edge"/>
          <c:x val="3.4402023398409573E-2"/>
          <c:y val="3.02707818789365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081247713044042E-2"/>
          <c:y val="0.22325198189310833"/>
          <c:w val="0.94035170603674545"/>
          <c:h val="0.68737884845299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'рост пенсий'!$B$8</c:f>
              <c:strCache>
                <c:ptCount val="1"/>
                <c:pt idx="0">
                  <c:v>доход инвалидов вследствие военной травмы (63,7 тыс. пенсионеров)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27 878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29 227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32 041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35 208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'рост пенсий'!$C$7:$F$7</c:f>
              <c:numCache>
                <c:formatCode>m/d/yyyy</c:formatCode>
                <c:ptCount val="4"/>
                <c:pt idx="0">
                  <c:v>41275</c:v>
                </c:pt>
                <c:pt idx="1">
                  <c:v>41640</c:v>
                </c:pt>
                <c:pt idx="2">
                  <c:v>41913</c:v>
                </c:pt>
                <c:pt idx="3">
                  <c:v>42095</c:v>
                </c:pt>
              </c:numCache>
            </c:numRef>
          </c:cat>
          <c:val>
            <c:numRef>
              <c:f>'рост пенсий'!$C$8:$F$8</c:f>
              <c:numCache>
                <c:formatCode>#,##0</c:formatCode>
                <c:ptCount val="4"/>
                <c:pt idx="0">
                  <c:v>27878</c:v>
                </c:pt>
                <c:pt idx="1">
                  <c:v>29227</c:v>
                </c:pt>
                <c:pt idx="2">
                  <c:v>32041</c:v>
                </c:pt>
                <c:pt idx="3">
                  <c:v>35208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5786752"/>
        <c:axId val="145788288"/>
      </c:barChart>
      <c:catAx>
        <c:axId val="1457867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145788288"/>
        <c:crosses val="autoZero"/>
        <c:auto val="0"/>
        <c:lblAlgn val="ctr"/>
        <c:lblOffset val="100"/>
        <c:noMultiLvlLbl val="0"/>
      </c:catAx>
      <c:valAx>
        <c:axId val="1457882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5786752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ysClr val="window" lastClr="FFFFFF">
          <a:lumMod val="65000"/>
        </a:sysClr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FB1E4-1351-440D-A179-8F5F1141428B}" type="doc">
      <dgm:prSet loTypeId="urn:microsoft.com/office/officeart/2005/8/layout/vList2" loCatId="list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632C59E-9F3C-4149-BD47-A53EC1301602}">
      <dgm:prSet custT="1"/>
      <dgm:spPr>
        <a:noFill/>
        <a:effectLst/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algn="ctr">
            <a:lnSpc>
              <a:spcPct val="85000"/>
            </a:lnSpc>
          </a:pPr>
          <a:r>
            <a:rPr lang="ru-RU" sz="2400" b="1" dirty="0" smtClean="0">
              <a:solidFill>
                <a:schemeClr val="tx2"/>
              </a:solidFill>
              <a:effectLst/>
              <a:latin typeface="Arial Black" pitchFamily="34" charset="0"/>
            </a:rPr>
            <a:t>Уровень материального обеспечения отдельных категорий ветеранов Великой Отечественной войны </a:t>
          </a:r>
          <a:endParaRPr lang="ru-RU" sz="2400" b="1" dirty="0">
            <a:solidFill>
              <a:schemeClr val="tx2"/>
            </a:solidFill>
            <a:effectLst/>
            <a:latin typeface="Arial Black" pitchFamily="34" charset="0"/>
          </a:endParaRPr>
        </a:p>
      </dgm:t>
    </dgm:pt>
    <dgm:pt modelId="{A709FF18-B552-4E0B-BDB3-8CE6E45F4156}" type="parTrans" cxnId="{5C5B19AB-CEBB-4EEF-845A-D9619EAB0A43}">
      <dgm:prSet/>
      <dgm:spPr/>
      <dgm:t>
        <a:bodyPr/>
        <a:lstStyle/>
        <a:p>
          <a:endParaRPr lang="ru-RU"/>
        </a:p>
      </dgm:t>
    </dgm:pt>
    <dgm:pt modelId="{6A2299B5-35B4-487D-A268-2ABDBF239ECE}" type="sibTrans" cxnId="{5C5B19AB-CEBB-4EEF-845A-D9619EAB0A43}">
      <dgm:prSet/>
      <dgm:spPr/>
      <dgm:t>
        <a:bodyPr/>
        <a:lstStyle/>
        <a:p>
          <a:endParaRPr lang="ru-RU"/>
        </a:p>
      </dgm:t>
    </dgm:pt>
    <dgm:pt modelId="{F317D269-B1E8-46A9-8268-35FCB6220434}" type="pres">
      <dgm:prSet presAssocID="{43EFB1E4-1351-440D-A179-8F5F114142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417C1-2137-4845-8D9F-7CB757CA5DC2}" type="pres">
      <dgm:prSet presAssocID="{0632C59E-9F3C-4149-BD47-A53EC13016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4C116-6976-4B67-BC49-9050360ABB59}" type="presOf" srcId="{43EFB1E4-1351-440D-A179-8F5F1141428B}" destId="{F317D269-B1E8-46A9-8268-35FCB6220434}" srcOrd="0" destOrd="0" presId="urn:microsoft.com/office/officeart/2005/8/layout/vList2"/>
    <dgm:cxn modelId="{5C5B19AB-CEBB-4EEF-845A-D9619EAB0A43}" srcId="{43EFB1E4-1351-440D-A179-8F5F1141428B}" destId="{0632C59E-9F3C-4149-BD47-A53EC1301602}" srcOrd="0" destOrd="0" parTransId="{A709FF18-B552-4E0B-BDB3-8CE6E45F4156}" sibTransId="{6A2299B5-35B4-487D-A268-2ABDBF239ECE}"/>
    <dgm:cxn modelId="{E14C18B8-DF25-4A01-BA1C-6AF68A9C3DDF}" type="presOf" srcId="{0632C59E-9F3C-4149-BD47-A53EC1301602}" destId="{7D6417C1-2137-4845-8D9F-7CB757CA5DC2}" srcOrd="0" destOrd="0" presId="urn:microsoft.com/office/officeart/2005/8/layout/vList2"/>
    <dgm:cxn modelId="{0C8E625F-D4AE-47D6-90C9-4A5787EE6FFE}" type="presParOf" srcId="{F317D269-B1E8-46A9-8268-35FCB6220434}" destId="{7D6417C1-2137-4845-8D9F-7CB757CA5D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8A533-6776-4F59-B1BA-BD1F75B205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73163D7-656D-4F40-9F4C-FA1293113BCB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  <a:cs typeface="Times New Roman" panose="02020603050405020304" pitchFamily="18" charset="0"/>
            </a:rPr>
            <a:t>250,0</a:t>
          </a:r>
          <a:endParaRPr lang="ru-RU" sz="1600" b="1" dirty="0">
            <a:latin typeface="+mj-lt"/>
            <a:cs typeface="Times New Roman" panose="02020603050405020304" pitchFamily="18" charset="0"/>
          </a:endParaRPr>
        </a:p>
      </dgm:t>
    </dgm:pt>
    <dgm:pt modelId="{658F9D18-6C3B-4F4A-9633-6D4F420DAC39}" type="parTrans" cxnId="{5F2AF70A-62AE-40F2-9D07-8A460E4999F3}">
      <dgm:prSet/>
      <dgm:spPr/>
      <dgm:t>
        <a:bodyPr/>
        <a:lstStyle/>
        <a:p>
          <a:endParaRPr lang="ru-RU"/>
        </a:p>
      </dgm:t>
    </dgm:pt>
    <dgm:pt modelId="{97178D3C-B941-48EF-8876-16557399AF23}" type="sibTrans" cxnId="{5F2AF70A-62AE-40F2-9D07-8A460E4999F3}">
      <dgm:prSet/>
      <dgm:spPr/>
      <dgm:t>
        <a:bodyPr/>
        <a:lstStyle/>
        <a:p>
          <a:endParaRPr lang="ru-RU"/>
        </a:p>
      </dgm:t>
    </dgm:pt>
    <dgm:pt modelId="{BD1C57F9-C17E-42B8-84D3-82DB93E1210C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  <a:cs typeface="Times New Roman" panose="02020603050405020304" pitchFamily="18" charset="0"/>
            </a:rPr>
            <a:t>429,4</a:t>
          </a:r>
          <a:endParaRPr lang="ru-RU" sz="1600" b="1" dirty="0">
            <a:latin typeface="+mj-lt"/>
            <a:cs typeface="Times New Roman" panose="02020603050405020304" pitchFamily="18" charset="0"/>
          </a:endParaRPr>
        </a:p>
      </dgm:t>
    </dgm:pt>
    <dgm:pt modelId="{4F122C7E-552B-4F5B-8532-7F9F7CD47C56}" type="parTrans" cxnId="{A77741A2-6090-499E-9E2A-21EDD2AEC41A}">
      <dgm:prSet/>
      <dgm:spPr/>
      <dgm:t>
        <a:bodyPr/>
        <a:lstStyle/>
        <a:p>
          <a:endParaRPr lang="ru-RU"/>
        </a:p>
      </dgm:t>
    </dgm:pt>
    <dgm:pt modelId="{5CF20D7B-429B-446B-9646-9E3AC84FADFB}" type="sibTrans" cxnId="{A77741A2-6090-499E-9E2A-21EDD2AEC41A}">
      <dgm:prSet/>
      <dgm:spPr/>
      <dgm:t>
        <a:bodyPr/>
        <a:lstStyle/>
        <a:p>
          <a:endParaRPr lang="ru-RU"/>
        </a:p>
      </dgm:t>
    </dgm:pt>
    <dgm:pt modelId="{C9BFDB95-625C-44D6-9AF9-DB38A6C4F25A}">
      <dgm:prSet phldrT="[Текст]" custT="1"/>
      <dgm:spPr/>
      <dgm:t>
        <a:bodyPr/>
        <a:lstStyle/>
        <a:p>
          <a:r>
            <a:rPr lang="ru-RU" sz="1600" b="1" i="0" dirty="0" smtClean="0">
              <a:latin typeface="+mj-lt"/>
              <a:cs typeface="Times New Roman" panose="02020603050405020304" pitchFamily="18" charset="0"/>
            </a:rPr>
            <a:t>453,0</a:t>
          </a:r>
        </a:p>
        <a:p>
          <a:endParaRPr lang="ru-RU" sz="1900" dirty="0">
            <a:latin typeface="+mj-lt"/>
          </a:endParaRPr>
        </a:p>
      </dgm:t>
    </dgm:pt>
    <dgm:pt modelId="{DB8883B7-F93D-4742-91A9-65209134E5B5}" type="parTrans" cxnId="{8732320D-A320-49FD-A8FE-8CFE731E6160}">
      <dgm:prSet/>
      <dgm:spPr/>
      <dgm:t>
        <a:bodyPr/>
        <a:lstStyle/>
        <a:p>
          <a:endParaRPr lang="ru-RU"/>
        </a:p>
      </dgm:t>
    </dgm:pt>
    <dgm:pt modelId="{02F48FFF-5AEA-4FF3-925A-554D6B6371FD}" type="sibTrans" cxnId="{8732320D-A320-49FD-A8FE-8CFE731E6160}">
      <dgm:prSet/>
      <dgm:spPr/>
      <dgm:t>
        <a:bodyPr/>
        <a:lstStyle/>
        <a:p>
          <a:endParaRPr lang="ru-RU"/>
        </a:p>
      </dgm:t>
    </dgm:pt>
    <dgm:pt modelId="{D0B3D7B1-7BA7-478F-8C8D-F1E54770E0C5}" type="pres">
      <dgm:prSet presAssocID="{6448A533-6776-4F59-B1BA-BD1F75B20526}" presName="arrowDiagram" presStyleCnt="0">
        <dgm:presLayoutVars>
          <dgm:chMax val="5"/>
          <dgm:dir/>
          <dgm:resizeHandles val="exact"/>
        </dgm:presLayoutVars>
      </dgm:prSet>
      <dgm:spPr/>
    </dgm:pt>
    <dgm:pt modelId="{A93DCF30-09BD-416D-A6BF-78F375409B3F}" type="pres">
      <dgm:prSet presAssocID="{6448A533-6776-4F59-B1BA-BD1F75B20526}" presName="arrow" presStyleLbl="bgShp" presStyleIdx="0" presStyleCnt="1" custScaleY="95786" custLinFactNeighborX="-1823" custLinFactNeighborY="-8362"/>
      <dgm:spPr>
        <a:solidFill>
          <a:schemeClr val="accent6"/>
        </a:solidFill>
      </dgm:spPr>
    </dgm:pt>
    <dgm:pt modelId="{891A7D9C-8C86-4D56-8D0B-B922EE54D876}" type="pres">
      <dgm:prSet presAssocID="{6448A533-6776-4F59-B1BA-BD1F75B20526}" presName="arrowDiagram3" presStyleCnt="0"/>
      <dgm:spPr/>
    </dgm:pt>
    <dgm:pt modelId="{FACF4DF5-F353-4C9B-B402-961C73312895}" type="pres">
      <dgm:prSet presAssocID="{A73163D7-656D-4F40-9F4C-FA1293113BCB}" presName="bullet3a" presStyleLbl="node1" presStyleIdx="0" presStyleCnt="3" custLinFactNeighborX="43740" custLinFactNeighborY="-22450"/>
      <dgm:spPr>
        <a:solidFill>
          <a:schemeClr val="accent6">
            <a:lumMod val="75000"/>
          </a:schemeClr>
        </a:solidFill>
      </dgm:spPr>
    </dgm:pt>
    <dgm:pt modelId="{2E6DC69D-069E-43C4-A497-14F8B938396C}" type="pres">
      <dgm:prSet presAssocID="{A73163D7-656D-4F40-9F4C-FA1293113BCB}" presName="textBox3a" presStyleLbl="revTx" presStyleIdx="0" presStyleCnt="3" custLinFactNeighborX="16439" custLinFactNeighborY="-20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C0EDF-11B5-4332-B789-7C13E575132A}" type="pres">
      <dgm:prSet presAssocID="{BD1C57F9-C17E-42B8-84D3-82DB93E1210C}" presName="bullet3b" presStyleLbl="node1" presStyleIdx="1" presStyleCnt="3" custLinFactNeighborX="71388" custLinFactNeighborY="2982"/>
      <dgm:spPr>
        <a:solidFill>
          <a:schemeClr val="accent6">
            <a:lumMod val="75000"/>
          </a:schemeClr>
        </a:solidFill>
      </dgm:spPr>
    </dgm:pt>
    <dgm:pt modelId="{3006C42E-4F8A-4BE6-B37E-37D12835A580}" type="pres">
      <dgm:prSet presAssocID="{BD1C57F9-C17E-42B8-84D3-82DB93E1210C}" presName="textBox3b" presStyleLbl="revTx" presStyleIdx="1" presStyleCnt="3" custLinFactNeighborX="22543" custLinFactNeighborY="-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885CB-D9F5-420B-B8A6-66FFC3D0CED9}" type="pres">
      <dgm:prSet presAssocID="{C9BFDB95-625C-44D6-9AF9-DB38A6C4F25A}" presName="bullet3c" presStyleLbl="node1" presStyleIdx="2" presStyleCnt="3" custLinFactNeighborX="-13508" custLinFactNeighborY="38465"/>
      <dgm:spPr>
        <a:solidFill>
          <a:schemeClr val="accent6">
            <a:lumMod val="75000"/>
          </a:schemeClr>
        </a:solidFill>
      </dgm:spPr>
    </dgm:pt>
    <dgm:pt modelId="{3AB36818-4110-4345-B749-6A3468202503}" type="pres">
      <dgm:prSet presAssocID="{C9BFDB95-625C-44D6-9AF9-DB38A6C4F25A}" presName="textBox3c" presStyleLbl="revTx" presStyleIdx="2" presStyleCnt="3" custScaleY="84884" custLinFactNeighborX="-4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F8A46-066F-4DA6-AE7E-73D793785066}" type="presOf" srcId="{A73163D7-656D-4F40-9F4C-FA1293113BCB}" destId="{2E6DC69D-069E-43C4-A497-14F8B938396C}" srcOrd="0" destOrd="0" presId="urn:microsoft.com/office/officeart/2005/8/layout/arrow2"/>
    <dgm:cxn modelId="{8732320D-A320-49FD-A8FE-8CFE731E6160}" srcId="{6448A533-6776-4F59-B1BA-BD1F75B20526}" destId="{C9BFDB95-625C-44D6-9AF9-DB38A6C4F25A}" srcOrd="2" destOrd="0" parTransId="{DB8883B7-F93D-4742-91A9-65209134E5B5}" sibTransId="{02F48FFF-5AEA-4FF3-925A-554D6B6371FD}"/>
    <dgm:cxn modelId="{A77741A2-6090-499E-9E2A-21EDD2AEC41A}" srcId="{6448A533-6776-4F59-B1BA-BD1F75B20526}" destId="{BD1C57F9-C17E-42B8-84D3-82DB93E1210C}" srcOrd="1" destOrd="0" parTransId="{4F122C7E-552B-4F5B-8532-7F9F7CD47C56}" sibTransId="{5CF20D7B-429B-446B-9646-9E3AC84FADFB}"/>
    <dgm:cxn modelId="{7D46344A-627E-4204-880A-B6AE38C30176}" type="presOf" srcId="{BD1C57F9-C17E-42B8-84D3-82DB93E1210C}" destId="{3006C42E-4F8A-4BE6-B37E-37D12835A580}" srcOrd="0" destOrd="0" presId="urn:microsoft.com/office/officeart/2005/8/layout/arrow2"/>
    <dgm:cxn modelId="{5F2AF70A-62AE-40F2-9D07-8A460E4999F3}" srcId="{6448A533-6776-4F59-B1BA-BD1F75B20526}" destId="{A73163D7-656D-4F40-9F4C-FA1293113BCB}" srcOrd="0" destOrd="0" parTransId="{658F9D18-6C3B-4F4A-9633-6D4F420DAC39}" sibTransId="{97178D3C-B941-48EF-8876-16557399AF23}"/>
    <dgm:cxn modelId="{FF5D468D-3890-435A-8472-D0A3883A9FC7}" type="presOf" srcId="{C9BFDB95-625C-44D6-9AF9-DB38A6C4F25A}" destId="{3AB36818-4110-4345-B749-6A3468202503}" srcOrd="0" destOrd="0" presId="urn:microsoft.com/office/officeart/2005/8/layout/arrow2"/>
    <dgm:cxn modelId="{793A5B76-BC33-421A-9098-C3B1FB1BA512}" type="presOf" srcId="{6448A533-6776-4F59-B1BA-BD1F75B20526}" destId="{D0B3D7B1-7BA7-478F-8C8D-F1E54770E0C5}" srcOrd="0" destOrd="0" presId="urn:microsoft.com/office/officeart/2005/8/layout/arrow2"/>
    <dgm:cxn modelId="{A6724334-F5C9-4328-9A66-25417798A13A}" type="presParOf" srcId="{D0B3D7B1-7BA7-478F-8C8D-F1E54770E0C5}" destId="{A93DCF30-09BD-416D-A6BF-78F375409B3F}" srcOrd="0" destOrd="0" presId="urn:microsoft.com/office/officeart/2005/8/layout/arrow2"/>
    <dgm:cxn modelId="{1C333167-576B-4091-84E1-68D0440D70B2}" type="presParOf" srcId="{D0B3D7B1-7BA7-478F-8C8D-F1E54770E0C5}" destId="{891A7D9C-8C86-4D56-8D0B-B922EE54D876}" srcOrd="1" destOrd="0" presId="urn:microsoft.com/office/officeart/2005/8/layout/arrow2"/>
    <dgm:cxn modelId="{A9CD0B40-898E-45C9-A768-63D576F60299}" type="presParOf" srcId="{891A7D9C-8C86-4D56-8D0B-B922EE54D876}" destId="{FACF4DF5-F353-4C9B-B402-961C73312895}" srcOrd="0" destOrd="0" presId="urn:microsoft.com/office/officeart/2005/8/layout/arrow2"/>
    <dgm:cxn modelId="{1E11C8AF-648C-4095-A520-BFF58ABB9C8A}" type="presParOf" srcId="{891A7D9C-8C86-4D56-8D0B-B922EE54D876}" destId="{2E6DC69D-069E-43C4-A497-14F8B938396C}" srcOrd="1" destOrd="0" presId="urn:microsoft.com/office/officeart/2005/8/layout/arrow2"/>
    <dgm:cxn modelId="{7EA62273-878D-4744-AA23-A4221507A76A}" type="presParOf" srcId="{891A7D9C-8C86-4D56-8D0B-B922EE54D876}" destId="{E5CC0EDF-11B5-4332-B789-7C13E575132A}" srcOrd="2" destOrd="0" presId="urn:microsoft.com/office/officeart/2005/8/layout/arrow2"/>
    <dgm:cxn modelId="{C55B7B4F-0B35-4E4E-850E-27137C442041}" type="presParOf" srcId="{891A7D9C-8C86-4D56-8D0B-B922EE54D876}" destId="{3006C42E-4F8A-4BE6-B37E-37D12835A580}" srcOrd="3" destOrd="0" presId="urn:microsoft.com/office/officeart/2005/8/layout/arrow2"/>
    <dgm:cxn modelId="{E8341CA7-65F2-4765-AAB7-B9690D7A133A}" type="presParOf" srcId="{891A7D9C-8C86-4D56-8D0B-B922EE54D876}" destId="{FBA885CB-D9F5-420B-B8A6-66FFC3D0CED9}" srcOrd="4" destOrd="0" presId="urn:microsoft.com/office/officeart/2005/8/layout/arrow2"/>
    <dgm:cxn modelId="{8C80A9BD-89CC-4B5F-8B37-3FE5D30D66B9}" type="presParOf" srcId="{891A7D9C-8C86-4D56-8D0B-B922EE54D876}" destId="{3AB36818-4110-4345-B749-6A346820250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17C1-2137-4845-8D9F-7CB757CA5DC2}">
      <dsp:nvSpPr>
        <dsp:cNvPr id="0" name=""/>
        <dsp:cNvSpPr/>
      </dsp:nvSpPr>
      <dsp:spPr>
        <a:xfrm>
          <a:off x="0" y="307"/>
          <a:ext cx="7138905" cy="1257338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effectLst/>
              <a:latin typeface="Arial Black" pitchFamily="34" charset="0"/>
            </a:rPr>
            <a:t>Уровень материального обеспечения отдельных категорий ветеранов Великой Отечественной войны </a:t>
          </a:r>
          <a:endParaRPr lang="ru-RU" sz="2400" b="1" kern="1200" dirty="0">
            <a:solidFill>
              <a:schemeClr val="tx2"/>
            </a:solidFill>
            <a:effectLst/>
            <a:latin typeface="Arial Black" pitchFamily="34" charset="0"/>
          </a:endParaRPr>
        </a:p>
      </dsp:txBody>
      <dsp:txXfrm>
        <a:off x="61378" y="61685"/>
        <a:ext cx="7016149" cy="1134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DCF30-09BD-416D-A6BF-78F375409B3F}">
      <dsp:nvSpPr>
        <dsp:cNvPr id="0" name=""/>
        <dsp:cNvSpPr/>
      </dsp:nvSpPr>
      <dsp:spPr>
        <a:xfrm>
          <a:off x="1128776" y="0"/>
          <a:ext cx="2685108" cy="16074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F4DF5-F353-4C9B-B402-961C73312895}">
      <dsp:nvSpPr>
        <dsp:cNvPr id="0" name=""/>
        <dsp:cNvSpPr/>
      </dsp:nvSpPr>
      <dsp:spPr>
        <a:xfrm>
          <a:off x="1549270" y="1124936"/>
          <a:ext cx="69812" cy="6981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DC69D-069E-43C4-A497-14F8B938396C}">
      <dsp:nvSpPr>
        <dsp:cNvPr id="0" name=""/>
        <dsp:cNvSpPr/>
      </dsp:nvSpPr>
      <dsp:spPr>
        <a:xfrm>
          <a:off x="1656488" y="1078384"/>
          <a:ext cx="625630" cy="48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9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  <a:cs typeface="Times New Roman" panose="02020603050405020304" pitchFamily="18" charset="0"/>
            </a:rPr>
            <a:t>250,0</a:t>
          </a:r>
          <a:endParaRPr lang="ru-RU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1656488" y="1078384"/>
        <a:ext cx="625630" cy="484997"/>
      </dsp:txXfrm>
    </dsp:sp>
    <dsp:sp modelId="{E5CC0EDF-11B5-4332-B789-7C13E575132A}">
      <dsp:nvSpPr>
        <dsp:cNvPr id="0" name=""/>
        <dsp:cNvSpPr/>
      </dsp:nvSpPr>
      <dsp:spPr>
        <a:xfrm>
          <a:off x="2225058" y="688239"/>
          <a:ext cx="126200" cy="1262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6C42E-4F8A-4BE6-B37E-37D12835A580}">
      <dsp:nvSpPr>
        <dsp:cNvPr id="0" name=""/>
        <dsp:cNvSpPr/>
      </dsp:nvSpPr>
      <dsp:spPr>
        <a:xfrm>
          <a:off x="2343339" y="738282"/>
          <a:ext cx="644426" cy="91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  <a:cs typeface="Times New Roman" panose="02020603050405020304" pitchFamily="18" charset="0"/>
            </a:rPr>
            <a:t>429,4</a:t>
          </a:r>
          <a:endParaRPr lang="ru-RU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2343339" y="738282"/>
        <a:ext cx="644426" cy="912936"/>
      </dsp:txXfrm>
    </dsp:sp>
    <dsp:sp modelId="{FBA885CB-D9F5-420B-B8A6-66FFC3D0CED9}">
      <dsp:nvSpPr>
        <dsp:cNvPr id="0" name=""/>
        <dsp:cNvSpPr/>
      </dsp:nvSpPr>
      <dsp:spPr>
        <a:xfrm>
          <a:off x="2852481" y="474036"/>
          <a:ext cx="174532" cy="17453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6818-4110-4345-B749-6A3468202503}">
      <dsp:nvSpPr>
        <dsp:cNvPr id="0" name=""/>
        <dsp:cNvSpPr/>
      </dsp:nvSpPr>
      <dsp:spPr>
        <a:xfrm>
          <a:off x="2932126" y="582321"/>
          <a:ext cx="644426" cy="99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j-lt"/>
              <a:cs typeface="Times New Roman" panose="02020603050405020304" pitchFamily="18" charset="0"/>
            </a:rPr>
            <a:t>453,0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+mj-lt"/>
          </a:endParaRPr>
        </a:p>
      </dsp:txBody>
      <dsp:txXfrm>
        <a:off x="2932126" y="582321"/>
        <a:ext cx="644426" cy="990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0.55273</cdr:x>
      <cdr:y>0.19674</cdr:y>
    </cdr:from>
    <cdr:to>
      <cdr:x>0.79752</cdr:x>
      <cdr:y>0.33076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4970" y="437428"/>
          <a:ext cx="817086" cy="2979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0,74</a:t>
          </a:r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0.40624</cdr:x>
      <cdr:y>0.42397</cdr:y>
    </cdr:from>
    <cdr:to>
      <cdr:x>0.52065</cdr:x>
      <cdr:y>0.57857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4312" y="1587521"/>
          <a:ext cx="1003822" cy="578886"/>
        </a:xfrm>
        <a:prstGeom xmlns:a="http://schemas.openxmlformats.org/drawingml/2006/main" prst="round2Diag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+ 871 руб.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8,1% </a:t>
          </a:r>
        </a:p>
      </cdr:txBody>
    </cdr:sp>
  </cdr:relSizeAnchor>
  <cdr:relSizeAnchor xmlns:cdr="http://schemas.openxmlformats.org/drawingml/2006/chartDrawing">
    <cdr:from>
      <cdr:x>0.15158</cdr:x>
      <cdr:y>0.82694</cdr:y>
    </cdr:from>
    <cdr:to>
      <cdr:x>0.26599</cdr:x>
      <cdr:y>0.98153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29948" y="3096417"/>
          <a:ext cx="1003822" cy="578849"/>
        </a:xfrm>
        <a:prstGeom xmlns:a="http://schemas.openxmlformats.org/drawingml/2006/main" prst="round2Diag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+ 914 руб.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10,3% </a:t>
          </a:r>
        </a:p>
      </cdr:txBody>
    </cdr:sp>
  </cdr:relSizeAnchor>
  <cdr:relSizeAnchor xmlns:cdr="http://schemas.openxmlformats.org/drawingml/2006/chartDrawing">
    <cdr:from>
      <cdr:x>0.27468</cdr:x>
      <cdr:y>0.59705</cdr:y>
    </cdr:from>
    <cdr:to>
      <cdr:x>0.38909</cdr:x>
      <cdr:y>0.75165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10039" y="2235593"/>
          <a:ext cx="1003822" cy="578886"/>
        </a:xfrm>
        <a:prstGeom xmlns:a="http://schemas.openxmlformats.org/drawingml/2006/main" prst="round2Diag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+ 926 руб.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9,5% </a:t>
          </a:r>
        </a:p>
      </cdr:txBody>
    </cdr:sp>
  </cdr:relSizeAnchor>
  <cdr:relSizeAnchor xmlns:cdr="http://schemas.openxmlformats.org/drawingml/2006/chartDrawing">
    <cdr:from>
      <cdr:x>0.55372</cdr:x>
      <cdr:y>0.25442</cdr:y>
    </cdr:from>
    <cdr:to>
      <cdr:x>0.69015</cdr:x>
      <cdr:y>0.40902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58284" y="952654"/>
          <a:ext cx="1197023" cy="578887"/>
        </a:xfrm>
        <a:prstGeom xmlns:a="http://schemas.openxmlformats.org/drawingml/2006/main" prst="round2Diag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+ 1158 руб. 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accent5">
                  <a:lumMod val="75000"/>
                </a:schemeClr>
              </a:solidFill>
            </a:rPr>
            <a:t>9</a:t>
          </a:r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,</a:t>
          </a:r>
          <a:r>
            <a:rPr lang="en-US" sz="1400" b="1" dirty="0" smtClean="0">
              <a:solidFill>
                <a:schemeClr val="accent5">
                  <a:lumMod val="75000"/>
                </a:schemeClr>
              </a:solidFill>
            </a:rPr>
            <a:t>8</a:t>
          </a:r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%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0.46719</cdr:x>
      <cdr:y>0.38348</cdr:y>
    </cdr:from>
    <cdr:to>
      <cdr:x>0.54459</cdr:x>
      <cdr:y>0.54014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4094698" y="881365"/>
          <a:ext cx="678334" cy="36004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077DDC-6128-488B-8B03-A992C58035A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205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pic>
        <p:nvPicPr>
          <p:cNvPr id="4105" name="Picture 9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80C1B5-4D65-4C72-8D50-819F6476488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457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427D22-87A2-4245-92E3-9E569C0A68A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407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64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AA31DC-CCE1-4923-9910-8F06CCC0CDF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982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5AD852-5A3F-4ED6-8D6A-19057AF2932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96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6BCDF-292F-415F-A5CA-B3993884DAF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94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5EBC8-F293-4C3B-9B8C-2ED09DE05A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525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3488FE-A19D-4E3F-869C-89E0F04F53D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84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B624D2-617E-4372-8011-3591C3C38D0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721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A56657-5F9C-446E-A79D-BD770A1223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77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C0B446-B3F2-4C83-9F3D-303709BBA0C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89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9D3A04D-5AAD-49F1-A242-1324A73A233F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9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35335"/>
          <a:stretch/>
        </p:blipFill>
        <p:spPr>
          <a:xfrm>
            <a:off x="0" y="2492896"/>
            <a:ext cx="9144000" cy="1941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4895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5000"/>
                  <a:lumOff val="45000"/>
                </a:schemeClr>
              </a:gs>
              <a:gs pos="39999">
                <a:schemeClr val="bg1">
                  <a:lumMod val="20000"/>
                  <a:lumOff val="8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03189" y="2811707"/>
            <a:ext cx="6733307" cy="1415772"/>
          </a:xfrm>
        </p:spPr>
        <p:txBody>
          <a:bodyPr wrap="square" lIns="0" tIns="0" rIns="0" bIns="0">
            <a:spAutoFit/>
          </a:bodyPr>
          <a:lstStyle/>
          <a:p>
            <a:r>
              <a:rPr lang="en-GB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</a:t>
            </a:r>
            <a:r>
              <a:rPr lang="ru-RU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предварительных </a:t>
            </a:r>
            <a:r>
              <a:rPr lang="en-GB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итогах работы ПФР </a:t>
            </a:r>
            <a:r>
              <a:rPr lang="ru-RU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 основным направлениям деятельности </a:t>
            </a:r>
            <a:r>
              <a:rPr lang="en-US" sz="2300" cap="all" dirty="0" smtClean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2300" cap="all" dirty="0" smtClean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GB" sz="2300" cap="all" dirty="0" smtClean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 </a:t>
            </a:r>
            <a:r>
              <a:rPr lang="en-GB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201</a:t>
            </a:r>
            <a:r>
              <a:rPr lang="ru-RU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4</a:t>
            </a:r>
            <a:r>
              <a:rPr lang="en-GB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году</a:t>
            </a:r>
            <a:r>
              <a:rPr lang="ru-RU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и за</a:t>
            </a:r>
            <a:r>
              <a:rPr lang="en-GB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дачах </a:t>
            </a:r>
            <a:r>
              <a:rPr lang="ru-RU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 </a:t>
            </a:r>
            <a:r>
              <a:rPr lang="en-GB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201</a:t>
            </a:r>
            <a:r>
              <a:rPr lang="ru-RU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5</a:t>
            </a:r>
            <a:r>
              <a:rPr lang="en-GB" sz="2300" cap="all" dirty="0">
                <a:ln>
                  <a:solidFill>
                    <a:schemeClr val="accent4">
                      <a:lumMod val="2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год</a:t>
            </a:r>
            <a:endParaRPr lang="ru-RU" altLang="ru-RU" sz="2300" dirty="0">
              <a:ln>
                <a:solidFill>
                  <a:schemeClr val="accent4">
                    <a:lumMod val="2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Изображение 1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5855" y="332656"/>
            <a:ext cx="1621849" cy="16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03189" y="4941168"/>
            <a:ext cx="57716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noProof="0" dirty="0" smtClean="0">
                <a:solidFill>
                  <a:srgbClr val="0A3574"/>
                </a:solidFill>
                <a:latin typeface="+mj-lt"/>
              </a:rPr>
              <a:t>Председатель Правления ПФР А.В. Дроздов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noProof="0" dirty="0" smtClean="0">
                <a:solidFill>
                  <a:srgbClr val="0A3574"/>
                </a:solidFill>
                <a:latin typeface="+mj-lt"/>
              </a:rPr>
              <a:t>23 декабря 2014 года, Москва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67161" y="2852936"/>
            <a:ext cx="0" cy="15817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1016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 w="101600">
            <a:solidFill>
              <a:srgbClr val="EE3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447675" y="106363"/>
            <a:ext cx="6645275" cy="11430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Рост социальных пенсий – 2,9 млн. пенсионеров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51" name="Диаграм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198490"/>
              </p:ext>
            </p:extLst>
          </p:nvPr>
        </p:nvGraphicFramePr>
        <p:xfrm>
          <a:off x="914007" y="2988957"/>
          <a:ext cx="7690441" cy="33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TextBox 1"/>
          <p:cNvSpPr txBox="1"/>
          <p:nvPr/>
        </p:nvSpPr>
        <p:spPr>
          <a:xfrm>
            <a:off x="4644008" y="4112210"/>
            <a:ext cx="1224136" cy="612934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kern="0" dirty="0" smtClean="0">
                <a:solidFill>
                  <a:srgbClr val="00AAAA">
                    <a:lumMod val="75000"/>
                  </a:srgbClr>
                </a:solidFill>
                <a:latin typeface="Calibri"/>
              </a:rPr>
              <a:t>+ 1 118 руб. </a:t>
            </a:r>
          </a:p>
          <a:p>
            <a:pPr algn="ctr"/>
            <a:r>
              <a:rPr lang="ru-RU" sz="1500" b="1" kern="0" dirty="0" smtClean="0">
                <a:solidFill>
                  <a:srgbClr val="00AAAA">
                    <a:lumMod val="75000"/>
                  </a:srgbClr>
                </a:solidFill>
                <a:latin typeface="Calibri"/>
              </a:rPr>
              <a:t>17,3% 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2058805" y="5264338"/>
            <a:ext cx="1080120" cy="612934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kern="0" dirty="0" smtClean="0">
                <a:solidFill>
                  <a:srgbClr val="00AAAA">
                    <a:lumMod val="75000"/>
                  </a:srgbClr>
                </a:solidFill>
                <a:latin typeface="Calibri"/>
              </a:rPr>
              <a:t>+ 712руб. </a:t>
            </a:r>
          </a:p>
          <a:p>
            <a:pPr algn="ctr"/>
            <a:r>
              <a:rPr lang="ru-RU" sz="1500" b="1" kern="0" dirty="0" smtClean="0">
                <a:solidFill>
                  <a:srgbClr val="00AAAA">
                    <a:lumMod val="75000"/>
                  </a:srgbClr>
                </a:solidFill>
                <a:latin typeface="Calibri"/>
              </a:rPr>
              <a:t>13,7% 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3347864" y="4688274"/>
            <a:ext cx="1157057" cy="612934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kern="0" dirty="0" smtClean="0">
                <a:solidFill>
                  <a:srgbClr val="00AAAA">
                    <a:lumMod val="75000"/>
                  </a:srgbClr>
                </a:solidFill>
                <a:latin typeface="Calibri"/>
              </a:rPr>
              <a:t>+ 528 руб. </a:t>
            </a:r>
          </a:p>
          <a:p>
            <a:pPr algn="ctr"/>
            <a:r>
              <a:rPr lang="ru-RU" sz="1500" b="1" kern="0" dirty="0" smtClean="0">
                <a:solidFill>
                  <a:srgbClr val="00AAAA">
                    <a:lumMod val="75000"/>
                  </a:srgbClr>
                </a:solidFill>
                <a:latin typeface="Calibri"/>
              </a:rPr>
              <a:t>8,9% 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6012160" y="3501008"/>
            <a:ext cx="1157057" cy="612934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kern="0" dirty="0" smtClean="0">
                <a:solidFill>
                  <a:srgbClr val="00AAAA">
                    <a:lumMod val="75000"/>
                  </a:srgbClr>
                </a:solidFill>
                <a:latin typeface="Calibri"/>
              </a:rPr>
              <a:t>+ 931руб. </a:t>
            </a:r>
          </a:p>
          <a:p>
            <a:pPr algn="ctr"/>
            <a:r>
              <a:rPr lang="ru-RU" sz="1500" b="1" kern="0" dirty="0" smtClean="0">
                <a:solidFill>
                  <a:srgbClr val="00AAAA">
                    <a:lumMod val="75000"/>
                  </a:srgbClr>
                </a:solidFill>
                <a:latin typeface="Calibri"/>
              </a:rPr>
              <a:t>12,3% </a:t>
            </a:r>
          </a:p>
        </p:txBody>
      </p:sp>
      <p:sp>
        <p:nvSpPr>
          <p:cNvPr id="62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10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732240" y="2220237"/>
            <a:ext cx="576064" cy="50349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3347864" y="1819707"/>
            <a:ext cx="3312368" cy="397783"/>
            <a:chOff x="3705992" y="-161306"/>
            <a:chExt cx="3288077" cy="39778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705992" y="-161306"/>
              <a:ext cx="3288077" cy="397783"/>
            </a:xfrm>
            <a:prstGeom prst="rect">
              <a:avLst/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064A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3705992" y="-161306"/>
              <a:ext cx="3288077" cy="397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индексация 2015 год</a:t>
              </a:r>
              <a:endParaRPr lang="ru-RU" sz="1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75029" y="2212139"/>
            <a:ext cx="3285203" cy="712805"/>
            <a:chOff x="3733156" y="231126"/>
            <a:chExt cx="3574679" cy="101564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733156" y="231126"/>
              <a:ext cx="3574679" cy="1015649"/>
            </a:xfrm>
            <a:prstGeom prst="rect">
              <a:avLst/>
            </a:prstGeom>
            <a:solidFill>
              <a:srgbClr val="8064A2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064A2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3733157" y="231126"/>
              <a:ext cx="3574678" cy="1015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800" b="1" kern="1200" dirty="0" smtClean="0">
                  <a:solidFill>
                    <a:srgbClr val="8064A2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1 апреля – 11,9% по индексу роста ПМП за 2014 год</a:t>
              </a:r>
              <a:endParaRPr lang="ru-RU" sz="1800" b="1" kern="1200" dirty="0">
                <a:solidFill>
                  <a:srgbClr val="8064A2">
                    <a:lumMod val="75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5347" y="1830354"/>
            <a:ext cx="2846493" cy="397783"/>
            <a:chOff x="8137" y="0"/>
            <a:chExt cx="3254018" cy="39778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37" y="0"/>
              <a:ext cx="3254018" cy="397783"/>
            </a:xfrm>
            <a:prstGeom prst="rect">
              <a:avLst/>
            </a:prstGeom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ln w="25400" cap="flat" cmpd="sng" algn="ctr">
              <a:solidFill>
                <a:srgbClr val="8064A2">
                  <a:hueOff val="-4464770"/>
                  <a:satOff val="26899"/>
                  <a:lumOff val="2156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8137" y="0"/>
              <a:ext cx="3254018" cy="397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индексация 2014 год </a:t>
              </a:r>
              <a:endParaRPr lang="ru-RU" sz="1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347" y="2228137"/>
            <a:ext cx="2846493" cy="682336"/>
            <a:chOff x="8137" y="397783"/>
            <a:chExt cx="3254018" cy="68233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137" y="397783"/>
              <a:ext cx="3254018" cy="682336"/>
            </a:xfrm>
            <a:prstGeom prst="rect">
              <a:avLst/>
            </a:prstGeom>
            <a:solidFill>
              <a:srgbClr val="8064A2">
                <a:tint val="40000"/>
                <a:alpha val="90000"/>
                <a:hueOff val="-3945706"/>
                <a:satOff val="22157"/>
                <a:lumOff val="1408"/>
                <a:alphaOff val="0"/>
              </a:srgbClr>
            </a:solidFill>
            <a:ln w="25400" cap="flat" cmpd="sng" algn="ctr">
              <a:solidFill>
                <a:srgbClr val="8064A2">
                  <a:tint val="40000"/>
                  <a:alpha val="90000"/>
                  <a:hueOff val="-3945706"/>
                  <a:satOff val="22157"/>
                  <a:lumOff val="1408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8137" y="397783"/>
              <a:ext cx="3254018" cy="682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800" b="1" kern="1200" dirty="0" smtClean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1 апреля – 17,1% </a:t>
              </a:r>
              <a:endParaRPr lang="ru-RU" sz="1800" b="1" kern="12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0" name="Picture 3" descr="C:\Users\User\AppData\Local\Microsoft\Windows\Temporary Internet Files\Content.IE5\91E32Z0Y\MC90043379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5476"/>
            <a:ext cx="576064" cy="5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340495" y="1897668"/>
            <a:ext cx="162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12</a:t>
            </a:r>
            <a:r>
              <a:rPr lang="en-US" sz="2800" b="1" dirty="0" smtClean="0">
                <a:solidFill>
                  <a:schemeClr val="tx2"/>
                </a:solidFill>
              </a:rPr>
              <a:t>,</a:t>
            </a:r>
            <a:r>
              <a:rPr lang="ru-RU" sz="2800" b="1" dirty="0">
                <a:solidFill>
                  <a:schemeClr val="tx2"/>
                </a:solidFill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</a:rPr>
              <a:t>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73213" y="2348880"/>
            <a:ext cx="1735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>
                <a:latin typeface="Calibri"/>
              </a:rPr>
              <a:t>Индексация </a:t>
            </a:r>
          </a:p>
          <a:p>
            <a:r>
              <a:rPr lang="ru-RU" sz="1600" kern="0" dirty="0">
                <a:latin typeface="Calibri"/>
              </a:rPr>
              <a:t>по фактическому росту ПМП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18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996732"/>
              </p:ext>
            </p:extLst>
          </p:nvPr>
        </p:nvGraphicFramePr>
        <p:xfrm>
          <a:off x="395536" y="1628800"/>
          <a:ext cx="39006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934452"/>
              </p:ext>
            </p:extLst>
          </p:nvPr>
        </p:nvGraphicFramePr>
        <p:xfrm>
          <a:off x="4559542" y="1628800"/>
          <a:ext cx="418780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927228099"/>
              </p:ext>
            </p:extLst>
          </p:nvPr>
        </p:nvGraphicFramePr>
        <p:xfrm>
          <a:off x="129531" y="113415"/>
          <a:ext cx="7138905" cy="125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11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395536" y="5260558"/>
            <a:ext cx="3836625" cy="472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-16662" y="114300"/>
            <a:ext cx="7308303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ru-RU" altLang="ru-RU" sz="2200" spc="-20" dirty="0" smtClean="0">
                <a:latin typeface="Arial Black" pitchFamily="34" charset="0"/>
              </a:rPr>
              <a:t>Итоги реализации Федерального закона </a:t>
            </a:r>
            <a:br>
              <a:rPr lang="ru-RU" altLang="ru-RU" sz="2200" spc="-20" dirty="0" smtClean="0">
                <a:latin typeface="Arial Black" pitchFamily="34" charset="0"/>
              </a:rPr>
            </a:br>
            <a:r>
              <a:rPr lang="ru-RU" altLang="ru-RU" sz="2200" spc="-20" dirty="0" smtClean="0">
                <a:latin typeface="Arial Black" pitchFamily="34" charset="0"/>
              </a:rPr>
              <a:t>«О дополнительных мерах государственной поддержки семей, имеющих детей»</a:t>
            </a:r>
            <a:endParaRPr lang="ru-RU" sz="2200" spc="-20" dirty="0"/>
          </a:p>
        </p:txBody>
      </p:sp>
      <p:sp>
        <p:nvSpPr>
          <p:cNvPr id="30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12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85425217"/>
              </p:ext>
            </p:extLst>
          </p:nvPr>
        </p:nvGraphicFramePr>
        <p:xfrm>
          <a:off x="320006" y="4447612"/>
          <a:ext cx="8764462" cy="229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39839" y="1484784"/>
            <a:ext cx="89846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/>
              <a:t>В Российской Федерации за </a:t>
            </a:r>
            <a:r>
              <a:rPr lang="ru-RU" altLang="ru-RU" sz="1600" b="1" dirty="0" smtClean="0"/>
              <a:t>2007-2014 </a:t>
            </a:r>
            <a:r>
              <a:rPr lang="ru-RU" altLang="ru-RU" sz="1600" b="1" dirty="0"/>
              <a:t>гг. выдано </a:t>
            </a:r>
            <a:r>
              <a:rPr lang="ru-RU" altLang="ru-RU" b="1" dirty="0" smtClean="0">
                <a:solidFill>
                  <a:srgbClr val="FF0000"/>
                </a:solidFill>
              </a:rPr>
              <a:t>5,6 млн. </a:t>
            </a:r>
            <a:r>
              <a:rPr lang="ru-RU" altLang="ru-RU" sz="1600" b="1" dirty="0" smtClean="0"/>
              <a:t>государственных </a:t>
            </a:r>
            <a:r>
              <a:rPr lang="ru-RU" altLang="ru-RU" sz="1600" b="1" dirty="0"/>
              <a:t>сертификатов </a:t>
            </a:r>
            <a:r>
              <a:rPr lang="ru-RU" altLang="ru-RU" sz="1600" b="1" dirty="0" smtClean="0"/>
              <a:t>на </a:t>
            </a:r>
            <a:r>
              <a:rPr lang="ru-RU" altLang="ru-RU" sz="1600" b="1" dirty="0"/>
              <a:t>материнский (семейный) капитал</a:t>
            </a:r>
            <a:endParaRPr lang="ru-RU" alt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429" y="2591440"/>
            <a:ext cx="200389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Размер материнского (семейного) капитала, тыс.руб.</a:t>
            </a:r>
            <a:endParaRPr lang="ru-RU" sz="1400" b="1" dirty="0"/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116012467"/>
              </p:ext>
            </p:extLst>
          </p:nvPr>
        </p:nvGraphicFramePr>
        <p:xfrm>
          <a:off x="2071921" y="2171136"/>
          <a:ext cx="5040560" cy="167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296057" y="3689563"/>
            <a:ext cx="96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2007 г.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41226" y="3696994"/>
            <a:ext cx="96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2014 г.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1306" y="3697287"/>
            <a:ext cx="96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2015 г.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56097" y="3365884"/>
            <a:ext cx="0" cy="3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76177" y="3093667"/>
            <a:ext cx="0" cy="64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024249" y="281920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94069" y="2591440"/>
            <a:ext cx="255439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/>
              <a:t>Распорядились  средствами материнского (семейного) </a:t>
            </a:r>
            <a:r>
              <a:rPr lang="ru-RU" altLang="ru-RU" sz="1400" b="1" dirty="0" smtClean="0"/>
              <a:t>капитала 52%,</a:t>
            </a:r>
          </a:p>
          <a:p>
            <a:pPr algn="ctr"/>
            <a:r>
              <a:rPr lang="ru-RU" altLang="ru-RU" sz="1400" b="1" dirty="0" smtClean="0"/>
              <a:t> в </a:t>
            </a:r>
            <a:r>
              <a:rPr lang="ru-RU" altLang="ru-RU" sz="1400" b="1" dirty="0"/>
              <a:t>т.ч. полностью – 48%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3429" y="4129335"/>
            <a:ext cx="8315035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/>
              <a:t>Выплачено 1 031,8 млрд. рублей, из них в 2014 году – 271,23 млрд. рублей.</a:t>
            </a:r>
            <a:endParaRPr lang="ru-RU" altLang="ru-RU" sz="16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95536" y="5312241"/>
            <a:ext cx="3836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Улучшение </a:t>
            </a:r>
            <a:r>
              <a:rPr lang="ru-RU" b="1" dirty="0"/>
              <a:t>жилищных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55839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ашивка 31"/>
          <p:cNvSpPr/>
          <p:nvPr/>
        </p:nvSpPr>
        <p:spPr bwMode="auto">
          <a:xfrm>
            <a:off x="5724128" y="1935141"/>
            <a:ext cx="3367453" cy="2400300"/>
          </a:xfrm>
          <a:prstGeom prst="chevron">
            <a:avLst>
              <a:gd name="adj" fmla="val 2787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56764" y="1673767"/>
            <a:ext cx="2792520" cy="29670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Нашивка 7"/>
          <p:cNvSpPr/>
          <p:nvPr/>
        </p:nvSpPr>
        <p:spPr bwMode="auto">
          <a:xfrm>
            <a:off x="2914811" y="1935141"/>
            <a:ext cx="3367453" cy="2400300"/>
          </a:xfrm>
          <a:prstGeom prst="chevron">
            <a:avLst>
              <a:gd name="adj" fmla="val 2787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36666"/>
            <a:ext cx="2448657" cy="90024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ВСЕГО</a:t>
            </a:r>
            <a:r>
              <a:rPr lang="ru-RU" sz="1850" b="1" dirty="0">
                <a:latin typeface="+mn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1850" b="1" dirty="0">
                <a:latin typeface="+mn-lt"/>
                <a:cs typeface="Arial" charset="0"/>
              </a:rPr>
              <a:t>вступило в </a:t>
            </a:r>
            <a:r>
              <a:rPr lang="ru-RU" sz="1600" b="1" dirty="0">
                <a:latin typeface="+mn-lt"/>
                <a:cs typeface="Arial" charset="0"/>
              </a:rPr>
              <a:t>программу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492896"/>
            <a:ext cx="2693193" cy="16158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8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 pitchFamily="34" charset="0"/>
                <a:cs typeface="Calibri" pitchFamily="34" charset="0"/>
              </a:rPr>
              <a:t>2,5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+mj-lt"/>
                <a:cs typeface="Arial" charset="0"/>
              </a:rPr>
              <a:t>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+mj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/>
                <a:cs typeface="Arial" charset="0"/>
              </a:rPr>
              <a:t>млн. </a:t>
            </a:r>
            <a:r>
              <a:rPr lang="ru-RU" sz="2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/>
                <a:cs typeface="Arial" charset="0"/>
              </a:rPr>
              <a:t>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9323" y="2492895"/>
            <a:ext cx="2693193" cy="16158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8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 pitchFamily="34" charset="0"/>
                <a:cs typeface="Calibri" pitchFamily="34" charset="0"/>
              </a:rPr>
              <a:t>36,4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+mj-lt"/>
                <a:cs typeface="Arial" charset="0"/>
              </a:rPr>
              <a:t>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+mj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/>
                <a:cs typeface="Arial" charset="0"/>
              </a:rPr>
              <a:t>млрд. </a:t>
            </a:r>
            <a:r>
              <a:rPr lang="ru-RU" sz="2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/>
                <a:cs typeface="Arial" charset="0"/>
              </a:rPr>
              <a:t>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124" y="2492896"/>
            <a:ext cx="2105799" cy="16158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 pitchFamily="34" charset="0"/>
                <a:cs typeface="Calibri" pitchFamily="34" charset="0"/>
              </a:rPr>
              <a:t>15,9</a:t>
            </a:r>
            <a:r>
              <a:rPr lang="ru-RU" sz="4800" b="1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/>
                <a:cs typeface="Arial" charset="0"/>
              </a:rPr>
              <a:t> </a:t>
            </a:r>
            <a:endParaRPr lang="ru-RU" sz="48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Calibri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/>
                <a:cs typeface="Arial" charset="0"/>
              </a:rPr>
              <a:t>млн. </a:t>
            </a:r>
            <a:r>
              <a:rPr lang="ru-RU" sz="2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Calibri"/>
                <a:cs typeface="Arial" charset="0"/>
              </a:rPr>
              <a:t>человек</a:t>
            </a:r>
            <a:endParaRPr lang="ru-RU" sz="20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Calibri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9976" y="1985390"/>
            <a:ext cx="244719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+mn-lt"/>
                <a:cs typeface="Arial" charset="0"/>
              </a:rPr>
              <a:t>ВСЕГО</a:t>
            </a:r>
            <a:r>
              <a:rPr lang="ru-RU" sz="1600" b="1" dirty="0" smtClean="0">
                <a:latin typeface="+mn-lt"/>
                <a:cs typeface="Arial" charset="0"/>
              </a:rPr>
              <a:t> уплатили</a:t>
            </a:r>
            <a:endParaRPr lang="ru-RU" sz="1600" b="1" dirty="0">
              <a:latin typeface="+mn-lt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39590" y="1985389"/>
            <a:ext cx="24629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+mn-lt"/>
                <a:cs typeface="Arial" charset="0"/>
              </a:rPr>
              <a:t>ВСЕГО</a:t>
            </a:r>
            <a:r>
              <a:rPr lang="ru-RU" sz="1600" b="1" dirty="0" smtClean="0">
                <a:latin typeface="+mn-lt"/>
                <a:cs typeface="Arial" charset="0"/>
              </a:rPr>
              <a:t> поступило</a:t>
            </a:r>
            <a:endParaRPr lang="ru-RU" sz="1600" b="1" dirty="0">
              <a:latin typeface="+mn-lt"/>
              <a:cs typeface="Arial" charset="0"/>
            </a:endParaRPr>
          </a:p>
        </p:txBody>
      </p:sp>
      <p:sp>
        <p:nvSpPr>
          <p:cNvPr id="30" name="Rectangle 1"/>
          <p:cNvSpPr txBox="1">
            <a:spLocks/>
          </p:cNvSpPr>
          <p:nvPr/>
        </p:nvSpPr>
        <p:spPr bwMode="auto">
          <a:xfrm>
            <a:off x="103032" y="116632"/>
            <a:ext cx="7240425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Программа государственной поддержки формирования пенсионных накоплений</a:t>
            </a:r>
            <a:endParaRPr lang="ru-RU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86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0" y="4793567"/>
            <a:ext cx="8619193" cy="57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16483" y="4941168"/>
            <a:ext cx="840398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atin typeface="+mj-lt"/>
                <a:cs typeface="Arial" charset="0"/>
              </a:rPr>
              <a:t>Взносы в 2014 году – 7,1 млрд. рублей</a:t>
            </a:r>
            <a:endParaRPr lang="ru-RU" sz="2200" b="1" dirty="0">
              <a:latin typeface="+mj-lt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700" y="5534822"/>
            <a:ext cx="8178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Вступление в </a:t>
            </a:r>
            <a:r>
              <a:rPr lang="ru-RU" sz="2000" b="1" dirty="0">
                <a:solidFill>
                  <a:srgbClr val="FF0000"/>
                </a:solidFill>
              </a:rPr>
              <a:t>программу </a:t>
            </a:r>
            <a:r>
              <a:rPr lang="ru-RU" sz="2000" b="1" dirty="0" smtClean="0">
                <a:solidFill>
                  <a:srgbClr val="FF0000"/>
                </a:solidFill>
              </a:rPr>
              <a:t>продлено до 01.01.2015,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уплата первого </a:t>
            </a:r>
            <a:r>
              <a:rPr lang="ru-RU" sz="2000" b="1" dirty="0">
                <a:solidFill>
                  <a:srgbClr val="FF0000"/>
                </a:solidFill>
              </a:rPr>
              <a:t>взноса </a:t>
            </a:r>
            <a:r>
              <a:rPr lang="ru-RU" sz="2000" b="1" dirty="0" smtClean="0">
                <a:solidFill>
                  <a:srgbClr val="FF0000"/>
                </a:solidFill>
              </a:rPr>
              <a:t>– до 01.02.2015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3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13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1834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56" y="404664"/>
            <a:ext cx="7232940" cy="57626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Arial Black" panose="020B0A04020102020204" pitchFamily="34" charset="0"/>
              </a:rPr>
              <a:t>Софинансирование социальных программ в 2014 году</a:t>
            </a:r>
            <a:endParaRPr lang="ru-RU" sz="26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18569"/>
              </p:ext>
            </p:extLst>
          </p:nvPr>
        </p:nvGraphicFramePr>
        <p:xfrm>
          <a:off x="1270336" y="3251129"/>
          <a:ext cx="7170737" cy="37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6" y="1465620"/>
            <a:ext cx="914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Увеличена вместимость </a:t>
            </a:r>
            <a:r>
              <a:rPr lang="ru-RU" sz="1400" b="1" dirty="0" smtClean="0">
                <a:solidFill>
                  <a:srgbClr val="C00000"/>
                </a:solidFill>
              </a:rPr>
              <a:t>учреждений социального обслуживания населения более </a:t>
            </a:r>
            <a:r>
              <a:rPr lang="ru-RU" sz="1400" b="1" dirty="0">
                <a:solidFill>
                  <a:srgbClr val="C00000"/>
                </a:solidFill>
              </a:rPr>
              <a:t>чем на </a:t>
            </a:r>
            <a:r>
              <a:rPr lang="ru-RU" sz="1400" b="1" dirty="0" smtClean="0">
                <a:solidFill>
                  <a:srgbClr val="C00000"/>
                </a:solidFill>
              </a:rPr>
              <a:t>1300 </a:t>
            </a:r>
            <a:r>
              <a:rPr lang="ru-RU" sz="1400" b="1" dirty="0">
                <a:solidFill>
                  <a:srgbClr val="C00000"/>
                </a:solidFill>
              </a:rPr>
              <a:t>мест;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Улучшены условия проживания и </a:t>
            </a:r>
            <a:r>
              <a:rPr lang="ru-RU" sz="1400" b="1" dirty="0" smtClean="0">
                <a:solidFill>
                  <a:srgbClr val="C00000"/>
                </a:solidFill>
              </a:rPr>
              <a:t>обслуживания для </a:t>
            </a:r>
            <a:r>
              <a:rPr lang="ru-RU" sz="1400" b="1" dirty="0">
                <a:solidFill>
                  <a:srgbClr val="C00000"/>
                </a:solidFill>
              </a:rPr>
              <a:t>49 000 </a:t>
            </a:r>
            <a:r>
              <a:rPr lang="ru-RU" sz="1400" b="1" dirty="0" smtClean="0">
                <a:solidFill>
                  <a:srgbClr val="C00000"/>
                </a:solidFill>
              </a:rPr>
              <a:t>пенсионеров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3528" y="2187441"/>
            <a:ext cx="214494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400" b="1" dirty="0" smtClean="0"/>
              <a:t>Введено новых объектов учреждений СОН – 10;</a:t>
            </a:r>
          </a:p>
          <a:p>
            <a:pPr algn="ctr" fontAlgn="base">
              <a:spcAft>
                <a:spcPct val="0"/>
              </a:spcAft>
            </a:pPr>
            <a:r>
              <a:rPr lang="ru-RU" sz="1400" b="1" dirty="0" smtClean="0"/>
              <a:t>Введено новых койко-мест - 861</a:t>
            </a:r>
            <a:endParaRPr lang="ru-RU" sz="1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68473" y="3332931"/>
            <a:ext cx="400055" cy="384101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927392" y="2246312"/>
            <a:ext cx="331236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400" b="1" dirty="0" smtClean="0"/>
              <a:t>7 000 чел. - газификация жилья</a:t>
            </a:r>
          </a:p>
        </p:txBody>
      </p:sp>
      <p:cxnSp>
        <p:nvCxnSpPr>
          <p:cNvPr id="17" name="Прямая соединительная линия 16"/>
          <p:cNvCxnSpPr>
            <a:stCxn id="16" idx="2"/>
          </p:cNvCxnSpPr>
          <p:nvPr/>
        </p:nvCxnSpPr>
        <p:spPr>
          <a:xfrm>
            <a:off x="4583576" y="2554089"/>
            <a:ext cx="96436" cy="103629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122261" y="2940516"/>
            <a:ext cx="291383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400" b="1" dirty="0" smtClean="0"/>
              <a:t>7 000 чел. - адресная помощь</a:t>
            </a:r>
          </a:p>
          <a:p>
            <a:pPr algn="ctr" fontAlgn="base">
              <a:spcAft>
                <a:spcPct val="0"/>
              </a:spcAft>
            </a:pPr>
            <a:r>
              <a:rPr lang="ru-RU" sz="1400" b="1" dirty="0" smtClean="0"/>
              <a:t> в связи с ЧС</a:t>
            </a:r>
            <a:endParaRPr lang="ru-RU" sz="14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5364087" y="3075478"/>
            <a:ext cx="758173" cy="514906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228424" y="5648838"/>
            <a:ext cx="5688632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400" b="1" dirty="0" smtClean="0"/>
              <a:t>Ремонт объектов в учреждениях СОН - 249;</a:t>
            </a:r>
          </a:p>
          <a:p>
            <a:pPr algn="ctr" fontAlgn="base">
              <a:spcAft>
                <a:spcPct val="0"/>
              </a:spcAft>
            </a:pPr>
            <a:r>
              <a:rPr lang="ru-RU" sz="1400" b="1" dirty="0" smtClean="0"/>
              <a:t>Приобретение автомобилей для мобильных бригад - 137;</a:t>
            </a:r>
          </a:p>
          <a:p>
            <a:pPr algn="ctr" fontAlgn="base">
              <a:spcAft>
                <a:spcPct val="0"/>
              </a:spcAft>
            </a:pPr>
            <a:r>
              <a:rPr lang="ru-RU" sz="1400" b="1" dirty="0" smtClean="0"/>
              <a:t>Приобретение оборудования - 114 учр.;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4085468" y="4941168"/>
            <a:ext cx="315274" cy="70299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30449" y="4456688"/>
            <a:ext cx="2505651" cy="73866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Всего выделено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1 056,6 млн. рублей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8528" y="3614286"/>
            <a:ext cx="85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1616" y="3501008"/>
            <a:ext cx="85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2210" y="3994369"/>
            <a:ext cx="85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2040" y="3532946"/>
            <a:ext cx="85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  <a:r>
              <a:rPr lang="ru-RU" b="1" dirty="0" smtClean="0">
                <a:solidFill>
                  <a:schemeClr val="bg1"/>
                </a:solidFill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14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356" y="1428146"/>
            <a:ext cx="9160441" cy="542985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72008" y="116632"/>
            <a:ext cx="7164288" cy="1200329"/>
          </a:xfr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Arial Black" panose="020B0A04020102020204" pitchFamily="34" charset="0"/>
              </a:rPr>
              <a:t>Итоги заседания президиума Государственного Совета Российской Федерации «О развитии системы социальной защиты граждан пожилого возраста»</a:t>
            </a:r>
            <a:br>
              <a:rPr lang="ru-RU" sz="18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Arial Black" panose="020B0A04020102020204" pitchFamily="34" charset="0"/>
              </a:rPr>
              <a:t>5 августа 2014 </a:t>
            </a:r>
            <a:r>
              <a:rPr lang="ru-RU" sz="1800" b="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года</a:t>
            </a:r>
            <a:endParaRPr lang="ru-RU" sz="1800" b="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34837" y="2809987"/>
            <a:ext cx="3338710" cy="652829"/>
          </a:xfrm>
          <a:custGeom>
            <a:avLst/>
            <a:gdLst>
              <a:gd name="connsiteX0" fmla="*/ 0 w 2880438"/>
              <a:gd name="connsiteY0" fmla="*/ 0 h 487014"/>
              <a:gd name="connsiteX1" fmla="*/ 2880438 w 2880438"/>
              <a:gd name="connsiteY1" fmla="*/ 0 h 487014"/>
              <a:gd name="connsiteX2" fmla="*/ 2880438 w 2880438"/>
              <a:gd name="connsiteY2" fmla="*/ 487014 h 487014"/>
              <a:gd name="connsiteX3" fmla="*/ 0 w 2880438"/>
              <a:gd name="connsiteY3" fmla="*/ 487014 h 487014"/>
              <a:gd name="connsiteX4" fmla="*/ 0 w 2880438"/>
              <a:gd name="connsiteY4" fmla="*/ 0 h 4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438" h="487014">
                <a:moveTo>
                  <a:pt x="0" y="0"/>
                </a:moveTo>
                <a:lnTo>
                  <a:pt x="2880438" y="0"/>
                </a:lnTo>
                <a:lnTo>
                  <a:pt x="2880438" y="487014"/>
                </a:lnTo>
                <a:lnTo>
                  <a:pt x="0" y="487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plastic">
            <a:bevelT w="44450" h="4445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Ликвидация очереди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учреждения СОН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995936" y="2809986"/>
            <a:ext cx="2382299" cy="1448234"/>
          </a:xfrm>
          <a:custGeom>
            <a:avLst/>
            <a:gdLst>
              <a:gd name="connsiteX0" fmla="*/ 0 w 2348100"/>
              <a:gd name="connsiteY0" fmla="*/ 0 h 1425062"/>
              <a:gd name="connsiteX1" fmla="*/ 2348100 w 2348100"/>
              <a:gd name="connsiteY1" fmla="*/ 0 h 1425062"/>
              <a:gd name="connsiteX2" fmla="*/ 2348100 w 2348100"/>
              <a:gd name="connsiteY2" fmla="*/ 1425062 h 1425062"/>
              <a:gd name="connsiteX3" fmla="*/ 0 w 2348100"/>
              <a:gd name="connsiteY3" fmla="*/ 1425062 h 1425062"/>
              <a:gd name="connsiteX4" fmla="*/ 0 w 2348100"/>
              <a:gd name="connsiteY4" fmla="*/ 0 h 142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100" h="1425062">
                <a:moveTo>
                  <a:pt x="0" y="0"/>
                </a:moveTo>
                <a:lnTo>
                  <a:pt x="2348100" y="0"/>
                </a:lnTo>
                <a:lnTo>
                  <a:pt x="2348100" y="1425062"/>
                </a:lnTo>
                <a:lnTo>
                  <a:pt x="0" y="1425062"/>
                </a:lnTo>
                <a:lnTo>
                  <a:pt x="0" y="0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объемов субсидий ПФР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строительство учреждений СОН –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0118" y="3584720"/>
            <a:ext cx="3323428" cy="673500"/>
          </a:xfrm>
          <a:custGeom>
            <a:avLst/>
            <a:gdLst>
              <a:gd name="connsiteX0" fmla="*/ 0 w 2880438"/>
              <a:gd name="connsiteY0" fmla="*/ 0 h 529421"/>
              <a:gd name="connsiteX1" fmla="*/ 2880438 w 2880438"/>
              <a:gd name="connsiteY1" fmla="*/ 0 h 529421"/>
              <a:gd name="connsiteX2" fmla="*/ 2880438 w 2880438"/>
              <a:gd name="connsiteY2" fmla="*/ 529421 h 529421"/>
              <a:gd name="connsiteX3" fmla="*/ 0 w 2880438"/>
              <a:gd name="connsiteY3" fmla="*/ 529421 h 529421"/>
              <a:gd name="connsiteX4" fmla="*/ 0 w 2880438"/>
              <a:gd name="connsiteY4" fmla="*/ 0 h 52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438" h="529421">
                <a:moveTo>
                  <a:pt x="0" y="0"/>
                </a:moveTo>
                <a:lnTo>
                  <a:pt x="2880438" y="0"/>
                </a:lnTo>
                <a:lnTo>
                  <a:pt x="2880438" y="529421"/>
                </a:lnTo>
                <a:lnTo>
                  <a:pt x="0" y="5294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plastic">
            <a:bevelT w="44450" h="4445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Строительство учреждения СОН нового типа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4005540" y="4503048"/>
            <a:ext cx="2382299" cy="1101056"/>
          </a:xfrm>
          <a:custGeom>
            <a:avLst/>
            <a:gdLst>
              <a:gd name="connsiteX0" fmla="*/ 0 w 2407202"/>
              <a:gd name="connsiteY0" fmla="*/ 0 h 1075157"/>
              <a:gd name="connsiteX1" fmla="*/ 2407202 w 2407202"/>
              <a:gd name="connsiteY1" fmla="*/ 0 h 1075157"/>
              <a:gd name="connsiteX2" fmla="*/ 2407202 w 2407202"/>
              <a:gd name="connsiteY2" fmla="*/ 1075157 h 1075157"/>
              <a:gd name="connsiteX3" fmla="*/ 0 w 2407202"/>
              <a:gd name="connsiteY3" fmla="*/ 1075157 h 1075157"/>
              <a:gd name="connsiteX4" fmla="*/ 0 w 2407202"/>
              <a:gd name="connsiteY4" fmla="*/ 0 h 107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202" h="1075157">
                <a:moveTo>
                  <a:pt x="0" y="0"/>
                </a:moveTo>
                <a:lnTo>
                  <a:pt x="2407202" y="0"/>
                </a:lnTo>
                <a:lnTo>
                  <a:pt x="2407202" y="1075157"/>
                </a:lnTo>
                <a:lnTo>
                  <a:pt x="0" y="1075157"/>
                </a:lnTo>
                <a:lnTo>
                  <a:pt x="0" y="0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Направление субсидий ПФР на обучение компьютерной грамотности пенсионеров –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250118" y="4509120"/>
            <a:ext cx="3292865" cy="1101056"/>
          </a:xfrm>
          <a:custGeom>
            <a:avLst/>
            <a:gdLst>
              <a:gd name="connsiteX0" fmla="*/ 0 w 2886144"/>
              <a:gd name="connsiteY0" fmla="*/ 0 h 689369"/>
              <a:gd name="connsiteX1" fmla="*/ 2886144 w 2886144"/>
              <a:gd name="connsiteY1" fmla="*/ 0 h 689369"/>
              <a:gd name="connsiteX2" fmla="*/ 2886144 w 2886144"/>
              <a:gd name="connsiteY2" fmla="*/ 689369 h 689369"/>
              <a:gd name="connsiteX3" fmla="*/ 0 w 2886144"/>
              <a:gd name="connsiteY3" fmla="*/ 689369 h 689369"/>
              <a:gd name="connsiteX4" fmla="*/ 0 w 2886144"/>
              <a:gd name="connsiteY4" fmla="*/ 0 h 6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144" h="689369">
                <a:moveTo>
                  <a:pt x="0" y="0"/>
                </a:moveTo>
                <a:lnTo>
                  <a:pt x="2886144" y="0"/>
                </a:lnTo>
                <a:lnTo>
                  <a:pt x="2886144" y="689369"/>
                </a:lnTo>
                <a:lnTo>
                  <a:pt x="0" y="6893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plastic">
            <a:bevelT w="44450" h="4445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компьютерной грамотности </a:t>
            </a:r>
            <a:r>
              <a:rPr lang="en-US" sz="1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/>
            </a:r>
            <a:br>
              <a:rPr lang="en-US" sz="1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граждан пожилого возраста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50119" y="1947595"/>
            <a:ext cx="3362808" cy="504056"/>
          </a:xfrm>
          <a:prstGeom prst="rect">
            <a:avLst/>
          </a:prstGeom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005540" y="1947595"/>
            <a:ext cx="4958948" cy="504056"/>
          </a:xfrm>
          <a:prstGeom prst="rect">
            <a:avLst/>
          </a:prstGeom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еализация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876256" y="3462816"/>
            <a:ext cx="2088232" cy="1478352"/>
          </a:xfrm>
          <a:custGeom>
            <a:avLst/>
            <a:gdLst>
              <a:gd name="connsiteX0" fmla="*/ 0 w 2348100"/>
              <a:gd name="connsiteY0" fmla="*/ 0 h 1425062"/>
              <a:gd name="connsiteX1" fmla="*/ 2348100 w 2348100"/>
              <a:gd name="connsiteY1" fmla="*/ 0 h 1425062"/>
              <a:gd name="connsiteX2" fmla="*/ 2348100 w 2348100"/>
              <a:gd name="connsiteY2" fmla="*/ 1425062 h 1425062"/>
              <a:gd name="connsiteX3" fmla="*/ 0 w 2348100"/>
              <a:gd name="connsiteY3" fmla="*/ 1425062 h 1425062"/>
              <a:gd name="connsiteX4" fmla="*/ 0 w 2348100"/>
              <a:gd name="connsiteY4" fmla="*/ 0 h 142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100" h="1425062">
                <a:moveTo>
                  <a:pt x="0" y="0"/>
                </a:moveTo>
                <a:lnTo>
                  <a:pt x="2348100" y="0"/>
                </a:lnTo>
                <a:lnTo>
                  <a:pt x="2348100" y="1425062"/>
                </a:lnTo>
                <a:lnTo>
                  <a:pt x="0" y="142506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C00000"/>
                </a:solidFill>
              </a:rPr>
              <a:t>Внесение изменений </a:t>
            </a:r>
            <a:r>
              <a:rPr lang="en-US" sz="1600" b="1" kern="1200" dirty="0" smtClean="0">
                <a:solidFill>
                  <a:srgbClr val="C00000"/>
                </a:solidFill>
              </a:rPr>
              <a:t/>
            </a:r>
            <a:br>
              <a:rPr lang="en-US" sz="1600" b="1" kern="1200" dirty="0" smtClean="0">
                <a:solidFill>
                  <a:srgbClr val="C00000"/>
                </a:solidFill>
              </a:rPr>
            </a:br>
            <a:r>
              <a:rPr lang="ru-RU" sz="1600" b="1" kern="1200" dirty="0" smtClean="0">
                <a:solidFill>
                  <a:srgbClr val="C00000"/>
                </a:solidFill>
              </a:rPr>
              <a:t>в постановление Правительства Российской Федерации №456</a:t>
            </a:r>
            <a:endParaRPr lang="ru-RU" sz="1600" b="1" kern="12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6378237" y="3792668"/>
            <a:ext cx="498021" cy="3407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378236" y="4312348"/>
            <a:ext cx="498021" cy="3407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15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4786602"/>
            <a:ext cx="8481571" cy="1090670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3562466"/>
            <a:ext cx="8481571" cy="1090670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55852"/>
            <a:ext cx="8481571" cy="1573148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1"/>
          <p:cNvSpPr txBox="1">
            <a:spLocks/>
          </p:cNvSpPr>
          <p:nvPr/>
        </p:nvSpPr>
        <p:spPr bwMode="auto">
          <a:xfrm>
            <a:off x="103032" y="240323"/>
            <a:ext cx="7240425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9pPr>
          </a:lstStyle>
          <a:p>
            <a:pPr algn="ctr"/>
            <a:r>
              <a:rPr lang="ru-RU" sz="2400" smtClean="0">
                <a:latin typeface="Arial Black" panose="020B0A04020102020204" pitchFamily="34" charset="0"/>
                <a:cs typeface="Aharoni" panose="02010803020104030203" pitchFamily="2" charset="-79"/>
              </a:rPr>
              <a:t>Функционирование накопительного компонента в 2014 году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2111" y="3831572"/>
            <a:ext cx="8701889" cy="7958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865749" y="1855852"/>
            <a:ext cx="77386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Выплаты </a:t>
            </a:r>
            <a:r>
              <a:rPr lang="ru-RU" sz="2000" b="1" dirty="0"/>
              <a:t>за счет средств пенсионных накоплений:</a:t>
            </a:r>
          </a:p>
          <a:p>
            <a:pPr lvl="0"/>
            <a:r>
              <a:rPr lang="ru-RU" dirty="0"/>
              <a:t>Всего </a:t>
            </a:r>
            <a:r>
              <a:rPr lang="ru-RU" dirty="0" smtClean="0"/>
              <a:t>назначено – 1,5 млн. </a:t>
            </a:r>
            <a:r>
              <a:rPr lang="ru-RU" dirty="0"/>
              <a:t>гражданам, в том числе: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/>
              <a:t>единовременная выплата – 99,3% (средняя сумма – 12 638 </a:t>
            </a:r>
            <a:r>
              <a:rPr lang="ru-RU" dirty="0" smtClean="0"/>
              <a:t>рублей),</a:t>
            </a:r>
            <a:endParaRPr lang="ru-RU" dirty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/>
              <a:t>срочная пенсионная выплата – 0,1% (средний размер – 943 </a:t>
            </a:r>
            <a:r>
              <a:rPr lang="ru-RU" dirty="0" smtClean="0"/>
              <a:t>рублей),</a:t>
            </a:r>
            <a:endParaRPr lang="ru-RU" dirty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/>
              <a:t>накопительная пенсия – 0,6% (средний размер – 718 </a:t>
            </a:r>
            <a:r>
              <a:rPr lang="ru-RU" dirty="0" smtClean="0"/>
              <a:t>рублей)</a:t>
            </a:r>
            <a:endParaRPr lang="ru-RU" dirty="0"/>
          </a:p>
          <a:p>
            <a:pPr lvl="0"/>
            <a:endParaRPr lang="ru-RU" sz="2000" dirty="0"/>
          </a:p>
          <a:p>
            <a:pPr lvl="0"/>
            <a:r>
              <a:rPr lang="ru-RU" sz="2000" b="1" dirty="0" smtClean="0"/>
              <a:t>Обеспечение </a:t>
            </a:r>
            <a:r>
              <a:rPr lang="ru-RU" sz="2000" b="1" dirty="0"/>
              <a:t>с 01.01.2015 системы гарантий при формировании пенсионных накоплений в рамках обязательного пенсионного страхования. </a:t>
            </a:r>
          </a:p>
          <a:p>
            <a:pPr lvl="0"/>
            <a:endParaRPr lang="ru-RU" sz="2000" dirty="0"/>
          </a:p>
          <a:p>
            <a:pPr lvl="0"/>
            <a:r>
              <a:rPr lang="ru-RU" sz="2000" b="1" dirty="0" smtClean="0"/>
              <a:t>Завершение </a:t>
            </a:r>
            <a:r>
              <a:rPr lang="ru-RU" sz="2000" b="1" dirty="0"/>
              <a:t>переходной кампании 2013-2014 годов </a:t>
            </a:r>
            <a:endParaRPr lang="ru-RU" sz="2000" b="1" dirty="0" smtClean="0"/>
          </a:p>
          <a:p>
            <a:pPr lvl="0"/>
            <a:r>
              <a:rPr lang="ru-RU" sz="2000" b="1" dirty="0" smtClean="0"/>
              <a:t>в </a:t>
            </a:r>
            <a:r>
              <a:rPr lang="ru-RU" sz="2000" b="1" dirty="0"/>
              <a:t>условиях </a:t>
            </a:r>
            <a:r>
              <a:rPr lang="ru-RU" sz="2000" b="1" dirty="0" smtClean="0"/>
              <a:t>продления </a:t>
            </a:r>
            <a:r>
              <a:rPr lang="ru-RU" sz="2000" b="1" dirty="0"/>
              <a:t>моратория на передачу средств пенсионных накоплений.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693" y="1772816"/>
            <a:ext cx="4365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1693" y="3573016"/>
            <a:ext cx="4365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1693" y="4725144"/>
            <a:ext cx="4365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16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51520" y="5373216"/>
            <a:ext cx="8481571" cy="903436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3284984"/>
            <a:ext cx="8481571" cy="2000558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335027"/>
            <a:ext cx="8481571" cy="877949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1693" y="2209502"/>
            <a:ext cx="4365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1"/>
          <p:cNvSpPr txBox="1">
            <a:spLocks/>
          </p:cNvSpPr>
          <p:nvPr/>
        </p:nvSpPr>
        <p:spPr bwMode="auto">
          <a:xfrm>
            <a:off x="103032" y="240324"/>
            <a:ext cx="7240425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9pPr>
          </a:lstStyle>
          <a:p>
            <a:pPr algn="ctr"/>
            <a:r>
              <a:rPr lang="ru-RU" sz="2400" smtClean="0">
                <a:latin typeface="Arial Black" panose="020B0A04020102020204" pitchFamily="34" charset="0"/>
                <a:cs typeface="Aharoni" panose="02010803020104030203" pitchFamily="2" charset="-79"/>
              </a:rPr>
              <a:t>Задачи по совершенствованию накопительного компонента на 2015 год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772909"/>
            <a:ext cx="8701889" cy="7958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251520" y="1556792"/>
            <a:ext cx="8481571" cy="686405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1693" y="1435423"/>
            <a:ext cx="4365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8213" y="1561430"/>
            <a:ext cx="793487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dirty="0" smtClean="0"/>
              <a:t>Назначение </a:t>
            </a:r>
            <a:r>
              <a:rPr lang="ru-RU" sz="1700" b="1" dirty="0"/>
              <a:t>и </a:t>
            </a:r>
            <a:r>
              <a:rPr lang="ru-RU" sz="1700" b="1" dirty="0" smtClean="0"/>
              <a:t>выплата средств пенсионных накоплений </a:t>
            </a:r>
            <a:r>
              <a:rPr lang="ru-RU" sz="1700" b="1" dirty="0"/>
              <a:t>по новым правилам </a:t>
            </a:r>
            <a:r>
              <a:rPr lang="ru-RU" sz="1700" b="1" dirty="0" smtClean="0"/>
              <a:t>(</a:t>
            </a:r>
            <a:r>
              <a:rPr lang="ru-RU" sz="1700" b="1" dirty="0"/>
              <a:t>Федеральный закон № 422-ФЗ). </a:t>
            </a:r>
          </a:p>
          <a:p>
            <a:pPr lvl="0"/>
            <a:endParaRPr lang="ru-RU" sz="1700" b="1" dirty="0"/>
          </a:p>
          <a:p>
            <a:pPr lvl="0"/>
            <a:r>
              <a:rPr lang="ru-RU" sz="1700" b="1" dirty="0" smtClean="0"/>
              <a:t>Обеспечение </a:t>
            </a:r>
            <a:r>
              <a:rPr lang="ru-RU" sz="1700" b="1" dirty="0"/>
              <a:t>функционирования </a:t>
            </a:r>
            <a:r>
              <a:rPr lang="ru-RU" sz="1700" b="1" dirty="0" smtClean="0"/>
              <a:t>системы гарантирования </a:t>
            </a:r>
            <a:r>
              <a:rPr lang="ru-RU" sz="1700" b="1" dirty="0"/>
              <a:t>пенсионных накоплений (на основании </a:t>
            </a:r>
            <a:r>
              <a:rPr lang="ru-RU" sz="1700" b="1" dirty="0" smtClean="0"/>
              <a:t>взаимодействия </a:t>
            </a:r>
            <a:br>
              <a:rPr lang="ru-RU" sz="1700" b="1" dirty="0" smtClean="0"/>
            </a:br>
            <a:r>
              <a:rPr lang="ru-RU" sz="1700" b="1" dirty="0" smtClean="0"/>
              <a:t>с </a:t>
            </a:r>
            <a:r>
              <a:rPr lang="ru-RU" sz="1700" b="1" dirty="0"/>
              <a:t>Банком России, АСВ и НПФ).</a:t>
            </a:r>
          </a:p>
          <a:p>
            <a:pPr lvl="0"/>
            <a:endParaRPr lang="ru-RU" sz="1100" b="1" dirty="0"/>
          </a:p>
          <a:p>
            <a:pPr lvl="0"/>
            <a:r>
              <a:rPr lang="ru-RU" sz="1700" b="1" dirty="0" smtClean="0"/>
              <a:t>Передача </a:t>
            </a:r>
            <a:r>
              <a:rPr lang="ru-RU" sz="1700" b="1" dirty="0"/>
              <a:t>средств пенсионных накоплений в управляющие </a:t>
            </a:r>
            <a:r>
              <a:rPr lang="ru-RU" sz="1700" b="1" dirty="0" smtClean="0"/>
              <a:t>компании</a:t>
            </a:r>
            <a:br>
              <a:rPr lang="ru-RU" sz="1700" b="1" dirty="0" smtClean="0"/>
            </a:br>
            <a:r>
              <a:rPr lang="ru-RU" sz="1700" b="1" dirty="0" smtClean="0"/>
              <a:t>и </a:t>
            </a:r>
            <a:r>
              <a:rPr lang="ru-RU" sz="1700" b="1" dirty="0"/>
              <a:t>НПФ (всего – 525 </a:t>
            </a:r>
            <a:r>
              <a:rPr lang="ru-RU" sz="1700" b="1" dirty="0" smtClean="0"/>
              <a:t>млрд. рублей), </a:t>
            </a:r>
            <a:r>
              <a:rPr lang="ru-RU" sz="1700" b="1" dirty="0"/>
              <a:t>в том числе:</a:t>
            </a:r>
          </a:p>
          <a:p>
            <a:pPr marL="266700" lvl="0" indent="-177800">
              <a:buFont typeface="Arial" pitchFamily="34" charset="0"/>
              <a:buChar char="•"/>
            </a:pPr>
            <a:r>
              <a:rPr lang="ru-RU" sz="1500" dirty="0" smtClean="0"/>
              <a:t>средства </a:t>
            </a:r>
            <a:r>
              <a:rPr lang="ru-RU" sz="1500" dirty="0"/>
              <a:t>страховых взносов, </a:t>
            </a:r>
            <a:r>
              <a:rPr lang="ru-RU" sz="1500" dirty="0" smtClean="0"/>
              <a:t>перечисленные </a:t>
            </a:r>
            <a:r>
              <a:rPr lang="ru-RU" sz="1500" dirty="0"/>
              <a:t>работодателями в </a:t>
            </a:r>
            <a:r>
              <a:rPr lang="en-US" sz="1500" dirty="0"/>
              <a:t>III</a:t>
            </a:r>
            <a:r>
              <a:rPr lang="ru-RU" sz="1500" dirty="0"/>
              <a:t> и </a:t>
            </a:r>
            <a:r>
              <a:rPr lang="en-US" sz="1500" dirty="0"/>
              <a:t>IV </a:t>
            </a:r>
            <a:r>
              <a:rPr lang="ru-RU" sz="1500" dirty="0" smtClean="0"/>
              <a:t>кварталах </a:t>
            </a:r>
            <a:r>
              <a:rPr lang="ru-RU" sz="1500" dirty="0"/>
              <a:t>2013 года – </a:t>
            </a:r>
            <a:r>
              <a:rPr lang="ru-RU" sz="1500" dirty="0" smtClean="0"/>
              <a:t>112,0 млрд. рублей;</a:t>
            </a:r>
            <a:endParaRPr lang="ru-RU" sz="1500" dirty="0"/>
          </a:p>
          <a:p>
            <a:pPr marL="266700" lvl="0" indent="-177800">
              <a:buFont typeface="Arial" pitchFamily="34" charset="0"/>
              <a:buChar char="•"/>
            </a:pPr>
            <a:r>
              <a:rPr lang="ru-RU" sz="1500" dirty="0" smtClean="0"/>
              <a:t>передача </a:t>
            </a:r>
            <a:r>
              <a:rPr lang="ru-RU" sz="1500" dirty="0"/>
              <a:t>СПН по заявлениям, поданным в 2013 году – 327 </a:t>
            </a:r>
            <a:r>
              <a:rPr lang="ru-RU" sz="1500" dirty="0" smtClean="0"/>
              <a:t>млрд. рублей;</a:t>
            </a:r>
            <a:endParaRPr lang="ru-RU" sz="1500" dirty="0"/>
          </a:p>
          <a:p>
            <a:pPr marL="266700" lvl="0" indent="-177800">
              <a:buFont typeface="Arial" pitchFamily="34" charset="0"/>
              <a:buChar char="•"/>
            </a:pPr>
            <a:r>
              <a:rPr lang="ru-RU" sz="1500" dirty="0" smtClean="0"/>
              <a:t>передача </a:t>
            </a:r>
            <a:r>
              <a:rPr lang="ru-RU" sz="1500" dirty="0"/>
              <a:t>СПН по заявлениям, поданным в 2014 году – 30 </a:t>
            </a:r>
            <a:r>
              <a:rPr lang="ru-RU" sz="1500" dirty="0" smtClean="0"/>
              <a:t>млрд. рублей;</a:t>
            </a:r>
            <a:endParaRPr lang="ru-RU" sz="1500" dirty="0"/>
          </a:p>
          <a:p>
            <a:pPr marL="266700" lvl="0" indent="-177800">
              <a:buFont typeface="Arial" pitchFamily="34" charset="0"/>
              <a:buChar char="•"/>
            </a:pPr>
            <a:r>
              <a:rPr lang="ru-RU" sz="1500" dirty="0" smtClean="0"/>
              <a:t>задолженность </a:t>
            </a:r>
            <a:r>
              <a:rPr lang="ru-RU" sz="1500" dirty="0"/>
              <a:t>прошлых лет, поступившая в </a:t>
            </a:r>
            <a:r>
              <a:rPr lang="en-US" sz="1500" dirty="0"/>
              <a:t>I </a:t>
            </a:r>
            <a:r>
              <a:rPr lang="ru-RU" sz="1500" dirty="0"/>
              <a:t>и </a:t>
            </a:r>
            <a:r>
              <a:rPr lang="en-US" sz="1500" dirty="0"/>
              <a:t>II </a:t>
            </a:r>
            <a:r>
              <a:rPr lang="ru-RU" sz="1500" dirty="0"/>
              <a:t>квартале 2014 г., ДСВ, средства софинансирования, материнский капитал – 56 </a:t>
            </a:r>
            <a:r>
              <a:rPr lang="ru-RU" sz="1500" dirty="0" smtClean="0"/>
              <a:t>млрд. рублей.</a:t>
            </a:r>
            <a:endParaRPr lang="ru-RU" sz="1500" dirty="0"/>
          </a:p>
          <a:p>
            <a:pPr lvl="0"/>
            <a:endParaRPr lang="ru-RU" sz="1100" b="1" dirty="0"/>
          </a:p>
          <a:p>
            <a:pPr lvl="0"/>
            <a:r>
              <a:rPr lang="ru-RU" sz="1700" b="1" dirty="0" smtClean="0"/>
              <a:t>Совершенствование форм </a:t>
            </a:r>
            <a:r>
              <a:rPr lang="ru-RU" sz="1700" b="1" dirty="0"/>
              <a:t>и методов работы по обеспечению переходной кампании (переход к преимущественно электронному </a:t>
            </a:r>
            <a:r>
              <a:rPr lang="ru-RU" sz="1700" b="1" dirty="0" smtClean="0"/>
              <a:t>взаимодействию).</a:t>
            </a:r>
            <a:endParaRPr lang="ru-RU" sz="1700" b="1" dirty="0"/>
          </a:p>
          <a:p>
            <a:pPr lvl="0"/>
            <a:endParaRPr lang="ru-RU" sz="17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1693" y="3350602"/>
            <a:ext cx="4365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693" y="5301208"/>
            <a:ext cx="4365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17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363"/>
            <a:ext cx="7236296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Комплекс мероприятий «Дорожная карта» 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Обеспечение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выплаты пенсий и организация деятельности 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ТО ПФР в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Республике Крым и 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г. Севастополе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8627" y="1642026"/>
            <a:ext cx="6427738" cy="36625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177800" lvl="1" indent="-177800" defTabSz="711200">
              <a:lnSpc>
                <a:spcPct val="85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Конвертация пенсионных прав в соответствии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законодательством РФ для 620,2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пенсионеров</a:t>
            </a:r>
            <a:endPara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87114" y="1556792"/>
            <a:ext cx="2396654" cy="391718"/>
          </a:xfrm>
          <a:custGeom>
            <a:avLst/>
            <a:gdLst>
              <a:gd name="connsiteX0" fmla="*/ 0 w 2648677"/>
              <a:gd name="connsiteY0" fmla="*/ 170530 h 1023160"/>
              <a:gd name="connsiteX1" fmla="*/ 170530 w 2648677"/>
              <a:gd name="connsiteY1" fmla="*/ 0 h 1023160"/>
              <a:gd name="connsiteX2" fmla="*/ 2478147 w 2648677"/>
              <a:gd name="connsiteY2" fmla="*/ 0 h 1023160"/>
              <a:gd name="connsiteX3" fmla="*/ 2648677 w 2648677"/>
              <a:gd name="connsiteY3" fmla="*/ 170530 h 1023160"/>
              <a:gd name="connsiteX4" fmla="*/ 2648677 w 2648677"/>
              <a:gd name="connsiteY4" fmla="*/ 852630 h 1023160"/>
              <a:gd name="connsiteX5" fmla="*/ 2478147 w 2648677"/>
              <a:gd name="connsiteY5" fmla="*/ 1023160 h 1023160"/>
              <a:gd name="connsiteX6" fmla="*/ 170530 w 2648677"/>
              <a:gd name="connsiteY6" fmla="*/ 1023160 h 1023160"/>
              <a:gd name="connsiteX7" fmla="*/ 0 w 2648677"/>
              <a:gd name="connsiteY7" fmla="*/ 852630 h 1023160"/>
              <a:gd name="connsiteX8" fmla="*/ 0 w 2648677"/>
              <a:gd name="connsiteY8" fmla="*/ 170530 h 10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677" h="1023160">
                <a:moveTo>
                  <a:pt x="0" y="170530"/>
                </a:moveTo>
                <a:cubicBezTo>
                  <a:pt x="0" y="76349"/>
                  <a:pt x="76349" y="0"/>
                  <a:pt x="170530" y="0"/>
                </a:cubicBezTo>
                <a:lnTo>
                  <a:pt x="2478147" y="0"/>
                </a:lnTo>
                <a:cubicBezTo>
                  <a:pt x="2572328" y="0"/>
                  <a:pt x="2648677" y="76349"/>
                  <a:pt x="2648677" y="170530"/>
                </a:cubicBezTo>
                <a:lnTo>
                  <a:pt x="2648677" y="852630"/>
                </a:lnTo>
                <a:cubicBezTo>
                  <a:pt x="2648677" y="946811"/>
                  <a:pt x="2572328" y="1023160"/>
                  <a:pt x="2478147" y="1023160"/>
                </a:cubicBezTo>
                <a:lnTo>
                  <a:pt x="170530" y="1023160"/>
                </a:lnTo>
                <a:cubicBezTo>
                  <a:pt x="76349" y="1023160"/>
                  <a:pt x="0" y="946811"/>
                  <a:pt x="0" y="852630"/>
                </a:cubicBezTo>
                <a:lnTo>
                  <a:pt x="0" y="17053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27" tIns="84237" rIns="118527" bIns="84237" numCol="1" spcCol="1270" anchor="ctr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Пенсии</a:t>
            </a:r>
            <a:endPara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8627" y="2173956"/>
            <a:ext cx="6408406" cy="158043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177800" lvl="1" indent="-177800" defTabSz="711200">
              <a:lnSpc>
                <a:spcPct val="85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ЕДВ, ФСД, ДЕМО</a:t>
            </a:r>
          </a:p>
          <a:p>
            <a:pPr marL="177800" lvl="1" indent="-177800" algn="l" defTabSz="711200">
              <a:lnSpc>
                <a:spcPct val="85000"/>
              </a:lnSpc>
              <a:spcBef>
                <a:spcPct val="0"/>
              </a:spcBef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региональ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 сегментов Федерального регистра лиц, имеющих право на получение ГСП в виде НСУ</a:t>
            </a:r>
          </a:p>
          <a:p>
            <a:pPr marL="177800" lvl="1" indent="-177800" algn="l" defTabSz="711200">
              <a:lnSpc>
                <a:spcPct val="85000"/>
              </a:lnSpc>
              <a:spcBef>
                <a:spcPct val="0"/>
              </a:spcBef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 о лицах, имеющих право на НСУ, органам здравоохранения и территориальным органам ФСС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 algn="l" defTabSz="711200">
              <a:lnSpc>
                <a:spcPct val="85000"/>
              </a:lnSpc>
              <a:spcBef>
                <a:spcPct val="0"/>
              </a:spcBef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реализации Федерального закона от 29 декабря 2006 г. №256-ФЗ «О дополнительных мерах государственной поддержи семей, имеющих детей»</a:t>
            </a:r>
            <a:endPara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8285" y="2599658"/>
            <a:ext cx="2394313" cy="613318"/>
          </a:xfrm>
          <a:custGeom>
            <a:avLst/>
            <a:gdLst>
              <a:gd name="connsiteX0" fmla="*/ 0 w 2646090"/>
              <a:gd name="connsiteY0" fmla="*/ 170530 h 1023160"/>
              <a:gd name="connsiteX1" fmla="*/ 170530 w 2646090"/>
              <a:gd name="connsiteY1" fmla="*/ 0 h 1023160"/>
              <a:gd name="connsiteX2" fmla="*/ 2475560 w 2646090"/>
              <a:gd name="connsiteY2" fmla="*/ 0 h 1023160"/>
              <a:gd name="connsiteX3" fmla="*/ 2646090 w 2646090"/>
              <a:gd name="connsiteY3" fmla="*/ 170530 h 1023160"/>
              <a:gd name="connsiteX4" fmla="*/ 2646090 w 2646090"/>
              <a:gd name="connsiteY4" fmla="*/ 852630 h 1023160"/>
              <a:gd name="connsiteX5" fmla="*/ 2475560 w 2646090"/>
              <a:gd name="connsiteY5" fmla="*/ 1023160 h 1023160"/>
              <a:gd name="connsiteX6" fmla="*/ 170530 w 2646090"/>
              <a:gd name="connsiteY6" fmla="*/ 1023160 h 1023160"/>
              <a:gd name="connsiteX7" fmla="*/ 0 w 2646090"/>
              <a:gd name="connsiteY7" fmla="*/ 852630 h 1023160"/>
              <a:gd name="connsiteX8" fmla="*/ 0 w 2646090"/>
              <a:gd name="connsiteY8" fmla="*/ 170530 h 10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6090" h="1023160">
                <a:moveTo>
                  <a:pt x="0" y="170530"/>
                </a:moveTo>
                <a:cubicBezTo>
                  <a:pt x="0" y="76349"/>
                  <a:pt x="76349" y="0"/>
                  <a:pt x="170530" y="0"/>
                </a:cubicBezTo>
                <a:lnTo>
                  <a:pt x="2475560" y="0"/>
                </a:lnTo>
                <a:cubicBezTo>
                  <a:pt x="2569741" y="0"/>
                  <a:pt x="2646090" y="76349"/>
                  <a:pt x="2646090" y="170530"/>
                </a:cubicBezTo>
                <a:lnTo>
                  <a:pt x="2646090" y="852630"/>
                </a:lnTo>
                <a:cubicBezTo>
                  <a:pt x="2646090" y="946811"/>
                  <a:pt x="2569741" y="1023160"/>
                  <a:pt x="2475560" y="1023160"/>
                </a:cubicBezTo>
                <a:lnTo>
                  <a:pt x="170530" y="1023160"/>
                </a:lnTo>
                <a:cubicBezTo>
                  <a:pt x="76349" y="1023160"/>
                  <a:pt x="0" y="946811"/>
                  <a:pt x="0" y="852630"/>
                </a:cubicBezTo>
                <a:lnTo>
                  <a:pt x="0" y="17053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98524"/>
              <a:satOff val="1485"/>
              <a:lumOff val="0"/>
              <a:alphaOff val="0"/>
            </a:schemeClr>
          </a:fillRef>
          <a:effectRef idx="0">
            <a:schemeClr val="accent3">
              <a:hueOff val="398524"/>
              <a:satOff val="1485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27" tIns="84237" rIns="118527" bIns="84237" numCol="1" spcCol="1270" anchor="ctr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выплаты</a:t>
            </a:r>
            <a:endPara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8627" y="4699755"/>
            <a:ext cx="6371198" cy="9541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177800" lvl="1" indent="-177800" algn="l" defTabSz="711200">
              <a:lnSpc>
                <a:spcPct val="85000"/>
              </a:lnSpc>
              <a:spcBef>
                <a:spcPct val="0"/>
              </a:spcBef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на регистрационный учет создаваемых 18,2 тыс.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юрлиц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тыс. ИП, выявление незарегистрированных плательщиков</a:t>
            </a:r>
            <a:endPara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 algn="l" defTabSz="711200">
              <a:lnSpc>
                <a:spcPct val="85000"/>
              </a:lnSpc>
              <a:spcBef>
                <a:spcPct val="0"/>
              </a:spcBef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риведение отчетности плательщиков в соответствие законодательству РФ (принято 6,4 тыс. отчетов), контроль за уплатой страховых взносов (1,23 млрд. рублей на ОПС и 0,3 млрд. рублей на ОМС)</a:t>
            </a:r>
            <a:endPara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87114" y="4831906"/>
            <a:ext cx="2396654" cy="613318"/>
          </a:xfrm>
          <a:custGeom>
            <a:avLst/>
            <a:gdLst>
              <a:gd name="connsiteX0" fmla="*/ 0 w 2648677"/>
              <a:gd name="connsiteY0" fmla="*/ 170530 h 1023160"/>
              <a:gd name="connsiteX1" fmla="*/ 170530 w 2648677"/>
              <a:gd name="connsiteY1" fmla="*/ 0 h 1023160"/>
              <a:gd name="connsiteX2" fmla="*/ 2478147 w 2648677"/>
              <a:gd name="connsiteY2" fmla="*/ 0 h 1023160"/>
              <a:gd name="connsiteX3" fmla="*/ 2648677 w 2648677"/>
              <a:gd name="connsiteY3" fmla="*/ 170530 h 1023160"/>
              <a:gd name="connsiteX4" fmla="*/ 2648677 w 2648677"/>
              <a:gd name="connsiteY4" fmla="*/ 852630 h 1023160"/>
              <a:gd name="connsiteX5" fmla="*/ 2478147 w 2648677"/>
              <a:gd name="connsiteY5" fmla="*/ 1023160 h 1023160"/>
              <a:gd name="connsiteX6" fmla="*/ 170530 w 2648677"/>
              <a:gd name="connsiteY6" fmla="*/ 1023160 h 1023160"/>
              <a:gd name="connsiteX7" fmla="*/ 0 w 2648677"/>
              <a:gd name="connsiteY7" fmla="*/ 852630 h 1023160"/>
              <a:gd name="connsiteX8" fmla="*/ 0 w 2648677"/>
              <a:gd name="connsiteY8" fmla="*/ 170530 h 10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677" h="1023160">
                <a:moveTo>
                  <a:pt x="0" y="170530"/>
                </a:moveTo>
                <a:cubicBezTo>
                  <a:pt x="0" y="76349"/>
                  <a:pt x="76349" y="0"/>
                  <a:pt x="170530" y="0"/>
                </a:cubicBezTo>
                <a:lnTo>
                  <a:pt x="2478147" y="0"/>
                </a:lnTo>
                <a:cubicBezTo>
                  <a:pt x="2572328" y="0"/>
                  <a:pt x="2648677" y="76349"/>
                  <a:pt x="2648677" y="170530"/>
                </a:cubicBezTo>
                <a:lnTo>
                  <a:pt x="2648677" y="852630"/>
                </a:lnTo>
                <a:cubicBezTo>
                  <a:pt x="2648677" y="946811"/>
                  <a:pt x="2572328" y="1023160"/>
                  <a:pt x="2478147" y="1023160"/>
                </a:cubicBezTo>
                <a:lnTo>
                  <a:pt x="170530" y="1023160"/>
                </a:lnTo>
                <a:cubicBezTo>
                  <a:pt x="76349" y="1023160"/>
                  <a:pt x="0" y="946811"/>
                  <a:pt x="0" y="852630"/>
                </a:cubicBezTo>
                <a:lnTo>
                  <a:pt x="0" y="17053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95573"/>
              <a:satOff val="4455"/>
              <a:lumOff val="0"/>
              <a:alphaOff val="0"/>
            </a:schemeClr>
          </a:fillRef>
          <a:effectRef idx="0">
            <a:schemeClr val="accent3">
              <a:hueOff val="1195573"/>
              <a:satOff val="4455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27" tIns="84237" rIns="118527" bIns="84237" numCol="1" spcCol="1270" anchor="ctr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страховых взносов</a:t>
            </a:r>
            <a:endPara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8627" y="5819534"/>
            <a:ext cx="6263853" cy="36625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177800" lvl="1" indent="-177800" algn="l" defTabSz="711200">
              <a:lnSpc>
                <a:spcPct val="85000"/>
              </a:lnSpc>
              <a:spcBef>
                <a:spcPct val="0"/>
              </a:spcBef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и функционируют отделения ПФР в Республике Крым и 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Севастополе</a:t>
            </a:r>
            <a:endPara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87114" y="5696002"/>
            <a:ext cx="2396654" cy="613318"/>
          </a:xfrm>
          <a:custGeom>
            <a:avLst/>
            <a:gdLst>
              <a:gd name="connsiteX0" fmla="*/ 0 w 2648677"/>
              <a:gd name="connsiteY0" fmla="*/ 170530 h 1023160"/>
              <a:gd name="connsiteX1" fmla="*/ 170530 w 2648677"/>
              <a:gd name="connsiteY1" fmla="*/ 0 h 1023160"/>
              <a:gd name="connsiteX2" fmla="*/ 2478147 w 2648677"/>
              <a:gd name="connsiteY2" fmla="*/ 0 h 1023160"/>
              <a:gd name="connsiteX3" fmla="*/ 2648677 w 2648677"/>
              <a:gd name="connsiteY3" fmla="*/ 170530 h 1023160"/>
              <a:gd name="connsiteX4" fmla="*/ 2648677 w 2648677"/>
              <a:gd name="connsiteY4" fmla="*/ 852630 h 1023160"/>
              <a:gd name="connsiteX5" fmla="*/ 2478147 w 2648677"/>
              <a:gd name="connsiteY5" fmla="*/ 1023160 h 1023160"/>
              <a:gd name="connsiteX6" fmla="*/ 170530 w 2648677"/>
              <a:gd name="connsiteY6" fmla="*/ 1023160 h 1023160"/>
              <a:gd name="connsiteX7" fmla="*/ 0 w 2648677"/>
              <a:gd name="connsiteY7" fmla="*/ 852630 h 1023160"/>
              <a:gd name="connsiteX8" fmla="*/ 0 w 2648677"/>
              <a:gd name="connsiteY8" fmla="*/ 170530 h 10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677" h="1023160">
                <a:moveTo>
                  <a:pt x="0" y="170530"/>
                </a:moveTo>
                <a:cubicBezTo>
                  <a:pt x="0" y="76349"/>
                  <a:pt x="76349" y="0"/>
                  <a:pt x="170530" y="0"/>
                </a:cubicBezTo>
                <a:lnTo>
                  <a:pt x="2478147" y="0"/>
                </a:lnTo>
                <a:cubicBezTo>
                  <a:pt x="2572328" y="0"/>
                  <a:pt x="2648677" y="76349"/>
                  <a:pt x="2648677" y="170530"/>
                </a:cubicBezTo>
                <a:lnTo>
                  <a:pt x="2648677" y="852630"/>
                </a:lnTo>
                <a:cubicBezTo>
                  <a:pt x="2648677" y="946811"/>
                  <a:pt x="2572328" y="1023160"/>
                  <a:pt x="2478147" y="1023160"/>
                </a:cubicBezTo>
                <a:lnTo>
                  <a:pt x="170530" y="1023160"/>
                </a:lnTo>
                <a:cubicBezTo>
                  <a:pt x="76349" y="1023160"/>
                  <a:pt x="0" y="946811"/>
                  <a:pt x="0" y="852630"/>
                </a:cubicBezTo>
                <a:lnTo>
                  <a:pt x="0" y="17053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594097"/>
              <a:satOff val="5940"/>
              <a:lumOff val="0"/>
              <a:alphaOff val="0"/>
            </a:schemeClr>
          </a:fillRef>
          <a:effectRef idx="0">
            <a:schemeClr val="accent3">
              <a:hueOff val="1594097"/>
              <a:satOff val="594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27" tIns="84237" rIns="118527" bIns="84237" numCol="1" spcCol="1270" anchor="ctr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ТО ПФР</a:t>
            </a:r>
            <a:endPara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87114" y="3895802"/>
            <a:ext cx="2396654" cy="613318"/>
          </a:xfrm>
          <a:custGeom>
            <a:avLst/>
            <a:gdLst>
              <a:gd name="connsiteX0" fmla="*/ 0 w 2648677"/>
              <a:gd name="connsiteY0" fmla="*/ 170530 h 1023160"/>
              <a:gd name="connsiteX1" fmla="*/ 170530 w 2648677"/>
              <a:gd name="connsiteY1" fmla="*/ 0 h 1023160"/>
              <a:gd name="connsiteX2" fmla="*/ 2478147 w 2648677"/>
              <a:gd name="connsiteY2" fmla="*/ 0 h 1023160"/>
              <a:gd name="connsiteX3" fmla="*/ 2648677 w 2648677"/>
              <a:gd name="connsiteY3" fmla="*/ 170530 h 1023160"/>
              <a:gd name="connsiteX4" fmla="*/ 2648677 w 2648677"/>
              <a:gd name="connsiteY4" fmla="*/ 852630 h 1023160"/>
              <a:gd name="connsiteX5" fmla="*/ 2478147 w 2648677"/>
              <a:gd name="connsiteY5" fmla="*/ 1023160 h 1023160"/>
              <a:gd name="connsiteX6" fmla="*/ 170530 w 2648677"/>
              <a:gd name="connsiteY6" fmla="*/ 1023160 h 1023160"/>
              <a:gd name="connsiteX7" fmla="*/ 0 w 2648677"/>
              <a:gd name="connsiteY7" fmla="*/ 852630 h 1023160"/>
              <a:gd name="connsiteX8" fmla="*/ 0 w 2648677"/>
              <a:gd name="connsiteY8" fmla="*/ 170530 h 10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677" h="1023160">
                <a:moveTo>
                  <a:pt x="0" y="170530"/>
                </a:moveTo>
                <a:cubicBezTo>
                  <a:pt x="0" y="76349"/>
                  <a:pt x="76349" y="0"/>
                  <a:pt x="170530" y="0"/>
                </a:cubicBezTo>
                <a:lnTo>
                  <a:pt x="2478147" y="0"/>
                </a:lnTo>
                <a:cubicBezTo>
                  <a:pt x="2572328" y="0"/>
                  <a:pt x="2648677" y="76349"/>
                  <a:pt x="2648677" y="170530"/>
                </a:cubicBezTo>
                <a:lnTo>
                  <a:pt x="2648677" y="852630"/>
                </a:lnTo>
                <a:cubicBezTo>
                  <a:pt x="2648677" y="946811"/>
                  <a:pt x="2572328" y="1023160"/>
                  <a:pt x="2478147" y="1023160"/>
                </a:cubicBezTo>
                <a:lnTo>
                  <a:pt x="170530" y="1023160"/>
                </a:lnTo>
                <a:cubicBezTo>
                  <a:pt x="76349" y="1023160"/>
                  <a:pt x="0" y="946811"/>
                  <a:pt x="0" y="852630"/>
                </a:cubicBezTo>
                <a:lnTo>
                  <a:pt x="0" y="17053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97048"/>
              <a:satOff val="2970"/>
              <a:lumOff val="0"/>
              <a:alphaOff val="0"/>
            </a:schemeClr>
          </a:fillRef>
          <a:effectRef idx="0">
            <a:schemeClr val="accent3">
              <a:hueOff val="797048"/>
              <a:satOff val="297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27" tIns="84237" rIns="118527" bIns="84237" numCol="1" spcCol="1270" anchor="ctr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ОПС</a:t>
            </a:r>
            <a:endPara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28627" y="3920065"/>
            <a:ext cx="6335860" cy="61401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177800" lvl="1" indent="-1778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регистрация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в системе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ОПС – 88% граждан трудоспособного возраста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нформационное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органами ФМС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628626" y="2091118"/>
            <a:ext cx="6335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28626" y="3837227"/>
            <a:ext cx="6335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628626" y="4616917"/>
            <a:ext cx="6335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628626" y="5736700"/>
            <a:ext cx="6335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18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0369" y="404664"/>
            <a:ext cx="7128792" cy="5762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Направления повышения качества предоставления услуг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3528" y="1628800"/>
            <a:ext cx="8424936" cy="3024337"/>
            <a:chOff x="395536" y="1340767"/>
            <a:chExt cx="8280920" cy="3096346"/>
          </a:xfrm>
        </p:grpSpPr>
        <p:sp>
          <p:nvSpPr>
            <p:cNvPr id="39" name="Прямоугольник 38"/>
            <p:cNvSpPr/>
            <p:nvPr/>
          </p:nvSpPr>
          <p:spPr bwMode="auto">
            <a:xfrm>
              <a:off x="395536" y="2996951"/>
              <a:ext cx="8280920" cy="792089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395536" y="1340767"/>
              <a:ext cx="8280920" cy="792089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95536" y="4437113"/>
              <a:ext cx="82809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95536" y="3789040"/>
              <a:ext cx="82809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95536" y="2996952"/>
              <a:ext cx="82809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95536" y="2132856"/>
              <a:ext cx="82809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95536" y="1340768"/>
              <a:ext cx="82809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30" name="TextBox 24"/>
          <p:cNvSpPr txBox="1"/>
          <p:nvPr/>
        </p:nvSpPr>
        <p:spPr>
          <a:xfrm>
            <a:off x="395536" y="1722874"/>
            <a:ext cx="46805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Уровень удовлетворенности граждан качеством предоставления услуг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66487" y="1738729"/>
            <a:ext cx="284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менее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90%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395536" y="2564904"/>
            <a:ext cx="46805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Доступ к получению услуг по принципу «одного окна»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966487" y="2580759"/>
            <a:ext cx="284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менее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90%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395536" y="3356992"/>
            <a:ext cx="46805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Доля граждан, использующих механизм услуг в электронной форме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966487" y="3372846"/>
            <a:ext cx="284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менее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70%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395536" y="4207393"/>
            <a:ext cx="46805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Время ожидания в очереди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66488" y="4119463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более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15 мин.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685568" y="1844824"/>
            <a:ext cx="1422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2018 г.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685568" y="2658398"/>
            <a:ext cx="1422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685568" y="3501008"/>
            <a:ext cx="1422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685568" y="4170566"/>
            <a:ext cx="1422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201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3568" y="4653136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Указ Президента РФ от 7 мая 2012 года N 601 </a:t>
            </a:r>
          </a:p>
          <a:p>
            <a:pPr algn="r"/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 основных направлениях совершенствования системы государственного управления»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26989" y="5279277"/>
            <a:ext cx="2592290" cy="992857"/>
          </a:xfrm>
          <a:prstGeom prst="roundRect">
            <a:avLst>
              <a:gd name="adj" fmla="val 9886"/>
            </a:avLst>
          </a:prstGeom>
          <a:solidFill>
            <a:srgbClr val="0070C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gray">
          <a:xfrm>
            <a:off x="323528" y="5334307"/>
            <a:ext cx="258536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Клиентские службы ПФР</a:t>
            </a:r>
            <a:endParaRPr lang="en-US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62379" y="5279277"/>
            <a:ext cx="2592290" cy="992857"/>
          </a:xfrm>
          <a:prstGeom prst="roundRect">
            <a:avLst>
              <a:gd name="adj" fmla="val 9886"/>
            </a:avLst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gray">
          <a:xfrm>
            <a:off x="3279318" y="5544872"/>
            <a:ext cx="258536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МФЦ</a:t>
            </a:r>
            <a:endParaRPr lang="en-US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156176" y="5279277"/>
            <a:ext cx="2592290" cy="992857"/>
          </a:xfrm>
          <a:prstGeom prst="roundRect">
            <a:avLst>
              <a:gd name="adj" fmla="val 9886"/>
            </a:avLst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55" name="Rectangle 38"/>
          <p:cNvSpPr>
            <a:spLocks noChangeArrowheads="1"/>
          </p:cNvSpPr>
          <p:nvPr/>
        </p:nvSpPr>
        <p:spPr bwMode="gray">
          <a:xfrm>
            <a:off x="6012160" y="5301208"/>
            <a:ext cx="2880320" cy="10341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Электронные услуги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ЕПГУ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Сайт ПФР</a:t>
            </a:r>
            <a:endParaRPr lang="en-US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19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7240425" cy="646331"/>
          </a:xfr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  <a:cs typeface="Aharoni" panose="02010803020104030203" pitchFamily="2" charset="-79"/>
              </a:rPr>
              <a:t>З</a:t>
            </a:r>
            <a: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адачи </a:t>
            </a:r>
            <a:r>
              <a:rPr lang="ru-RU" sz="3600" dirty="0">
                <a:latin typeface="Arial Black" panose="020B0A04020102020204" pitchFamily="34" charset="0"/>
                <a:cs typeface="Aharoni" panose="02010803020104030203" pitchFamily="2" charset="-79"/>
              </a:rPr>
              <a:t>ПФР на 2014 год</a:t>
            </a:r>
            <a:endParaRPr lang="ru-RU" sz="3600" b="1" noProof="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4224" y="1803180"/>
            <a:ext cx="8543261" cy="537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324225" y="2523258"/>
            <a:ext cx="8554566" cy="470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7" name="Скругленный прямоугольник 36"/>
          <p:cNvSpPr/>
          <p:nvPr/>
        </p:nvSpPr>
        <p:spPr>
          <a:xfrm>
            <a:off x="324269" y="3243339"/>
            <a:ext cx="8554566" cy="4456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5" name="Скругленный прямоугольник 34"/>
          <p:cNvSpPr/>
          <p:nvPr/>
        </p:nvSpPr>
        <p:spPr>
          <a:xfrm>
            <a:off x="324269" y="3876480"/>
            <a:ext cx="8554566" cy="536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3" name="Скругленный прямоугольник 32"/>
          <p:cNvSpPr/>
          <p:nvPr/>
        </p:nvSpPr>
        <p:spPr>
          <a:xfrm>
            <a:off x="337914" y="5532417"/>
            <a:ext cx="8554566" cy="416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1" name="Скругленный прямоугольник 30"/>
          <p:cNvSpPr/>
          <p:nvPr/>
        </p:nvSpPr>
        <p:spPr>
          <a:xfrm>
            <a:off x="324225" y="4570906"/>
            <a:ext cx="8554566" cy="741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2" name="Скругленный прямоугольник 4"/>
          <p:cNvSpPr/>
          <p:nvPr/>
        </p:nvSpPr>
        <p:spPr>
          <a:xfrm>
            <a:off x="369662" y="1829431"/>
            <a:ext cx="8492068" cy="485262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4625" indent="-174625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b="1" dirty="0"/>
              <a:t>Обеспечение выполнения публичных нормативных </a:t>
            </a:r>
            <a:r>
              <a:rPr lang="ru-RU" b="1" dirty="0" smtClean="0"/>
              <a:t>обязательств</a:t>
            </a:r>
            <a:endParaRPr lang="ru-RU" b="1" dirty="0"/>
          </a:p>
        </p:txBody>
      </p:sp>
      <p:sp>
        <p:nvSpPr>
          <p:cNvPr id="40" name="Скругленный прямоугольник 6"/>
          <p:cNvSpPr/>
          <p:nvPr/>
        </p:nvSpPr>
        <p:spPr>
          <a:xfrm>
            <a:off x="366444" y="2546207"/>
            <a:ext cx="8509813" cy="424212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4625" lvl="0" indent="-174625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ru-RU" b="1" spc="-40" dirty="0" smtClean="0"/>
              <a:t>Повышение </a:t>
            </a:r>
            <a:r>
              <a:rPr lang="ru-RU" b="1" spc="-40" dirty="0"/>
              <a:t>эффективности администрирования страховых взносов</a:t>
            </a:r>
          </a:p>
        </p:txBody>
      </p:sp>
      <p:sp>
        <p:nvSpPr>
          <p:cNvPr id="38" name="Скругленный прямоугольник 8"/>
          <p:cNvSpPr/>
          <p:nvPr/>
        </p:nvSpPr>
        <p:spPr>
          <a:xfrm>
            <a:off x="365322" y="3265092"/>
            <a:ext cx="8512145" cy="402098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4625" lvl="0" indent="-174625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800" b="1" kern="1200" dirty="0" smtClean="0"/>
              <a:t>Реализация социальных программ субъектов </a:t>
            </a:r>
            <a:r>
              <a:rPr lang="ru-RU" sz="1800" b="1" kern="1200" smtClean="0"/>
              <a:t>Российской Федерации</a:t>
            </a:r>
            <a:endParaRPr lang="ru-RU" sz="1800" b="1" kern="1200" dirty="0"/>
          </a:p>
        </p:txBody>
      </p:sp>
      <p:sp>
        <p:nvSpPr>
          <p:cNvPr id="36" name="Скругленный прямоугольник 10"/>
          <p:cNvSpPr/>
          <p:nvPr/>
        </p:nvSpPr>
        <p:spPr>
          <a:xfrm>
            <a:off x="369628" y="3902650"/>
            <a:ext cx="8503531" cy="483745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4625" lvl="0" indent="-174625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800" b="1" kern="1200" dirty="0" smtClean="0"/>
              <a:t>Повышение качества и доступности государственных услуг ПФР</a:t>
            </a:r>
            <a:endParaRPr lang="ru-RU" sz="1800" b="1" kern="1200" dirty="0"/>
          </a:p>
        </p:txBody>
      </p:sp>
      <p:sp>
        <p:nvSpPr>
          <p:cNvPr id="34" name="Скругленный прямоугольник 12"/>
          <p:cNvSpPr/>
          <p:nvPr/>
        </p:nvSpPr>
        <p:spPr>
          <a:xfrm>
            <a:off x="377599" y="5552767"/>
            <a:ext cx="8514881" cy="376163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4625" lvl="0" indent="-174625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800" b="1" kern="1200" dirty="0" smtClean="0"/>
              <a:t>Проведение информационно-разъяснительной работы</a:t>
            </a:r>
            <a:endParaRPr lang="ru-RU" sz="1800" b="1" kern="1200" dirty="0"/>
          </a:p>
        </p:txBody>
      </p:sp>
      <p:sp>
        <p:nvSpPr>
          <p:cNvPr id="32" name="Скругленный прямоугольник 14"/>
          <p:cNvSpPr/>
          <p:nvPr/>
        </p:nvSpPr>
        <p:spPr>
          <a:xfrm>
            <a:off x="379350" y="4607091"/>
            <a:ext cx="8484001" cy="668892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4625" lvl="0" indent="-174625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1800" b="1" kern="1200" dirty="0" smtClean="0"/>
              <a:t>Подготовка к реализации законодательства Российской Федерации,</a:t>
            </a:r>
            <a:br>
              <a:rPr lang="ru-RU" sz="1800" b="1" kern="1200" dirty="0" smtClean="0"/>
            </a:br>
            <a:r>
              <a:rPr lang="ru-RU" sz="1800" b="1" kern="1200" dirty="0" smtClean="0"/>
              <a:t>вступающего в силу 1 января 2015 года</a:t>
            </a:r>
            <a:endParaRPr lang="ru-RU" sz="1800" b="1" kern="1200" dirty="0"/>
          </a:p>
        </p:txBody>
      </p:sp>
      <p:sp>
        <p:nvSpPr>
          <p:cNvPr id="4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2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20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2168" t="23577" r="15576" b="4268"/>
          <a:stretch>
            <a:fillRect/>
          </a:stretch>
        </p:blipFill>
        <p:spPr bwMode="auto">
          <a:xfrm>
            <a:off x="2981444" y="1988840"/>
            <a:ext cx="4038828" cy="33736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2" descr="main_image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</a:blip>
          <a:srcRect t="30176" r="29168"/>
          <a:stretch/>
        </p:blipFill>
        <p:spPr>
          <a:xfrm>
            <a:off x="905781" y="1509382"/>
            <a:ext cx="3018147" cy="1177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7" name="Picture 12" descr="6-Гайфутдинова на телефоне"/>
          <p:cNvPicPr>
            <a:picLocks noChangeAspect="1" noChangeArrowheads="1"/>
          </p:cNvPicPr>
          <p:nvPr/>
        </p:nvPicPr>
        <p:blipFill>
          <a:blip r:embed="rId4" cstate="print"/>
          <a:srcRect l="42363" t="20187" r="27646" b="42177"/>
          <a:stretch>
            <a:fillRect/>
          </a:stretch>
        </p:blipFill>
        <p:spPr bwMode="auto">
          <a:xfrm>
            <a:off x="6840704" y="4629566"/>
            <a:ext cx="1443517" cy="135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8" name="Picture 4" descr="http://kgd.ru/media/k2/items/cache/df14148be3f32d6b3053d2e6db699ed2_XL.jpg"/>
          <p:cNvPicPr>
            <a:picLocks noChangeAspect="1" noChangeArrowheads="1"/>
          </p:cNvPicPr>
          <p:nvPr/>
        </p:nvPicPr>
        <p:blipFill>
          <a:blip r:embed="rId5" cstate="print"/>
          <a:srcRect l="21213" t="4703"/>
          <a:stretch>
            <a:fillRect/>
          </a:stretch>
        </p:blipFill>
        <p:spPr bwMode="auto">
          <a:xfrm>
            <a:off x="3897507" y="5376849"/>
            <a:ext cx="1243621" cy="1004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9" name="Picture 3" descr="4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9976" t="16581" r="13526" b="17096"/>
          <a:stretch>
            <a:fillRect/>
          </a:stretch>
        </p:blipFill>
        <p:spPr bwMode="auto">
          <a:xfrm>
            <a:off x="415996" y="4528056"/>
            <a:ext cx="2197317" cy="114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0" name="Picture 3" descr="C:\Users\user\Desktop\Презент\Фото\IMG_19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t="12099" r="7728" b="4164"/>
          <a:stretch/>
        </p:blipFill>
        <p:spPr bwMode="auto">
          <a:xfrm>
            <a:off x="422363" y="1318117"/>
            <a:ext cx="1518922" cy="252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4139952" y="1687458"/>
            <a:ext cx="2952328" cy="62400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1639244" y="5276854"/>
            <a:ext cx="1859521" cy="602235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Скругленный прямоугольник 19"/>
          <p:cNvSpPr/>
          <p:nvPr/>
        </p:nvSpPr>
        <p:spPr>
          <a:xfrm>
            <a:off x="784418" y="3655105"/>
            <a:ext cx="2095938" cy="1040203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4875789" y="5157192"/>
            <a:ext cx="2216491" cy="84837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6356589" y="4283731"/>
            <a:ext cx="1617823" cy="538276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6561232" y="1309856"/>
            <a:ext cx="986653" cy="114460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7087533" y="2249123"/>
            <a:ext cx="0" cy="368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endParaRPr lang="ru-RU" sz="1600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38" name="Picture 6" descr="C:\Users\rovneyko\Desktop\Без имени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89" y="1124744"/>
            <a:ext cx="1191027" cy="231067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6795230" y="3075383"/>
            <a:ext cx="2097250" cy="816156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1515276" y="2718198"/>
            <a:ext cx="1809218" cy="457996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Скругленный прямоугольник 4"/>
          <p:cNvSpPr/>
          <p:nvPr/>
        </p:nvSpPr>
        <p:spPr>
          <a:xfrm>
            <a:off x="4211960" y="1628800"/>
            <a:ext cx="2842598" cy="73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white"/>
                </a:solidFill>
                <a:cs typeface="Tahoma" pitchFamily="34" charset="0"/>
              </a:rPr>
              <a:t>Предварительная запись граждан на прием</a:t>
            </a:r>
            <a:endParaRPr lang="ru-RU" sz="16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29" name="Скругленный прямоугольник 4"/>
          <p:cNvSpPr/>
          <p:nvPr/>
        </p:nvSpPr>
        <p:spPr>
          <a:xfrm>
            <a:off x="1547664" y="5266111"/>
            <a:ext cx="1976857" cy="6310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white"/>
                </a:solidFill>
                <a:cs typeface="Tahoma" pitchFamily="34" charset="0"/>
              </a:rPr>
              <a:t>Электронная очередь</a:t>
            </a:r>
            <a:endParaRPr lang="ru-RU" sz="16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849834" y="3772204"/>
            <a:ext cx="2004650" cy="763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white"/>
                </a:solidFill>
                <a:cs typeface="Tahoma" pitchFamily="34" charset="0"/>
              </a:rPr>
              <a:t>Терминалы самостоятельного сканирования документов</a:t>
            </a:r>
            <a:endParaRPr lang="ru-RU" sz="16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4875789" y="5229200"/>
            <a:ext cx="2249600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white"/>
                </a:solidFill>
                <a:cs typeface="Tahoma" pitchFamily="34" charset="0"/>
              </a:rPr>
              <a:t>Мониторинг </a:t>
            </a:r>
            <a:r>
              <a:rPr lang="ru-RU" sz="1600" b="1" dirty="0">
                <a:solidFill>
                  <a:prstClr val="white"/>
                </a:solidFill>
                <a:cs typeface="Tahoma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cs typeface="Tahoma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cs typeface="Tahoma" pitchFamily="34" charset="0"/>
              </a:rPr>
              <a:t>с использованием веб-камер</a:t>
            </a:r>
            <a:endParaRPr lang="ru-RU" sz="16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32" name="Скругленный прямоугольник 4"/>
          <p:cNvSpPr/>
          <p:nvPr/>
        </p:nvSpPr>
        <p:spPr>
          <a:xfrm>
            <a:off x="6289656" y="4341805"/>
            <a:ext cx="1738728" cy="404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white"/>
                </a:solidFill>
                <a:cs typeface="Tahoma" pitchFamily="34" charset="0"/>
              </a:rPr>
              <a:t>Телефонная справочная </a:t>
            </a:r>
            <a:endParaRPr lang="ru-RU" sz="16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6804248" y="3097118"/>
            <a:ext cx="2054668" cy="794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white"/>
                </a:solidFill>
                <a:cs typeface="Tahoma" pitchFamily="34" charset="0"/>
              </a:rPr>
              <a:t>Предварительный заказ документов и справок</a:t>
            </a:r>
            <a:endParaRPr lang="ru-RU" sz="16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4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56" y="404664"/>
            <a:ext cx="7232940" cy="57626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Формы и методы работы 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в </a:t>
            </a:r>
            <a:r>
              <a:rPr lang="ru-RU" dirty="0">
                <a:latin typeface="Arial Black" panose="020B0A04020102020204" pitchFamily="34" charset="0"/>
              </a:rPr>
              <a:t>клиентских службах ПФР</a:t>
            </a: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1537128" y="2580786"/>
            <a:ext cx="1738728" cy="73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err="1" smtClean="0">
                <a:solidFill>
                  <a:prstClr val="white"/>
                </a:solidFill>
                <a:cs typeface="Tahoma" pitchFamily="34" charset="0"/>
              </a:rPr>
              <a:t>Инфоматы</a:t>
            </a:r>
            <a:endParaRPr lang="ru-RU" sz="1600" b="1" dirty="0">
              <a:solidFill>
                <a:prstClr val="white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21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49" y="106363"/>
            <a:ext cx="6917847" cy="1143000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Виды услуг Пенсионного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фонда, оказываемых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в электронном виде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323528" y="1572817"/>
            <a:ext cx="3908301" cy="2160240"/>
          </a:xfrm>
          <a:prstGeom prst="flowChartDocument">
            <a:avLst/>
          </a:prstGeom>
          <a:ln w="12700">
            <a:solidFill>
              <a:srgbClr val="C00000"/>
            </a:solidFill>
          </a:ln>
          <a:effectLst>
            <a:outerShdw blurRad="76200" dist="165100" dir="2700000" sx="99000" sy="99000" algn="tl" rotWithShape="0">
              <a:schemeClr val="bg1">
                <a:lumMod val="50000"/>
                <a:alpha val="48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Сервисы ПФР на </a:t>
            </a:r>
            <a:r>
              <a:rPr lang="ru-RU" b="1" dirty="0" smtClean="0">
                <a:solidFill>
                  <a:srgbClr val="C00000"/>
                </a:solidFill>
              </a:rPr>
              <a:t>ЕПГУ</a:t>
            </a:r>
          </a:p>
          <a:p>
            <a:pPr algn="ctr"/>
            <a:endParaRPr lang="ru-RU" b="1" dirty="0" smtClean="0">
              <a:solidFill>
                <a:schemeClr val="accent6"/>
              </a:solidFill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12, 7 </a:t>
            </a:r>
            <a:r>
              <a:rPr lang="ru-RU" sz="1600" b="1" dirty="0" smtClean="0">
                <a:cs typeface="Times New Roman" panose="02020603050405020304" pitchFamily="18" charset="0"/>
              </a:rPr>
              <a:t>млн. </a:t>
            </a:r>
            <a:r>
              <a:rPr lang="ru-RU" sz="1600" b="1" dirty="0">
                <a:cs typeface="Times New Roman" panose="02020603050405020304" pitchFamily="18" charset="0"/>
              </a:rPr>
              <a:t>обращений за 2014 год.</a:t>
            </a:r>
            <a:r>
              <a:rPr lang="ru-RU" sz="1600" dirty="0">
                <a:cs typeface="Times New Roman" panose="02020603050405020304" pitchFamily="18" charset="0"/>
              </a:rPr>
              <a:t>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cs typeface="Times New Roman" panose="02020603050405020304" pitchFamily="18" charset="0"/>
              </a:rPr>
              <a:t>Наиболее востребованные сервисы: сервис получения выписки из ИЛС и сервис проверки соответствия СНИЛС и ФИО.</a:t>
            </a:r>
          </a:p>
          <a:p>
            <a:pPr algn="ctr"/>
            <a:endParaRPr lang="ru-RU" b="1" dirty="0" smtClean="0">
              <a:solidFill>
                <a:schemeClr val="accent6"/>
              </a:solidFill>
            </a:endParaRPr>
          </a:p>
          <a:p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4563779" y="1572817"/>
            <a:ext cx="4184685" cy="2160240"/>
          </a:xfrm>
          <a:prstGeom prst="flowChartDocument">
            <a:avLst/>
          </a:prstGeom>
          <a:ln w="12700">
            <a:solidFill>
              <a:srgbClr val="C00000"/>
            </a:solidFill>
          </a:ln>
          <a:effectLst>
            <a:outerShdw blurRad="76200" dist="165100" dir="2700000" sx="99000" sy="99000" algn="tl" rotWithShape="0">
              <a:schemeClr val="bg1">
                <a:lumMod val="50000"/>
                <a:alpha val="48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Сервисы ПФР </a:t>
            </a:r>
            <a:r>
              <a:rPr lang="ru-RU" b="1" dirty="0" smtClean="0">
                <a:solidFill>
                  <a:srgbClr val="C00000"/>
                </a:solidFill>
              </a:rPr>
              <a:t>в СМЭВ</a:t>
            </a:r>
          </a:p>
          <a:p>
            <a:pPr algn="ctr"/>
            <a:endParaRPr lang="ru-RU" b="1" dirty="0" smtClean="0">
              <a:solidFill>
                <a:schemeClr val="accent6"/>
              </a:solidFill>
            </a:endParaRPr>
          </a:p>
          <a:p>
            <a:r>
              <a:rPr lang="ru-RU" sz="1600" b="1" dirty="0">
                <a:cs typeface="Times New Roman" panose="02020603050405020304" pitchFamily="18" charset="0"/>
              </a:rPr>
              <a:t>Подключено 2500 информационных </a:t>
            </a:r>
            <a:r>
              <a:rPr lang="ru-RU" sz="1600" b="1" dirty="0" smtClean="0">
                <a:cs typeface="Times New Roman" panose="02020603050405020304" pitchFamily="18" charset="0"/>
              </a:rPr>
              <a:t>систем. </a:t>
            </a:r>
            <a:r>
              <a:rPr lang="ru-RU" sz="1600" dirty="0" smtClean="0"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cs typeface="Times New Roman" panose="02020603050405020304" pitchFamily="18" charset="0"/>
              </a:rPr>
              <a:t>обращений к сервисам </a:t>
            </a:r>
            <a:r>
              <a:rPr lang="ru-RU" sz="1600" dirty="0" smtClean="0">
                <a:cs typeface="Times New Roman" panose="02020603050405020304" pitchFamily="18" charset="0"/>
              </a:rPr>
              <a:t>СМЭВ: в </a:t>
            </a:r>
            <a:r>
              <a:rPr lang="ru-RU" sz="1600" dirty="0">
                <a:cs typeface="Times New Roman" panose="02020603050405020304" pitchFamily="18" charset="0"/>
              </a:rPr>
              <a:t>2013 году – более 101 </a:t>
            </a:r>
            <a:r>
              <a:rPr lang="ru-RU" sz="1600" dirty="0" smtClean="0">
                <a:cs typeface="Times New Roman" panose="02020603050405020304" pitchFamily="18" charset="0"/>
              </a:rPr>
              <a:t>млн., </a:t>
            </a:r>
            <a:r>
              <a:rPr lang="ru-RU" sz="1600" dirty="0">
                <a:cs typeface="Times New Roman" panose="02020603050405020304" pitchFamily="18" charset="0"/>
              </a:rPr>
              <a:t>в 2014 </a:t>
            </a:r>
            <a:r>
              <a:rPr lang="ru-RU" sz="1600" dirty="0" smtClean="0">
                <a:cs typeface="Times New Roman" panose="02020603050405020304" pitchFamily="18" charset="0"/>
              </a:rPr>
              <a:t>- более </a:t>
            </a:r>
            <a:r>
              <a:rPr lang="ru-RU" sz="1600" dirty="0">
                <a:cs typeface="Times New Roman" panose="02020603050405020304" pitchFamily="18" charset="0"/>
              </a:rPr>
              <a:t>133 </a:t>
            </a:r>
            <a:r>
              <a:rPr lang="ru-RU" sz="1600" dirty="0" smtClean="0">
                <a:cs typeface="Times New Roman" panose="02020603050405020304" pitchFamily="18" charset="0"/>
              </a:rPr>
              <a:t>млн.</a:t>
            </a:r>
            <a:endParaRPr lang="ru-RU" sz="1600" dirty="0"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6"/>
              </a:solidFill>
            </a:endParaRPr>
          </a:p>
          <a:p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4499992" y="3952452"/>
            <a:ext cx="4248472" cy="2572892"/>
          </a:xfrm>
          <a:prstGeom prst="flowChartDocument">
            <a:avLst/>
          </a:prstGeom>
          <a:ln w="12700">
            <a:solidFill>
              <a:srgbClr val="C00000"/>
            </a:solidFill>
          </a:ln>
          <a:effectLst>
            <a:outerShdw blurRad="76200" dist="165100" dir="2700000" sx="99000" sy="99000" algn="tl" rotWithShape="0">
              <a:schemeClr val="bg1">
                <a:lumMod val="50000"/>
                <a:alpha val="48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Официальный сайт ПФР</a:t>
            </a:r>
          </a:p>
          <a:p>
            <a:r>
              <a:rPr lang="ru-RU" sz="1400" b="1" dirty="0"/>
              <a:t>Более 70 тыс. уникальных посетителей в день (свыше 250 тыс. просмотров). </a:t>
            </a:r>
            <a:r>
              <a:rPr lang="ru-RU" sz="1400" dirty="0"/>
              <a:t>Первые </a:t>
            </a:r>
            <a:r>
              <a:rPr lang="ru-RU" sz="1400" dirty="0" smtClean="0"/>
              <a:t>строчки в </a:t>
            </a:r>
            <a:r>
              <a:rPr lang="ru-RU" sz="1400" dirty="0"/>
              <a:t>рейтингах Mail.ru, LiveInternet.ru, Rambler TOP 100 и SpyLog среди информационных порталов </a:t>
            </a:r>
            <a:r>
              <a:rPr lang="ru-RU" sz="1400" dirty="0" smtClean="0"/>
              <a:t>госведомств.</a:t>
            </a:r>
            <a:endParaRPr lang="ru-RU" sz="1400" dirty="0"/>
          </a:p>
          <a:p>
            <a:r>
              <a:rPr lang="ru-RU" sz="1400" b="1" dirty="0" smtClean="0"/>
              <a:t>Кабинет </a:t>
            </a:r>
            <a:r>
              <a:rPr lang="ru-RU" sz="1400" b="1" dirty="0"/>
              <a:t>плательщика</a:t>
            </a:r>
            <a:r>
              <a:rPr lang="ru-RU" sz="1400" dirty="0"/>
              <a:t>: </a:t>
            </a:r>
            <a:r>
              <a:rPr lang="ru-RU" sz="1400" b="1" dirty="0"/>
              <a:t>более 14 </a:t>
            </a:r>
            <a:r>
              <a:rPr lang="ru-RU" sz="1400" b="1" dirty="0" smtClean="0"/>
              <a:t>млн. </a:t>
            </a:r>
            <a:r>
              <a:rPr lang="ru-RU" sz="1400" b="1" dirty="0"/>
              <a:t>обращений </a:t>
            </a:r>
            <a:r>
              <a:rPr lang="ru-RU" sz="1400" dirty="0"/>
              <a:t>за </a:t>
            </a:r>
            <a:r>
              <a:rPr lang="ru-RU" sz="1400" dirty="0" smtClean="0"/>
              <a:t>год</a:t>
            </a:r>
            <a:r>
              <a:rPr lang="ru-RU" sz="1400" dirty="0"/>
              <a:t>, </a:t>
            </a:r>
            <a:r>
              <a:rPr lang="ru-RU" sz="1400" b="1" dirty="0"/>
              <a:t>подключено более 50% </a:t>
            </a:r>
            <a:r>
              <a:rPr lang="ru-RU" sz="1400" dirty="0"/>
              <a:t>плательщиков (</a:t>
            </a:r>
            <a:r>
              <a:rPr lang="ru-RU" sz="1400" b="1" dirty="0"/>
              <a:t>47%</a:t>
            </a:r>
            <a:r>
              <a:rPr lang="ru-RU" sz="1400" dirty="0"/>
              <a:t> </a:t>
            </a:r>
            <a:r>
              <a:rPr lang="ru-RU" sz="1400" dirty="0" err="1" smtClean="0"/>
              <a:t>юрлиц</a:t>
            </a:r>
            <a:r>
              <a:rPr lang="ru-RU" sz="1400" dirty="0" smtClean="0"/>
              <a:t>, </a:t>
            </a:r>
            <a:r>
              <a:rPr lang="ru-RU" sz="1400" b="1" dirty="0"/>
              <a:t>59% </a:t>
            </a:r>
            <a:r>
              <a:rPr lang="ru-RU" sz="1400" dirty="0" smtClean="0"/>
              <a:t>ИП).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318449" y="3895784"/>
            <a:ext cx="3913379" cy="2230763"/>
          </a:xfrm>
          <a:prstGeom prst="flowChartDocument">
            <a:avLst/>
          </a:prstGeom>
          <a:ln w="12700">
            <a:solidFill>
              <a:srgbClr val="C00000"/>
            </a:solidFill>
          </a:ln>
          <a:effectLst>
            <a:outerShdw blurRad="76200" dist="165100" dir="2700000" sx="99000" sy="99000" algn="tl" rotWithShape="0">
              <a:schemeClr val="bg1">
                <a:lumMod val="50000"/>
                <a:alpha val="48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Двустороннее взаимодействие с </a:t>
            </a:r>
            <a:r>
              <a:rPr lang="ru-RU" b="1" dirty="0" smtClean="0">
                <a:solidFill>
                  <a:srgbClr val="C00000"/>
                </a:solidFill>
              </a:rPr>
              <a:t>ведомствами</a:t>
            </a:r>
          </a:p>
          <a:p>
            <a:r>
              <a:rPr lang="ru-RU" sz="1400" dirty="0" smtClean="0">
                <a:cs typeface="Times New Roman" panose="02020603050405020304" pitchFamily="18" charset="0"/>
              </a:rPr>
              <a:t>ПФР </a:t>
            </a:r>
            <a:r>
              <a:rPr lang="ru-RU" sz="1400" dirty="0">
                <a:cs typeface="Times New Roman" panose="02020603050405020304" pitchFamily="18" charset="0"/>
              </a:rPr>
              <a:t>обрабатывает в среднем 0,6 </a:t>
            </a:r>
            <a:r>
              <a:rPr lang="ru-RU" sz="1400" dirty="0" smtClean="0">
                <a:cs typeface="Times New Roman" panose="02020603050405020304" pitchFamily="18" charset="0"/>
              </a:rPr>
              <a:t>млрд. </a:t>
            </a:r>
          </a:p>
          <a:p>
            <a:r>
              <a:rPr lang="ru-RU" sz="1400" dirty="0" smtClean="0">
                <a:cs typeface="Times New Roman" panose="02020603050405020304" pitchFamily="18" charset="0"/>
              </a:rPr>
              <a:t>запросов </a:t>
            </a:r>
            <a:r>
              <a:rPr lang="ru-RU" sz="1400" dirty="0">
                <a:cs typeface="Times New Roman" panose="02020603050405020304" pitchFamily="18" charset="0"/>
              </a:rPr>
              <a:t>в год. Основные </a:t>
            </a:r>
            <a:r>
              <a:rPr lang="ru-RU" sz="1400" dirty="0" smtClean="0">
                <a:cs typeface="Times New Roman" panose="02020603050405020304" pitchFamily="18" charset="0"/>
              </a:rPr>
              <a:t>потребители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r>
              <a:rPr lang="ru-RU" sz="1400" dirty="0" smtClean="0">
                <a:cs typeface="Times New Roman" panose="02020603050405020304" pitchFamily="18" charset="0"/>
              </a:rPr>
              <a:t>в </a:t>
            </a:r>
            <a:r>
              <a:rPr lang="ru-RU" sz="1400" dirty="0">
                <a:cs typeface="Times New Roman" panose="02020603050405020304" pitchFamily="18" charset="0"/>
              </a:rPr>
              <a:t>2014 году:</a:t>
            </a:r>
          </a:p>
          <a:p>
            <a:r>
              <a:rPr lang="ru-RU" sz="1400" dirty="0">
                <a:cs typeface="Times New Roman" panose="02020603050405020304" pitchFamily="18" charset="0"/>
              </a:rPr>
              <a:t>- Федеральный фонд обязательного медицинского страхования;</a:t>
            </a:r>
          </a:p>
          <a:p>
            <a:r>
              <a:rPr lang="ru-RU" sz="1400" dirty="0">
                <a:cs typeface="Times New Roman" panose="02020603050405020304" pitchFamily="18" charset="0"/>
              </a:rPr>
              <a:t>- Росреестр и др.</a:t>
            </a:r>
          </a:p>
          <a:p>
            <a:pPr algn="ctr"/>
            <a:endParaRPr lang="ru-RU" dirty="0" smtClean="0">
              <a:solidFill>
                <a:schemeClr val="accent6"/>
              </a:solidFill>
            </a:endParaRPr>
          </a:p>
          <a:p>
            <a:endParaRPr lang="ru-RU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rot="10800000">
            <a:off x="595803" y="3918178"/>
            <a:ext cx="4459648" cy="542390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800000">
            <a:off x="601863" y="1734481"/>
            <a:ext cx="4459648" cy="542390"/>
          </a:xfrm>
          <a:prstGeom prst="rect">
            <a:avLst/>
          </a:prstGeom>
          <a:gradFill>
            <a:gsLst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2"/>
          <p:cNvSpPr txBox="1">
            <a:spLocks/>
          </p:cNvSpPr>
          <p:nvPr/>
        </p:nvSpPr>
        <p:spPr bwMode="auto">
          <a:xfrm>
            <a:off x="3356" y="404664"/>
            <a:ext cx="7232940" cy="5762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Государственные услуги ПФР, предоставляемые через МФЦ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818" y="1700808"/>
            <a:ext cx="72104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2014 год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9818" y="3975447"/>
            <a:ext cx="822467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Дополнительно с </a:t>
            </a:r>
            <a:r>
              <a:rPr lang="ru-RU" sz="2400" b="1" dirty="0">
                <a:solidFill>
                  <a:schemeClr val="tx2"/>
                </a:solidFill>
                <a:latin typeface="+mj-lt"/>
              </a:rPr>
              <a:t>1 ноября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2014 года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4970" y="4590321"/>
            <a:ext cx="815751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По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12 </a:t>
            </a:r>
            <a:r>
              <a:rPr lang="ru-RU" sz="2400" b="1" dirty="0">
                <a:solidFill>
                  <a:schemeClr val="tx2"/>
                </a:solidFill>
              </a:rPr>
              <a:t>услугам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latin typeface="+mj-lt"/>
              </a:rPr>
              <a:t>необходимо завершить подписание дополнений к соглашениям </a:t>
            </a:r>
            <a:r>
              <a:rPr lang="ru-RU" sz="2000" dirty="0">
                <a:latin typeface="+mj-lt"/>
              </a:rPr>
              <a:t>с субъектами Российской </a:t>
            </a:r>
            <a:r>
              <a:rPr lang="ru-RU" sz="2000" dirty="0" smtClean="0">
                <a:latin typeface="+mj-lt"/>
              </a:rPr>
              <a:t>Федерации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Внедрить стандарты, обучить персонал</a:t>
            </a:r>
            <a:endParaRPr lang="ru-RU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030" y="2455922"/>
            <a:ext cx="79354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/>
              <a:t>По </a:t>
            </a:r>
            <a:r>
              <a:rPr lang="ru-RU" sz="2400" b="1" dirty="0" smtClean="0">
                <a:solidFill>
                  <a:schemeClr val="tx2"/>
                </a:solidFill>
              </a:rPr>
              <a:t>5 услугам </a:t>
            </a:r>
            <a:r>
              <a:rPr lang="ru-RU" sz="2000" dirty="0" smtClean="0"/>
              <a:t>заключены </a:t>
            </a:r>
            <a:r>
              <a:rPr lang="ru-RU" sz="2000" dirty="0"/>
              <a:t>соглашения со всеми субъектами Российской </a:t>
            </a:r>
            <a:r>
              <a:rPr lang="ru-RU" sz="2000" dirty="0" smtClean="0"/>
              <a:t>Федерации;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 smtClean="0"/>
              <a:t>Разработаны </a:t>
            </a:r>
            <a:r>
              <a:rPr lang="ru-RU" sz="2000" dirty="0"/>
              <a:t>стандарты и проведено обучение сотрудников </a:t>
            </a:r>
          </a:p>
        </p:txBody>
      </p:sp>
      <p:sp>
        <p:nvSpPr>
          <p:cNvPr id="29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22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106363"/>
            <a:ext cx="709295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Главные темы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информационно-разъяснительной работы ПФР в 2014 году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9" name="Объект 2"/>
          <p:cNvSpPr txBox="1">
            <a:spLocks/>
          </p:cNvSpPr>
          <p:nvPr/>
        </p:nvSpPr>
        <p:spPr bwMode="auto">
          <a:xfrm>
            <a:off x="257174" y="1772817"/>
            <a:ext cx="58308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новый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порядок формирования пенсионных прав и расчета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пенсии;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выбор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варианта пенсионного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обеспечения в системе обязательного пенсионного страхования;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стимулирование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своевременной уплаты страховых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взносов, легализация зарплаты;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повышение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доступности государственных услуг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ПФР, создание новых электронных сервисов для клиентов ПФР;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индексация пенсий, социальных пособий и выплат;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реализация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государственных программ: программы софинансирования и программы материнского (семейного)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капитала.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endParaRPr kumimoji="1" lang="ru-RU" b="1" dirty="0">
              <a:solidFill>
                <a:srgbClr val="000000"/>
              </a:solidFill>
              <a:latin typeface="Calibri" pitchFamily="34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50" name="Picture 3" descr="C:\Users\29017\Desktop\Новая_Пенсионная_Формула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2" y="1772816"/>
            <a:ext cx="292165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23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363"/>
            <a:ext cx="7092950" cy="1143000"/>
          </a:xfrm>
        </p:spPr>
        <p:txBody>
          <a:bodyPr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Информационно-разъяснительная работа ПФР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1475" y="1615445"/>
            <a:ext cx="583088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Свыше </a:t>
            </a: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45 800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встреч с членами трудовых коллективов </a:t>
            </a:r>
            <a:b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на предприятиях. Всего проконсультировано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более </a:t>
            </a: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1,3 млн.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работников.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 755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клиентских служб ПФР ведут ежедневный прием граждан.</a:t>
            </a:r>
            <a:endParaRPr lang="en-US" sz="16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Издано </a:t>
            </a: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6 млн.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буклетов и брошюр по новой пенсионной формуле.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Более</a:t>
            </a:r>
            <a:r>
              <a:rPr lang="ru-RU" sz="16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41 000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информационных стендов ПФР размещено </a:t>
            </a:r>
            <a:b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на предприятиях.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Масштабная общефедеральная разъяснительная кампания социальной рекламы на ТВ, радио, в прессе, в сети интернет.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Более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130 000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публикаций в печатных и электронных СМИ. Более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7 000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интервью руководителей ПФР.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Call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-центр ПФР дал консультации более чем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32 000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гражданам.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6,2 млн.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уникальных пользователей воспользовались пенсионным калькулятором.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Распространено </a:t>
            </a:r>
            <a:r>
              <a:rPr lang="ru-RU" sz="1800" b="1" dirty="0" smtClean="0">
                <a:solidFill>
                  <a:srgbClr val="4F81BD"/>
                </a:solidFill>
                <a:latin typeface="Calibri"/>
                <a:cs typeface="Times New Roman" pitchFamily="18" charset="0"/>
              </a:rPr>
              <a:t>750 000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экземпляров учебника для молодежи «Все о будущей пенсии. Для учебы и жизни». Проходят уроки пенсионной грамотности в школах и ССУЗах страны.</a:t>
            </a:r>
            <a:endParaRPr lang="ru-RU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grpSp>
        <p:nvGrpSpPr>
          <p:cNvPr id="7" name="Группа 4"/>
          <p:cNvGrpSpPr>
            <a:grpSpLocks/>
          </p:cNvGrpSpPr>
          <p:nvPr/>
        </p:nvGrpSpPr>
        <p:grpSpPr bwMode="auto">
          <a:xfrm>
            <a:off x="6238235" y="1772816"/>
            <a:ext cx="2470150" cy="4862190"/>
            <a:chOff x="6202575" y="1156269"/>
            <a:chExt cx="2629370" cy="4792948"/>
          </a:xfrm>
        </p:grpSpPr>
        <p:pic>
          <p:nvPicPr>
            <p:cNvPr id="8" name="Picture 2" descr="C:\Users\29017\Desktop\материалы для презы\Волгоград4.JPG"/>
            <p:cNvPicPr>
              <a:picLocks noChangeAspect="1" noChangeArrowheads="1"/>
            </p:cNvPicPr>
            <p:nvPr/>
          </p:nvPicPr>
          <p:blipFill>
            <a:blip r:embed="rId2"/>
            <a:srcRect t="13602"/>
            <a:stretch>
              <a:fillRect/>
            </a:stretch>
          </p:blipFill>
          <p:spPr bwMode="auto">
            <a:xfrm>
              <a:off x="6202575" y="1156269"/>
              <a:ext cx="2623531" cy="139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www.pfrf.ru/userdata/presscenter/pr/Uchebnik/uchebnik_40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02575" y="2672233"/>
              <a:ext cx="2629370" cy="3276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sp>
        <p:nvSpPr>
          <p:cNvPr id="17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24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25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06363"/>
            <a:ext cx="7128346" cy="1143000"/>
          </a:xfrm>
        </p:spPr>
        <p:txBody>
          <a:bodyPr/>
          <a:lstStyle/>
          <a:p>
            <a:pPr algn="ctr" eaLnBrk="1" hangingPunct="1">
              <a:lnSpc>
                <a:spcPts val="3000"/>
              </a:lnSpc>
            </a:pPr>
            <a:r>
              <a:rPr lang="ru-RU" sz="2800" dirty="0" smtClean="0">
                <a:latin typeface="Arial Black" pitchFamily="34" charset="0"/>
              </a:rPr>
              <a:t>Соцопросы показывают растущий уровень знаний граждан о новой пенсионной формуле</a:t>
            </a:r>
          </a:p>
        </p:txBody>
      </p:sp>
      <p:graphicFrame>
        <p:nvGraphicFramePr>
          <p:cNvPr id="2670" name="Object 622"/>
          <p:cNvGraphicFramePr>
            <a:graphicFrameLocks/>
          </p:cNvGraphicFramePr>
          <p:nvPr/>
        </p:nvGraphicFramePr>
        <p:xfrm>
          <a:off x="282575" y="2133600"/>
          <a:ext cx="4079875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r:id="rId3" imgW="4084674" imgH="2432515" progId="Excel.Sheet.8">
                  <p:embed/>
                </p:oleObj>
              </mc:Choice>
              <mc:Fallback>
                <p:oleObj r:id="rId3" imgW="4084674" imgH="24325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2133600"/>
                        <a:ext cx="4079875" cy="243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1800" y="1509713"/>
            <a:ext cx="3779838" cy="55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66% граждан знают о введении </a:t>
            </a:r>
            <a:endParaRPr lang="en-US" sz="160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новой пенсионной формулы (+17%)</a:t>
            </a:r>
            <a:endParaRPr lang="ru-RU" sz="1600">
              <a:solidFill>
                <a:schemeClr val="tx1"/>
              </a:solidFill>
            </a:endParaRPr>
          </a:p>
        </p:txBody>
      </p:sp>
      <p:graphicFrame>
        <p:nvGraphicFramePr>
          <p:cNvPr id="2671" name="Object 623"/>
          <p:cNvGraphicFramePr>
            <a:graphicFrameLocks/>
          </p:cNvGraphicFramePr>
          <p:nvPr/>
        </p:nvGraphicFramePr>
        <p:xfrm>
          <a:off x="4689475" y="2151063"/>
          <a:ext cx="4068763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r:id="rId5" imgW="4072481" imgH="2426418" progId="Excel.Sheet.8">
                  <p:embed/>
                </p:oleObj>
              </mc:Choice>
              <mc:Fallback>
                <p:oleObj r:id="rId5" imgW="4072481" imgH="24264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2151063"/>
                        <a:ext cx="4068763" cy="242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22800" y="1509713"/>
            <a:ext cx="4413696" cy="4801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0F4B9F"/>
                </a:solidFill>
                <a:cs typeface="Times New Roman" pitchFamily="18" charset="0"/>
              </a:rPr>
              <a:t>Более половины граждан уже знают </a:t>
            </a:r>
            <a:endParaRPr lang="en-US" sz="1400" dirty="0">
              <a:solidFill>
                <a:srgbClr val="0F4B9F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0F4B9F"/>
                </a:solidFill>
                <a:cs typeface="Times New Roman" pitchFamily="18" charset="0"/>
              </a:rPr>
              <a:t>о формировании пенсионных прав в баллах (+9%)</a:t>
            </a:r>
            <a:endParaRPr lang="ru-RU" sz="1400" dirty="0">
              <a:solidFill>
                <a:srgbClr val="0F4B9F"/>
              </a:solidFill>
            </a:endParaRPr>
          </a:p>
        </p:txBody>
      </p:sp>
      <p:graphicFrame>
        <p:nvGraphicFramePr>
          <p:cNvPr id="2679" name="Диаграмма 23"/>
          <p:cNvGraphicFramePr>
            <a:graphicFrameLocks/>
          </p:cNvGraphicFramePr>
          <p:nvPr/>
        </p:nvGraphicFramePr>
        <p:xfrm>
          <a:off x="-23813" y="4244975"/>
          <a:ext cx="486568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r:id="rId7" imgW="4865030" imgH="2145978" progId="Excel.Chart.8">
                  <p:embed/>
                </p:oleObj>
              </mc:Choice>
              <mc:Fallback>
                <p:oleObj r:id="rId7" imgW="4865030" imgH="21459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13" y="4244975"/>
                        <a:ext cx="4865688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65737" y="4367213"/>
            <a:ext cx="3563937" cy="1089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Большинство граждан верно понимают основные факторы, влияющие на размер будущей пенсии</a:t>
            </a:r>
            <a:r>
              <a:rPr lang="ru-RU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*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65738" y="5571009"/>
            <a:ext cx="3563937" cy="5222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Опрос ВЦИОМ, октябрь 2014 года</a:t>
            </a:r>
          </a:p>
          <a:p>
            <a:pPr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Возраст респондентов </a:t>
            </a:r>
            <a:r>
              <a:rPr lang="en-US" sz="1400" b="1" dirty="0">
                <a:latin typeface="+mj-lt"/>
                <a:cs typeface="Times New Roman" pitchFamily="18" charset="0"/>
              </a:rPr>
              <a:t>—</a:t>
            </a:r>
            <a:r>
              <a:rPr lang="ru-RU" sz="1400" b="1" dirty="0">
                <a:latin typeface="+mj-lt"/>
                <a:cs typeface="Times New Roman" pitchFamily="18" charset="0"/>
              </a:rPr>
              <a:t> 18</a:t>
            </a:r>
            <a:r>
              <a:rPr lang="en-US" sz="1400" b="1" dirty="0">
                <a:latin typeface="+mj-lt"/>
                <a:cs typeface="Times New Roman" pitchFamily="18" charset="0"/>
              </a:rPr>
              <a:t>–</a:t>
            </a:r>
            <a:r>
              <a:rPr lang="ru-RU" sz="1400" b="1" dirty="0">
                <a:latin typeface="+mj-lt"/>
                <a:cs typeface="Times New Roman" pitchFamily="18" charset="0"/>
              </a:rPr>
              <a:t>55/60 лет</a:t>
            </a:r>
            <a:endParaRPr lang="ru-RU" sz="1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6165304"/>
            <a:ext cx="377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cs typeface="Times New Roman" pitchFamily="18" charset="0"/>
              </a:rPr>
              <a:t>* В </a:t>
            </a:r>
            <a:r>
              <a:rPr lang="ru-RU" sz="1100" dirty="0">
                <a:cs typeface="Times New Roman" pitchFamily="18" charset="0"/>
              </a:rPr>
              <a:t>% от всех ответов, закрытый вопрос, любое количество ответов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541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8147" y="1556791"/>
            <a:ext cx="8543261" cy="12143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348147" y="2879916"/>
            <a:ext cx="8543261" cy="402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0" name="Скругленный прямоугольник 29"/>
          <p:cNvSpPr/>
          <p:nvPr/>
        </p:nvSpPr>
        <p:spPr>
          <a:xfrm>
            <a:off x="348147" y="3391066"/>
            <a:ext cx="8543261" cy="9230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2" name="Скругленный прямоугольник 31"/>
          <p:cNvSpPr/>
          <p:nvPr/>
        </p:nvSpPr>
        <p:spPr>
          <a:xfrm>
            <a:off x="348147" y="4422923"/>
            <a:ext cx="8543261" cy="402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4" name="Скругленный прямоугольник 33"/>
          <p:cNvSpPr/>
          <p:nvPr/>
        </p:nvSpPr>
        <p:spPr>
          <a:xfrm>
            <a:off x="348147" y="4934073"/>
            <a:ext cx="8543261" cy="402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6" name="Скругленный прямоугольник 35"/>
          <p:cNvSpPr/>
          <p:nvPr/>
        </p:nvSpPr>
        <p:spPr>
          <a:xfrm>
            <a:off x="348147" y="5445224"/>
            <a:ext cx="8543261" cy="6695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03032" y="55657"/>
            <a:ext cx="7240425" cy="1200329"/>
          </a:xfr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  <a:cs typeface="Aharoni" panose="02010803020104030203" pitchFamily="2" charset="-79"/>
              </a:rPr>
              <a:t>Первоочередные задачи на 2015 </a:t>
            </a:r>
            <a: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год</a:t>
            </a:r>
            <a:endParaRPr lang="ru-RU" sz="3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26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7194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ru-RU" b="1" dirty="0"/>
              <a:t>Обеспечение индексации пенсий и социальных выплат с 1 февраля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с 1 апреля 2015 года, в т. ч. организация пенсионного и социального обеспечения граждан Российской Федерации, проживающих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на </a:t>
            </a:r>
            <a:r>
              <a:rPr lang="ru-RU" b="1" dirty="0"/>
              <a:t>территории Республики Крым и в г. </a:t>
            </a:r>
            <a:r>
              <a:rPr lang="ru-RU" b="1" dirty="0" smtClean="0"/>
              <a:t>Севастополе</a:t>
            </a:r>
            <a:endParaRPr lang="ru-RU" b="1" dirty="0"/>
          </a:p>
          <a:p>
            <a:pPr marL="1778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ru-RU" b="1" dirty="0" smtClean="0"/>
              <a:t>Эффективность </a:t>
            </a:r>
            <a:r>
              <a:rPr lang="ru-RU" b="1" dirty="0"/>
              <a:t>администрирования страховых </a:t>
            </a:r>
            <a:r>
              <a:rPr lang="ru-RU" b="1" dirty="0" smtClean="0"/>
              <a:t>взносов</a:t>
            </a:r>
            <a:endParaRPr lang="ru-RU" b="1" dirty="0"/>
          </a:p>
          <a:p>
            <a:pPr marL="1778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ru-RU" b="1" dirty="0" smtClean="0"/>
              <a:t>Расширение </a:t>
            </a:r>
            <a:r>
              <a:rPr lang="ru-RU" b="1" dirty="0"/>
              <a:t>государственных услуг, предоставляемых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 </a:t>
            </a:r>
            <a:r>
              <a:rPr lang="ru-RU" b="1" dirty="0"/>
              <a:t>электронном виде и через МФЦ посредством развития информационной базы </a:t>
            </a:r>
            <a:r>
              <a:rPr lang="ru-RU" b="1" dirty="0" smtClean="0"/>
              <a:t>ПФР</a:t>
            </a:r>
            <a:endParaRPr lang="ru-RU" b="1" dirty="0"/>
          </a:p>
          <a:p>
            <a:pPr marL="1778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ru-RU" b="1" dirty="0" smtClean="0"/>
              <a:t>Оптимизация </a:t>
            </a:r>
            <a:r>
              <a:rPr lang="ru-RU" b="1" dirty="0"/>
              <a:t>расходов на обеспечение деятельности </a:t>
            </a:r>
            <a:r>
              <a:rPr lang="ru-RU" b="1" dirty="0" smtClean="0"/>
              <a:t>ПФР</a:t>
            </a:r>
            <a:endParaRPr lang="ru-RU" b="1" dirty="0"/>
          </a:p>
          <a:p>
            <a:pPr marL="1778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ru-RU" b="1" dirty="0" smtClean="0"/>
              <a:t>Повышение </a:t>
            </a:r>
            <a:r>
              <a:rPr lang="ru-RU" b="1" dirty="0"/>
              <a:t>открытости деятельности </a:t>
            </a:r>
            <a:r>
              <a:rPr lang="ru-RU" b="1" dirty="0" smtClean="0"/>
              <a:t>ПФР</a:t>
            </a:r>
            <a:endParaRPr lang="ru-RU" b="1" dirty="0"/>
          </a:p>
          <a:p>
            <a:pPr marL="177800" indent="-177800">
              <a:spcAft>
                <a:spcPts val="1800"/>
              </a:spcAft>
              <a:buFont typeface="Arial" pitchFamily="34" charset="0"/>
              <a:buChar char="•"/>
            </a:pPr>
            <a:r>
              <a:rPr lang="ru-RU" b="1" dirty="0" smtClean="0"/>
              <a:t>Проведение </a:t>
            </a:r>
            <a:r>
              <a:rPr lang="ru-RU" b="1" dirty="0"/>
              <a:t>информационной работы по разъяснению нового порядка формирования пенсионных прав и расчета пенсии</a:t>
            </a:r>
          </a:p>
        </p:txBody>
      </p:sp>
    </p:spTree>
    <p:extLst>
      <p:ext uri="{BB962C8B-B14F-4D97-AF65-F5344CB8AC3E}">
        <p14:creationId xmlns:p14="http://schemas.microsoft.com/office/powerpoint/2010/main" val="29551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49261"/>
              </p:ext>
            </p:extLst>
          </p:nvPr>
        </p:nvGraphicFramePr>
        <p:xfrm>
          <a:off x="179512" y="2465808"/>
          <a:ext cx="7952663" cy="3607024"/>
        </p:xfrm>
        <a:graphic>
          <a:graphicData uri="http://schemas.openxmlformats.org/drawingml/2006/table">
            <a:tbl>
              <a:tblPr firstCol="1" bandRow="1" bandCol="1">
                <a:tableStyleId>{5DA37D80-6434-44D0-A028-1B22A696006F}</a:tableStyleId>
              </a:tblPr>
              <a:tblGrid>
                <a:gridCol w="4718561"/>
                <a:gridCol w="1546135"/>
                <a:gridCol w="1687967"/>
              </a:tblGrid>
              <a:tr h="58750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rgbClr val="FF7F5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Утвержденный бюджет ПФР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rgbClr val="FF7F5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сполнение</a:t>
                      </a:r>
                    </a:p>
                  </a:txBody>
                  <a:tcPr marL="84406" marR="84406" anchor="ctr">
                    <a:solidFill>
                      <a:srgbClr val="FF7F57">
                        <a:alpha val="20000"/>
                      </a:srgbClr>
                    </a:solidFill>
                  </a:tcPr>
                </a:tc>
              </a:tr>
              <a:tr h="5891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Темп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роста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ВВП,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процент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103,0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100,6 - 100,7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</a:tr>
              <a:tr h="766381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Номинальная начисленная среднемесячная заработная плата, рублей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104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32 478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solidFill>
                      <a:schemeClr val="bg1"/>
                    </a:solidFill>
                  </a:tcPr>
                </a:tc>
              </a:tr>
              <a:tr h="472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Фонд заработной платы, млрд.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рублей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18 017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17 734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</a:tr>
              <a:tr h="595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ИПЦ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процент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105,0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109,8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</a:tr>
              <a:tr h="5957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Прожиточный минимум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пенсионера, рублей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6 354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6 733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Овальная выноска 27"/>
          <p:cNvSpPr/>
          <p:nvPr/>
        </p:nvSpPr>
        <p:spPr>
          <a:xfrm rot="10800000">
            <a:off x="3767212" y="1582193"/>
            <a:ext cx="5151380" cy="720081"/>
          </a:xfrm>
          <a:prstGeom prst="wedgeEllipseCallout">
            <a:avLst>
              <a:gd name="adj1" fmla="val 44665"/>
              <a:gd name="adj2" fmla="val 97306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-195190" y="260648"/>
            <a:ext cx="7668344" cy="892552"/>
          </a:xfr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Макроэкономические условия исполнения бюджета ПФР в 2014 году</a:t>
            </a:r>
            <a:endParaRPr lang="ru-RU" sz="2500" b="1" noProof="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72951" y="3188235"/>
            <a:ext cx="958342" cy="301775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–</a:t>
            </a:r>
            <a:r>
              <a:rPr lang="ru-RU" sz="1300" b="1" dirty="0" smtClean="0">
                <a:solidFill>
                  <a:schemeClr val="tx1"/>
                </a:solidFill>
              </a:rPr>
              <a:t>2,4</a:t>
            </a:r>
            <a:r>
              <a:rPr lang="en-US" sz="1300" b="1" dirty="0" smtClean="0">
                <a:solidFill>
                  <a:schemeClr val="tx1"/>
                </a:solidFill>
              </a:rPr>
              <a:t>–</a:t>
            </a:r>
            <a:r>
              <a:rPr lang="ru-RU" sz="1300" b="1" dirty="0" smtClean="0">
                <a:solidFill>
                  <a:schemeClr val="tx1"/>
                </a:solidFill>
              </a:rPr>
              <a:t>2,3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56377" y="5042008"/>
            <a:ext cx="974916" cy="301775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+4,8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56377" y="3867602"/>
            <a:ext cx="974916" cy="301775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–</a:t>
            </a:r>
            <a:r>
              <a:rPr lang="ru-RU" sz="1300" b="1" dirty="0" smtClean="0">
                <a:solidFill>
                  <a:schemeClr val="tx1"/>
                </a:solidFill>
              </a:rPr>
              <a:t>626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56377" y="4517405"/>
            <a:ext cx="974916" cy="301775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–</a:t>
            </a:r>
            <a:r>
              <a:rPr lang="ru-RU" sz="1300" b="1" dirty="0" smtClean="0">
                <a:solidFill>
                  <a:schemeClr val="tx1"/>
                </a:solidFill>
              </a:rPr>
              <a:t>283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56376" y="5634160"/>
            <a:ext cx="974916" cy="301775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+379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2526" y="1712421"/>
            <a:ext cx="3665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40000"/>
            </a:pPr>
            <a:r>
              <a:rPr lang="ru-RU" sz="1300" b="1" dirty="0" smtClean="0">
                <a:solidFill>
                  <a:srgbClr val="C00000"/>
                </a:solidFill>
              </a:rPr>
              <a:t>Снижение </a:t>
            </a:r>
            <a:r>
              <a:rPr lang="ru-RU" sz="1300" b="1" dirty="0">
                <a:solidFill>
                  <a:srgbClr val="C00000"/>
                </a:solidFill>
              </a:rPr>
              <a:t>темпов экономического роста и темпов роста заработной платы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499992" y="1805631"/>
            <a:ext cx="306022" cy="306022"/>
            <a:chOff x="2555776" y="1556792"/>
            <a:chExt cx="792088" cy="792088"/>
          </a:xfrm>
        </p:grpSpPr>
        <p:sp>
          <p:nvSpPr>
            <p:cNvPr id="26" name="Овал 25"/>
            <p:cNvSpPr/>
            <p:nvPr/>
          </p:nvSpPr>
          <p:spPr>
            <a:xfrm>
              <a:off x="2555776" y="1556792"/>
              <a:ext cx="792088" cy="7920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2787627" y="1701678"/>
              <a:ext cx="328385" cy="50231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3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7236296" cy="5762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Поступление страховых взносов </a:t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>в 2014 году, трлн. рублей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58448101"/>
              </p:ext>
            </p:extLst>
          </p:nvPr>
        </p:nvGraphicFramePr>
        <p:xfrm>
          <a:off x="528004" y="2426890"/>
          <a:ext cx="3122314" cy="272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21627396"/>
              </p:ext>
            </p:extLst>
          </p:nvPr>
        </p:nvGraphicFramePr>
        <p:xfrm>
          <a:off x="5235939" y="1628800"/>
          <a:ext cx="2576421" cy="196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99594355"/>
              </p:ext>
            </p:extLst>
          </p:nvPr>
        </p:nvGraphicFramePr>
        <p:xfrm>
          <a:off x="4883008" y="4013896"/>
          <a:ext cx="3337927" cy="222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461945" y="3573016"/>
            <a:ext cx="81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E5DD"/>
                </a:solidFill>
              </a:rPr>
              <a:t>98,3%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5767" y="3086094"/>
            <a:ext cx="91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rgbClr val="FFE5DD"/>
                </a:solidFill>
              </a:rPr>
              <a:t>98,3%</a:t>
            </a:r>
            <a:endParaRPr lang="ru-RU" sz="1400" b="1" dirty="0">
              <a:solidFill>
                <a:srgbClr val="FFE5D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618" y="5001722"/>
            <a:ext cx="995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E5DD"/>
                </a:solidFill>
              </a:rPr>
              <a:t>100,4%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8665" y="5157192"/>
            <a:ext cx="391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прогноз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8024365" y="2564904"/>
            <a:ext cx="10121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107,0%</a:t>
            </a:r>
          </a:p>
          <a:p>
            <a:pPr marL="88900" indent="-88900"/>
            <a:r>
              <a:rPr lang="ru-RU" sz="1100" b="1" dirty="0" smtClean="0">
                <a:solidFill>
                  <a:schemeClr val="accent1">
                    <a:lumMod val="10000"/>
                  </a:schemeClr>
                </a:solidFill>
              </a:rPr>
              <a:t>к 2013 году</a:t>
            </a:r>
            <a:endParaRPr lang="ru-RU" sz="11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5849" y="4337335"/>
            <a:ext cx="96274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107,1%</a:t>
            </a:r>
          </a:p>
          <a:p>
            <a:r>
              <a:rPr lang="ru-RU" sz="1100" b="1" dirty="0">
                <a:solidFill>
                  <a:schemeClr val="accent1">
                    <a:lumMod val="10000"/>
                  </a:schemeClr>
                </a:solidFill>
              </a:rPr>
              <a:t>к 2013 году</a:t>
            </a:r>
          </a:p>
          <a:p>
            <a:endParaRPr lang="ru-RU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6727978" y="5017851"/>
            <a:ext cx="255575" cy="218779"/>
          </a:xfrm>
          <a:prstGeom prst="triangle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7812361" y="2623204"/>
            <a:ext cx="255575" cy="218779"/>
          </a:xfrm>
          <a:prstGeom prst="triangle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7812360" y="4425536"/>
            <a:ext cx="255575" cy="218779"/>
          </a:xfrm>
          <a:prstGeom prst="triangle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43922" y="2020778"/>
            <a:ext cx="125587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B6940"/>
                </a:solidFill>
              </a:rPr>
              <a:t>ФЗП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16392" y="3820978"/>
            <a:ext cx="125587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ОМС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16392" y="1812532"/>
            <a:ext cx="125587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ОПС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650318" y="3283334"/>
            <a:ext cx="1368152" cy="1153778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4678" y="5274491"/>
            <a:ext cx="108476" cy="1184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4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6660232" y="3138213"/>
            <a:ext cx="255575" cy="218779"/>
          </a:xfrm>
          <a:prstGeom prst="triangle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2236339" y="3649005"/>
            <a:ext cx="255575" cy="218779"/>
          </a:xfrm>
          <a:prstGeom prst="triangle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88665" y="5392961"/>
            <a:ext cx="391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фактическое поступление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034678" y="5510260"/>
            <a:ext cx="108476" cy="118470"/>
          </a:xfrm>
          <a:prstGeom prst="rect">
            <a:avLst/>
          </a:prstGeom>
          <a:solidFill>
            <a:srgbClr val="007E39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088665" y="5628730"/>
            <a:ext cx="391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исполнение годового прогноза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34678" y="5746029"/>
            <a:ext cx="108476" cy="11847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56" y="404664"/>
            <a:ext cx="7232940" cy="57626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Arial Black" panose="020B0A04020102020204" pitchFamily="34" charset="0"/>
              </a:rPr>
              <a:t>Динамика размера задолженности по страховым взносам</a:t>
            </a:r>
            <a:endParaRPr lang="ru-RU" sz="26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3604843"/>
              </p:ext>
            </p:extLst>
          </p:nvPr>
        </p:nvGraphicFramePr>
        <p:xfrm>
          <a:off x="3356" y="1370392"/>
          <a:ext cx="9033140" cy="2463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38793788"/>
              </p:ext>
            </p:extLst>
          </p:nvPr>
        </p:nvGraphicFramePr>
        <p:xfrm>
          <a:off x="31648" y="4077072"/>
          <a:ext cx="91406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5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/>
          </p:cNvSpPr>
          <p:nvPr>
            <p:ph type="title" idx="4294967295"/>
          </p:nvPr>
        </p:nvSpPr>
        <p:spPr>
          <a:xfrm>
            <a:off x="118582" y="82936"/>
            <a:ext cx="6973698" cy="1200329"/>
          </a:xfr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Меры по повышению эффективности администрирования страховых взносов в 2014 году</a:t>
            </a:r>
          </a:p>
        </p:txBody>
      </p:sp>
      <p:sp>
        <p:nvSpPr>
          <p:cNvPr id="71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6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096408" y="5013176"/>
            <a:ext cx="6843597" cy="11147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120891" y="3902901"/>
            <a:ext cx="6843597" cy="10382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131267" y="2285185"/>
            <a:ext cx="6843597" cy="1545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092464" y="1628800"/>
            <a:ext cx="6843597" cy="586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179512" y="1670653"/>
            <a:ext cx="1751712" cy="472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41294" y="1702011"/>
            <a:ext cx="1428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Регистрация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79512" y="2850420"/>
            <a:ext cx="1751712" cy="472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80632" y="2881778"/>
            <a:ext cx="134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Отчетность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179512" y="4321494"/>
            <a:ext cx="1751712" cy="472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69310" y="435285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Проверки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179512" y="5332098"/>
            <a:ext cx="1751712" cy="472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21092" y="5363456"/>
            <a:ext cx="1268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Взыскание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219680" y="3365305"/>
            <a:ext cx="3504448" cy="4247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Внедрение электронного сервиса «Кабинет плательщика»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219680" y="1670653"/>
            <a:ext cx="3241259" cy="4247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Оптимизация технологии регистрации плательщиков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724130" y="1678184"/>
            <a:ext cx="2947066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ru-RU" sz="1200" b="1" dirty="0">
                <a:latin typeface="Calibri" pitchFamily="34" charset="0"/>
                <a:cs typeface="Calibri" pitchFamily="34" charset="0"/>
              </a:rPr>
              <a:t>Сокращение сроков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регистрации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5 до 3 дней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219680" y="2326189"/>
            <a:ext cx="3888432" cy="4247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Внедрение единой формы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отчетности по </a:t>
            </a:r>
            <a:endParaRPr lang="ru-RU" sz="1200" b="1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   страховым взносам, включая сведения ПУ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219680" y="2789241"/>
            <a:ext cx="3629035" cy="5909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 Снижение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порога численности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50 до 25 </a:t>
            </a:r>
            <a:endParaRPr lang="ru-RU" altLang="ru-RU" sz="1200" b="1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      человек для представления отчетности в эл.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     виде  и продление сроков ее представления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724129" y="2323653"/>
            <a:ext cx="3211932" cy="4247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Сокращение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количества форм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отчетности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200" b="1" dirty="0" smtClean="0">
                <a:latin typeface="Calibri" pitchFamily="34" charset="0"/>
                <a:cs typeface="Calibri" pitchFamily="34" charset="0"/>
              </a:rPr>
            </a:b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3 до 1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заполняемых показателей в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расчете </a:t>
            </a:r>
            <a:endParaRPr lang="ru-RU" alt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724129" y="2801984"/>
            <a:ext cx="3096403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Доведение показателя п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редставление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отчетности в эл.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виде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до 89,3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% на 01.12.2014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5659331" y="2946476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724128" y="3223290"/>
            <a:ext cx="3215877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Уменьшение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количества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отчетности представленной 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с нарушением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срока до 1,0%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219680" y="3933815"/>
            <a:ext cx="4008504" cy="4247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Повышение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эффективности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камеральных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и </a:t>
            </a:r>
            <a:endParaRPr lang="ru-RU" sz="1200" b="1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выездных проверок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2219680" y="5060785"/>
            <a:ext cx="3504448" cy="4247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Взыскание по решению ОПФР с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должника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по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месту получения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дохода, минуя  ФССП России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724129" y="3902901"/>
            <a:ext cx="3096403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Количество результативных проверок 70%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724129" y="4221847"/>
            <a:ext cx="2961777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Сумма доначислений по камеральным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выездным проверкам 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60,5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тыс. рублей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200" b="1" dirty="0" smtClean="0">
                <a:latin typeface="Calibri" pitchFamily="34" charset="0"/>
                <a:cs typeface="Calibri" pitchFamily="34" charset="0"/>
              </a:rPr>
            </a:b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1 проверку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724129" y="5044066"/>
            <a:ext cx="29617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65 отделений ПФР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219680" y="5487277"/>
            <a:ext cx="3484224" cy="2585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Работа в комиссиях по легализации з/п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724129" y="5332098"/>
            <a:ext cx="3224344" cy="76944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b="1" dirty="0">
                <a:latin typeface="Calibri" pitchFamily="34" charset="0"/>
                <a:cs typeface="Calibri" pitchFamily="34" charset="0"/>
              </a:rPr>
              <a:t>Сумма дополнительных доходов 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за 9 месяцев 2014 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года исходя из расчета увеличения 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з/платы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ru-RU" sz="1100" b="1" dirty="0">
                <a:latin typeface="Calibri" pitchFamily="34" charset="0"/>
                <a:cs typeface="Calibri" pitchFamily="34" charset="0"/>
              </a:rPr>
              <a:t>- до уровня 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МРОТ – 33 96 2тыс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. руб.;</a:t>
            </a:r>
          </a:p>
          <a:p>
            <a:r>
              <a:rPr lang="ru-RU" sz="1100" b="1" dirty="0">
                <a:latin typeface="Calibri" pitchFamily="34" charset="0"/>
                <a:cs typeface="Calibri" pitchFamily="34" charset="0"/>
              </a:rPr>
              <a:t>- до прожиточного минимума – 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107801 тыс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. руб. </a:t>
            </a:r>
          </a:p>
        </p:txBody>
      </p:sp>
    </p:spTree>
    <p:extLst>
      <p:ext uri="{BB962C8B-B14F-4D97-AF65-F5344CB8AC3E}">
        <p14:creationId xmlns:p14="http://schemas.microsoft.com/office/powerpoint/2010/main" val="18784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 txBox="1">
            <a:spLocks/>
          </p:cNvSpPr>
          <p:nvPr/>
        </p:nvSpPr>
        <p:spPr bwMode="auto">
          <a:xfrm>
            <a:off x="118582" y="82936"/>
            <a:ext cx="6973698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 Black" pitchFamily="34" charset="0"/>
              </a:rPr>
              <a:t>Меры по повышению эффективности администрирования страховых взносов в 2015 году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9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7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96408" y="5017880"/>
            <a:ext cx="6843597" cy="5114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20891" y="4221088"/>
            <a:ext cx="6843597" cy="631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96408" y="2564904"/>
            <a:ext cx="6843597" cy="146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093255" y="1834510"/>
            <a:ext cx="6843597" cy="5863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300008" y="1891350"/>
            <a:ext cx="1751712" cy="472698"/>
            <a:chOff x="3707904" y="3212976"/>
            <a:chExt cx="1751712" cy="47269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3707904" y="3212976"/>
              <a:ext cx="1751712" cy="4726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857926" y="3244334"/>
              <a:ext cx="1428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Регистрация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06192" y="3057084"/>
            <a:ext cx="1751712" cy="472698"/>
            <a:chOff x="3707904" y="3212976"/>
            <a:chExt cx="1751712" cy="472698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3707904" y="3212976"/>
              <a:ext cx="1751712" cy="4726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897263" y="3244334"/>
              <a:ext cx="1349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Отчетность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88248" y="4297800"/>
            <a:ext cx="1751712" cy="472698"/>
            <a:chOff x="3707904" y="3212976"/>
            <a:chExt cx="1751712" cy="472698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3707904" y="3212976"/>
              <a:ext cx="1751712" cy="4726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985941" y="3244334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Проверки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88247" y="5037247"/>
            <a:ext cx="1751712" cy="472698"/>
            <a:chOff x="3707904" y="3212976"/>
            <a:chExt cx="1751712" cy="472698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3707904" y="3212976"/>
              <a:ext cx="1751712" cy="4726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937724" y="3244334"/>
              <a:ext cx="126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Взыскание</a:t>
              </a: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2131519" y="1915333"/>
            <a:ext cx="32412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Оптимизация технологии регистрации плательщиков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636686" y="1989200"/>
            <a:ext cx="3358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Calibri" pitchFamily="34" charset="0"/>
                <a:cs typeface="Calibri" pitchFamily="34" charset="0"/>
              </a:rPr>
              <a:t>Сокращение сроков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регистрации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с 3 до 1 дня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51720" y="2652075"/>
            <a:ext cx="35849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Совершенствование единой формы отчетности по страховым взносам, включая сведения ПУ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084312" y="3015978"/>
            <a:ext cx="343074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Стимулирование представления отчетности </a:t>
            </a:r>
            <a:br>
              <a:rPr lang="ru-RU" sz="12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в электроном виде 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Расширение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возможности электронного сервиса «Кабинет плательщика»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636686" y="2591246"/>
            <a:ext cx="331236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Сокращение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заполняемых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показателей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200" b="1" dirty="0" smtClean="0">
                <a:latin typeface="Calibri" pitchFamily="34" charset="0"/>
                <a:cs typeface="Calibri" pitchFamily="34" charset="0"/>
              </a:rPr>
            </a:b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в расчете </a:t>
            </a:r>
            <a:endParaRPr lang="ru-RU" alt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36686" y="3020759"/>
            <a:ext cx="3301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Доведение показателя представления отчетности в электронном виде 93 %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Уменьшение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количества отчетности представленной  с нарушением срока до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0,8%.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alt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051720" y="4298958"/>
            <a:ext cx="40085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Повышение эффективности камеральных </a:t>
            </a:r>
            <a:br>
              <a:rPr lang="ru-RU" sz="12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и выездных проверок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636686" y="436980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Количество результативных проверок 80%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913309" y="4438762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84312" y="5061230"/>
            <a:ext cx="350444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Внедрение </a:t>
            </a: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электронного документооборота по </a:t>
            </a:r>
            <a:r>
              <a:rPr lang="ru-RU" altLang="ru-RU" sz="1200" b="1" dirty="0">
                <a:latin typeface="Calibri" pitchFamily="34" charset="0"/>
                <a:cs typeface="Calibri" pitchFamily="34" charset="0"/>
              </a:rPr>
              <a:t>исполнительным документам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557933" y="1998433"/>
            <a:ext cx="351621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636686" y="5135097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 smtClean="0">
                <a:latin typeface="Calibri" pitchFamily="34" charset="0"/>
                <a:cs typeface="Calibri" pitchFamily="34" charset="0"/>
              </a:rPr>
              <a:t>84 отделения ПФР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85050" y="-257634"/>
            <a:ext cx="7051245" cy="1785104"/>
          </a:xfr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Задачи по легализации выплат в пользу застрахованных лиц и повышению собираемости страховых </a:t>
            </a:r>
            <a:r>
              <a:rPr lang="ru-RU" sz="2200" dirty="0">
                <a:solidFill>
                  <a:schemeClr val="tx2"/>
                </a:solidFill>
                <a:latin typeface="Arial Black" panose="020B0A04020102020204" pitchFamily="34" charset="0"/>
              </a:rPr>
              <a:t>взносов </a:t>
            </a:r>
            <a:r>
              <a:rPr lang="ru-RU" sz="2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ru-RU" sz="2200" b="1" noProof="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3509" y="2934892"/>
            <a:ext cx="3600400" cy="1430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7505" y="1608692"/>
            <a:ext cx="3636404" cy="11722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1903961"/>
            <a:ext cx="3456384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spc="-10" dirty="0" smtClean="0">
                <a:latin typeface="+mj-lt"/>
              </a:rPr>
              <a:t>Количество ЗЛ из числа трудоспособного населения возрасте от 16 до 54/59 лет  – 88,481 млн. человек. </a:t>
            </a:r>
            <a:endParaRPr lang="ru-RU" sz="1400" b="1" spc="-1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1520" y="3456099"/>
            <a:ext cx="316835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Меры по легализации трудовых отношений 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1608692"/>
            <a:ext cx="4158036" cy="11722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 том числе лица трудоспособного возраста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ИЛС которых отсутствует информация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 начисленных страховых взносах –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22,594 млн. человек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934892"/>
            <a:ext cx="4158036" cy="1430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3029828"/>
            <a:ext cx="4032448" cy="124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2563" lvl="1" indent="-182563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altLang="ru-RU" sz="1400" spc="-30" dirty="0" smtClean="0">
                <a:cs typeface="Times New Roman" panose="02020603050405020304" pitchFamily="18" charset="0"/>
              </a:rPr>
              <a:t>Выявление «нелегальной» трудовой занятости </a:t>
            </a:r>
          </a:p>
          <a:p>
            <a:pPr marL="182563" lvl="1" indent="-182563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altLang="ru-RU" sz="1400" spc="-30" dirty="0" smtClean="0">
                <a:cs typeface="Times New Roman" panose="02020603050405020304" pitchFamily="18" charset="0"/>
              </a:rPr>
              <a:t>Выявление рабочих мест с сокрытой з/п</a:t>
            </a:r>
            <a:br>
              <a:rPr lang="ru-RU" altLang="ru-RU" sz="1400" spc="-30" dirty="0" smtClean="0">
                <a:cs typeface="Times New Roman" panose="02020603050405020304" pitchFamily="18" charset="0"/>
              </a:rPr>
            </a:br>
            <a:r>
              <a:rPr lang="ru-RU" altLang="ru-RU" sz="1400" spc="-30" dirty="0" smtClean="0">
                <a:cs typeface="Times New Roman" panose="02020603050405020304" pitchFamily="18" charset="0"/>
              </a:rPr>
              <a:t>(с которой не уплачиваются страховые взносы)</a:t>
            </a:r>
          </a:p>
          <a:p>
            <a:pPr marL="182563" lvl="1" indent="-182563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altLang="ru-RU" sz="1400" spc="-30" dirty="0" smtClean="0">
                <a:cs typeface="Times New Roman" panose="02020603050405020304" pitchFamily="18" charset="0"/>
              </a:rPr>
              <a:t>Утверждение плана мероприятий направленного на реализацию мер по легализации трудовых отношений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779912" y="1952494"/>
            <a:ext cx="9361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3779912" y="3407682"/>
            <a:ext cx="9361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509120"/>
            <a:ext cx="3600400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Снижение доли населения, не занятого в легальном секторе экономики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5085184"/>
            <a:ext cx="3600400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Выведение из «тени» заработной платы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5661248"/>
            <a:ext cx="3600400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Прирост объема поступающих страховых взносов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779912" y="4574278"/>
            <a:ext cx="936103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3779912" y="5166904"/>
            <a:ext cx="936103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3779912" y="5756114"/>
            <a:ext cx="93610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4509120"/>
            <a:ext cx="4158036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 менее 30,0%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5085184"/>
            <a:ext cx="4158036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 менее 10,0%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8024" y="5661248"/>
            <a:ext cx="4158036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311 млрд.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8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447675" y="106363"/>
            <a:ext cx="6645275" cy="11430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Рост страховых пенсий – 39,1 млн. пенсионеров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998157"/>
              </p:ext>
            </p:extLst>
          </p:nvPr>
        </p:nvGraphicFramePr>
        <p:xfrm>
          <a:off x="900425" y="2764378"/>
          <a:ext cx="87739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513754" cy="549331"/>
          </a:xfrm>
          <a:prstGeom prst="rect">
            <a:avLst/>
          </a:prstGeom>
        </p:spPr>
        <p:txBody>
          <a:bodyPr/>
          <a:lstStyle/>
          <a:p>
            <a:fld id="{CF7A2BDD-D331-44F0-96AA-4FB4ED497064}" type="slidenum">
              <a:rPr lang="en-US" sz="1400" smtClean="0">
                <a:solidFill>
                  <a:srgbClr val="310095">
                    <a:shade val="75000"/>
                  </a:srgbClr>
                </a:solidFill>
              </a:rPr>
              <a:pPr/>
              <a:t>9</a:t>
            </a:fld>
            <a:endParaRPr lang="en-US" sz="1400" dirty="0">
              <a:solidFill>
                <a:srgbClr val="310095">
                  <a:shade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1921823"/>
            <a:ext cx="2952329" cy="715089"/>
          </a:xfrm>
          <a:prstGeom prst="round2DiagRect">
            <a:avLst/>
          </a:prstGeom>
          <a:solidFill>
            <a:srgbClr val="C0504D">
              <a:lumMod val="20000"/>
              <a:lumOff val="80000"/>
            </a:srgb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и</a:t>
            </a:r>
            <a:r>
              <a:rPr lang="ru-RU" b="1" kern="0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ндексация 2015 год: </a:t>
            </a:r>
          </a:p>
          <a:p>
            <a:pPr algn="ctr"/>
            <a:r>
              <a:rPr lang="ru-RU" b="1" kern="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1 февраля – 7,5%</a:t>
            </a:r>
          </a:p>
        </p:txBody>
      </p:sp>
      <p:pic>
        <p:nvPicPr>
          <p:cNvPr id="16" name="Picture 3" descr="C:\Users\User\AppData\Local\Microsoft\Windows\Temporary Internet Files\Content.IE5\91E32Z0Y\MC90043379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71892"/>
            <a:ext cx="497297" cy="4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91262" y="1573022"/>
            <a:ext cx="2740578" cy="576000"/>
            <a:chOff x="792065" y="19535"/>
            <a:chExt cx="2740578" cy="576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92065" y="19535"/>
              <a:ext cx="2740578" cy="576000"/>
            </a:xfrm>
            <a:prstGeom prst="rect">
              <a:avLst/>
            </a:prstGeom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ln w="25400" cap="flat" cmpd="sng" algn="ctr">
              <a:solidFill>
                <a:srgbClr val="8064A2">
                  <a:hueOff val="-4464770"/>
                  <a:satOff val="26899"/>
                  <a:lumOff val="2156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2065" y="19535"/>
              <a:ext cx="2740578" cy="57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индексация 2014 год, всего - 8,3%</a:t>
              </a:r>
              <a:endParaRPr lang="ru-RU" sz="1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1262" y="2190561"/>
            <a:ext cx="2740578" cy="734383"/>
            <a:chOff x="792065" y="637074"/>
            <a:chExt cx="2740578" cy="73438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2065" y="637074"/>
              <a:ext cx="2740578" cy="734383"/>
            </a:xfrm>
            <a:prstGeom prst="rect">
              <a:avLst/>
            </a:prstGeom>
            <a:solidFill>
              <a:srgbClr val="8064A2">
                <a:tint val="40000"/>
                <a:alpha val="90000"/>
                <a:hueOff val="-3945706"/>
                <a:satOff val="22157"/>
                <a:lumOff val="1408"/>
                <a:alphaOff val="0"/>
              </a:srgbClr>
            </a:solidFill>
            <a:ln w="25400" cap="flat" cmpd="sng" algn="ctr">
              <a:solidFill>
                <a:srgbClr val="8064A2">
                  <a:tint val="40000"/>
                  <a:alpha val="90000"/>
                  <a:hueOff val="-3945706"/>
                  <a:satOff val="22157"/>
                  <a:lumOff val="1408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92065" y="637074"/>
              <a:ext cx="2740578" cy="734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800" b="1" kern="1200" dirty="0" smtClean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1 февраля – 6,5% </a:t>
              </a:r>
              <a:endParaRPr lang="ru-RU" sz="1800" b="1" kern="12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800" b="1" kern="1200" dirty="0" smtClean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1 апреля – 1,7%</a:t>
              </a:r>
              <a:endParaRPr lang="ru-RU" sz="1800" b="1" kern="1200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Стрелка вправо 1"/>
          <p:cNvSpPr/>
          <p:nvPr/>
        </p:nvSpPr>
        <p:spPr>
          <a:xfrm>
            <a:off x="6660232" y="1988840"/>
            <a:ext cx="576064" cy="5034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40495" y="1897668"/>
            <a:ext cx="162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9,8%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3213" y="2348880"/>
            <a:ext cx="1735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 smtClean="0">
                <a:latin typeface="Calibri"/>
              </a:rPr>
              <a:t>Индексация </a:t>
            </a:r>
          </a:p>
          <a:p>
            <a:r>
              <a:rPr lang="ru-RU" sz="1600" kern="0" dirty="0" smtClean="0">
                <a:latin typeface="Calibri"/>
              </a:rPr>
              <a:t>по фактической инфляции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32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shablon5</Template>
  <TotalTime>4155</TotalTime>
  <Words>1790</Words>
  <Application>Microsoft Office PowerPoint</Application>
  <PresentationFormat>Экран (4:3)</PresentationFormat>
  <Paragraphs>395</Paragraphs>
  <Slides>26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Специальное оформление</vt:lpstr>
      <vt:lpstr>Лист Microsoft Excel 97-2003</vt:lpstr>
      <vt:lpstr>Диаграмма Microsoft Excel</vt:lpstr>
      <vt:lpstr>О предварительных итогах работы ПФР по основным направлениям деятельности  в 2014 году и задачах на 2015 год</vt:lpstr>
      <vt:lpstr>Задачи ПФР на 2014 год</vt:lpstr>
      <vt:lpstr>Макроэкономические условия исполнения бюджета ПФР в 2014 году</vt:lpstr>
      <vt:lpstr>Поступление страховых взносов  в 2014 году, трлн. рублей</vt:lpstr>
      <vt:lpstr>Динамика размера задолженности по страховым взносам</vt:lpstr>
      <vt:lpstr>Меры по повышению эффективности администрирования страховых взносов в 2014 году</vt:lpstr>
      <vt:lpstr>Презентация PowerPoint</vt:lpstr>
      <vt:lpstr> Задачи по легализации выплат в пользу застрахованных лиц и повышению собираемости страховых взносов  </vt:lpstr>
      <vt:lpstr>Рост страховых пенсий – 39,1 млн. пенсионеров</vt:lpstr>
      <vt:lpstr>Рост социальных пенсий – 2,9 млн. пенсионеров</vt:lpstr>
      <vt:lpstr>Презентация PowerPoint</vt:lpstr>
      <vt:lpstr>Презентация PowerPoint</vt:lpstr>
      <vt:lpstr>Презентация PowerPoint</vt:lpstr>
      <vt:lpstr>Софинансирование социальных программ в 2014 году</vt:lpstr>
      <vt:lpstr>Итоги заседания президиума Государственного Совета Российской Федерации «О развитии системы социальной защиты граждан пожилого возраста»  5 августа 2014 года</vt:lpstr>
      <vt:lpstr>Презентация PowerPoint</vt:lpstr>
      <vt:lpstr>Презентация PowerPoint</vt:lpstr>
      <vt:lpstr>Комплекс мероприятий «Дорожная карта»  Обеспечение выплаты пенсий и организация деятельности ТО ПФР в Республике Крым и  г. Севастополе</vt:lpstr>
      <vt:lpstr>Направления повышения качества предоставления услуг</vt:lpstr>
      <vt:lpstr>Формы и методы работы  в клиентских службах ПФР</vt:lpstr>
      <vt:lpstr>Виды услуг Пенсионного  фонда, оказываемых  в электронном виде</vt:lpstr>
      <vt:lpstr>Презентация PowerPoint</vt:lpstr>
      <vt:lpstr>Презентация PowerPoint</vt:lpstr>
      <vt:lpstr>Информационно-разъяснительная работа ПФР</vt:lpstr>
      <vt:lpstr>Соцопросы показывают растущий уровень знаний граждан о новой пенсионной формуле</vt:lpstr>
      <vt:lpstr>Первоочередные задачи на 2015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Царева Анна Конста.</dc:creator>
  <cp:lastModifiedBy>user</cp:lastModifiedBy>
  <cp:revision>420</cp:revision>
  <cp:lastPrinted>2014-12-22T15:04:14Z</cp:lastPrinted>
  <dcterms:created xsi:type="dcterms:W3CDTF">2014-12-10T07:26:39Z</dcterms:created>
  <dcterms:modified xsi:type="dcterms:W3CDTF">2014-12-24T07:16:06Z</dcterms:modified>
</cp:coreProperties>
</file>