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9" r:id="rId3"/>
    <p:sldId id="316" r:id="rId4"/>
    <p:sldId id="277" r:id="rId5"/>
    <p:sldId id="296" r:id="rId6"/>
    <p:sldId id="282" r:id="rId7"/>
    <p:sldId id="299" r:id="rId8"/>
    <p:sldId id="283" r:id="rId9"/>
    <p:sldId id="284" r:id="rId10"/>
    <p:sldId id="289" r:id="rId11"/>
    <p:sldId id="290" r:id="rId12"/>
    <p:sldId id="291" r:id="rId13"/>
    <p:sldId id="29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06400" indent="-234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814388" indent="-4714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222375" indent="-7080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630363" indent="-944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A1716"/>
    <a:srgbClr val="DE212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6" autoAdjust="0"/>
    <p:restoredTop sz="78508" autoAdjust="0"/>
  </p:normalViewPr>
  <p:slideViewPr>
    <p:cSldViewPr snapToGrid="0">
      <p:cViewPr varScale="1">
        <p:scale>
          <a:sx n="150" d="100"/>
          <a:sy n="150" d="100"/>
        </p:scale>
        <p:origin x="-264" y="-90"/>
      </p:cViewPr>
      <p:guideLst>
        <p:guide orient="horz" pos="155"/>
        <p:guide pos="-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49CFE23E-6559-4ECE-AEC6-15E04362EF62}" type="datetime1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A7BA5EEC-8E87-4C76-AE72-2A72069A7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7774EED0-C2DF-4D98-8D07-DB642EBAD035}" type="datetime1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B98C1956-D1AB-4260-A09E-2E7C36A7D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064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06400" algn="l" defTabSz="4064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814388" algn="l" defTabSz="4064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222375" algn="l" defTabSz="4064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630363" algn="l" defTabSz="4064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040560" algn="l" defTabSz="4081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672" algn="l" defTabSz="4081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6784" algn="l" defTabSz="4081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4896" algn="l" defTabSz="40811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4E3520-CB5E-46DA-A507-3284D111696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70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D5AC17-3EA9-43F7-9483-DED82BF39893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60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AEB3F9-5A18-4FA0-908D-4BAE8269173F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rtlCol="0">
            <a:normAutofit fontScale="62500" lnSpcReduction="20000"/>
          </a:bodyPr>
          <a:lstStyle/>
          <a:p>
            <a:pPr defTabSz="478364" eaLnBrk="1" hangingPunct="1">
              <a:spcBef>
                <a:spcPct val="0"/>
              </a:spcBef>
              <a:defRPr/>
            </a:pPr>
            <a:r>
              <a:rPr lang="en-US" sz="900" dirty="0" smtClean="0"/>
              <a:t>Economic legacy of the WC (tourism, infrastructure, new jobs)</a:t>
            </a:r>
          </a:p>
          <a:p>
            <a:pPr defTabSz="478364" eaLnBrk="1" hangingPunct="1">
              <a:spcBef>
                <a:spcPct val="0"/>
              </a:spcBef>
              <a:defRPr/>
            </a:pPr>
            <a:endParaRPr lang="en-US" sz="900" dirty="0" smtClean="0"/>
          </a:p>
          <a:p>
            <a:pPr defTabSz="478364" eaLnBrk="1" hangingPunct="1">
              <a:spcBef>
                <a:spcPct val="0"/>
              </a:spcBef>
              <a:defRPr/>
            </a:pPr>
            <a:r>
              <a:rPr lang="en-US" sz="900" dirty="0" smtClean="0"/>
              <a:t>Economic value of the Championship</a:t>
            </a:r>
          </a:p>
          <a:p>
            <a:pPr defTabSz="478364" eaLnBrk="1" hangingPunct="1">
              <a:spcBef>
                <a:spcPct val="0"/>
              </a:spcBef>
              <a:defRPr/>
            </a:pPr>
            <a:endParaRPr lang="en-US" sz="900" dirty="0" smtClean="0"/>
          </a:p>
          <a:p>
            <a:pPr defTabSz="478364" eaLnBrk="1" hangingPunct="1">
              <a:spcBef>
                <a:spcPct val="0"/>
              </a:spcBef>
              <a:defRPr/>
            </a:pPr>
            <a:r>
              <a:rPr lang="en-US" sz="900" dirty="0" smtClean="0"/>
              <a:t>Additional tourist streams as internal, and from abroad will appear not only during the Championship, but also after it;</a:t>
            </a:r>
          </a:p>
          <a:p>
            <a:pPr defTabSz="478364" eaLnBrk="1" hangingPunct="1">
              <a:spcBef>
                <a:spcPct val="0"/>
              </a:spcBef>
              <a:defRPr/>
            </a:pPr>
            <a:endParaRPr lang="en-US" sz="900" dirty="0" smtClean="0"/>
          </a:p>
          <a:p>
            <a:pPr defTabSz="478364" eaLnBrk="1" hangingPunct="1">
              <a:spcBef>
                <a:spcPct val="0"/>
              </a:spcBef>
              <a:defRPr/>
            </a:pPr>
            <a:r>
              <a:rPr lang="en-US" sz="900" dirty="0" smtClean="0"/>
              <a:t>- Progress of an infrastructure (transport, communication, hotels, etc.); </a:t>
            </a:r>
          </a:p>
          <a:p>
            <a:pPr defTabSz="478364" eaLnBrk="1" hangingPunct="1">
              <a:spcBef>
                <a:spcPct val="0"/>
              </a:spcBef>
              <a:defRPr/>
            </a:pPr>
            <a:endParaRPr lang="en-US" sz="900" dirty="0" smtClean="0"/>
          </a:p>
          <a:p>
            <a:pPr defTabSz="478364" eaLnBrk="1" hangingPunct="1">
              <a:spcBef>
                <a:spcPct val="0"/>
              </a:spcBef>
              <a:defRPr/>
            </a:pPr>
            <a:r>
              <a:rPr lang="en-US" sz="900" dirty="0" smtClean="0"/>
              <a:t>- Progress of the private-state partnership.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B3E136-497B-44F5-BECA-67FA971F103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90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4FA281-28AA-4955-A3A0-BCC0706E92F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en-US" sz="60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5EE0E8-7162-408A-91F7-D066A4E66BC5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90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4FA281-28AA-4955-A3A0-BCC0706E92F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90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ABE2A9-07B6-4248-9F62-C2320953A60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90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831C30-2FD0-4D91-B58B-DC3E434A7FD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spcBef>
                <a:spcPct val="0"/>
              </a:spcBef>
            </a:pPr>
            <a:endParaRPr lang="en-US" sz="70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4D5318-A404-4AB4-9139-6C31C2DB8CD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spcBef>
                <a:spcPct val="0"/>
              </a:spcBef>
            </a:pPr>
            <a:endParaRPr lang="en-US" sz="70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6B34BB-23E9-423F-BF4E-3E30919C30A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90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21B223-17EF-47F5-9C72-944540AFE5C6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60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CDDF31-7433-4897-BF17-C51E7934934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4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DD975-A0B7-422C-B399-6B1973D3A5F0}" type="datetime1">
              <a:rPr lang="ru-RU"/>
              <a:pPr>
                <a:defRPr/>
              </a:pPr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4237E-95FA-4020-9B0D-FEDD7F526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341DB-D266-4D0B-8004-42C17102D335}" type="datetime1">
              <a:rPr lang="ru-RU"/>
              <a:pPr>
                <a:defRPr/>
              </a:pPr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79C07-ACD3-4EBA-BF23-398E3D54E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408B-6261-43B2-9E59-029E131A3411}" type="datetime1">
              <a:rPr lang="ru-RU"/>
              <a:pPr>
                <a:defRPr/>
              </a:pPr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DA62A-782C-4CD1-A02C-F68005511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89706-38AD-4B50-8AAD-7143B00031FC}" type="datetime1">
              <a:rPr lang="ru-RU"/>
              <a:pPr>
                <a:defRPr/>
              </a:pPr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ED7D-84FB-43E9-88FD-904D362CA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33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44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56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6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7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489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1CCFF-C996-467E-AAE1-B28E00F67763}" type="datetime1">
              <a:rPr lang="ru-RU"/>
              <a:pPr>
                <a:defRPr/>
              </a:pPr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B0484-A993-4517-BE55-AD269CCBE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F78A3-9D09-4758-80B9-67CA0AFDE808}" type="datetime1">
              <a:rPr lang="ru-RU"/>
              <a:pPr>
                <a:defRPr/>
              </a:pPr>
              <a:t>01.11.2011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ED491-CDD5-42D5-B7A7-A3B0D779D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9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12" indent="0">
              <a:buNone/>
              <a:defRPr sz="1800" b="1"/>
            </a:lvl2pPr>
            <a:lvl3pPr marL="816224" indent="0">
              <a:buNone/>
              <a:defRPr sz="1600" b="1"/>
            </a:lvl3pPr>
            <a:lvl4pPr marL="1224336" indent="0">
              <a:buNone/>
              <a:defRPr sz="1400" b="1"/>
            </a:lvl4pPr>
            <a:lvl5pPr marL="1632448" indent="0">
              <a:buNone/>
              <a:defRPr sz="1400" b="1"/>
            </a:lvl5pPr>
            <a:lvl6pPr marL="2040560" indent="0">
              <a:buNone/>
              <a:defRPr sz="1400" b="1"/>
            </a:lvl6pPr>
            <a:lvl7pPr marL="2448672" indent="0">
              <a:buNone/>
              <a:defRPr sz="1400" b="1"/>
            </a:lvl7pPr>
            <a:lvl8pPr marL="2856784" indent="0">
              <a:buNone/>
              <a:defRPr sz="1400" b="1"/>
            </a:lvl8pPr>
            <a:lvl9pPr marL="3264896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9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12" indent="0">
              <a:buNone/>
              <a:defRPr sz="1800" b="1"/>
            </a:lvl2pPr>
            <a:lvl3pPr marL="816224" indent="0">
              <a:buNone/>
              <a:defRPr sz="1600" b="1"/>
            </a:lvl3pPr>
            <a:lvl4pPr marL="1224336" indent="0">
              <a:buNone/>
              <a:defRPr sz="1400" b="1"/>
            </a:lvl4pPr>
            <a:lvl5pPr marL="1632448" indent="0">
              <a:buNone/>
              <a:defRPr sz="1400" b="1"/>
            </a:lvl5pPr>
            <a:lvl6pPr marL="2040560" indent="0">
              <a:buNone/>
              <a:defRPr sz="1400" b="1"/>
            </a:lvl6pPr>
            <a:lvl7pPr marL="2448672" indent="0">
              <a:buNone/>
              <a:defRPr sz="1400" b="1"/>
            </a:lvl7pPr>
            <a:lvl8pPr marL="2856784" indent="0">
              <a:buNone/>
              <a:defRPr sz="1400" b="1"/>
            </a:lvl8pPr>
            <a:lvl9pPr marL="3264896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0352-06BD-4031-9F90-1FDA6F8122FA}" type="datetime1">
              <a:rPr lang="ru-RU"/>
              <a:pPr>
                <a:defRPr/>
              </a:pPr>
              <a:t>01.11.2011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435B6-23F4-43AC-8C19-1A799C443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87513-1010-472F-850D-E464C6B2547E}" type="datetime1">
              <a:rPr lang="ru-RU"/>
              <a:pPr>
                <a:defRPr/>
              </a:pPr>
              <a:t>01.11.2011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4896B-2A65-47B3-98A7-D89A89548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917FD-FE28-4C27-928C-093BE35C8752}" type="datetime1">
              <a:rPr lang="ru-RU"/>
              <a:pPr>
                <a:defRPr/>
              </a:pPr>
              <a:t>01.11.2011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4D4C6-815B-425F-B860-BF7F4B1B8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12" indent="0">
              <a:buNone/>
              <a:defRPr sz="1100"/>
            </a:lvl2pPr>
            <a:lvl3pPr marL="816224" indent="0">
              <a:buNone/>
              <a:defRPr sz="900"/>
            </a:lvl3pPr>
            <a:lvl4pPr marL="1224336" indent="0">
              <a:buNone/>
              <a:defRPr sz="800"/>
            </a:lvl4pPr>
            <a:lvl5pPr marL="1632448" indent="0">
              <a:buNone/>
              <a:defRPr sz="800"/>
            </a:lvl5pPr>
            <a:lvl6pPr marL="2040560" indent="0">
              <a:buNone/>
              <a:defRPr sz="800"/>
            </a:lvl6pPr>
            <a:lvl7pPr marL="2448672" indent="0">
              <a:buNone/>
              <a:defRPr sz="800"/>
            </a:lvl7pPr>
            <a:lvl8pPr marL="2856784" indent="0">
              <a:buNone/>
              <a:defRPr sz="800"/>
            </a:lvl8pPr>
            <a:lvl9pPr marL="3264896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E0466-CEE1-4D94-96B6-9CFBA85F2F9F}" type="datetime1">
              <a:rPr lang="ru-RU"/>
              <a:pPr>
                <a:defRPr/>
              </a:pPr>
              <a:t>01.11.2011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126E-5C7E-49D4-9E3F-C037F3661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08112" indent="0">
              <a:buNone/>
              <a:defRPr sz="2500"/>
            </a:lvl2pPr>
            <a:lvl3pPr marL="816224" indent="0">
              <a:buNone/>
              <a:defRPr sz="2100"/>
            </a:lvl3pPr>
            <a:lvl4pPr marL="1224336" indent="0">
              <a:buNone/>
              <a:defRPr sz="1800"/>
            </a:lvl4pPr>
            <a:lvl5pPr marL="1632448" indent="0">
              <a:buNone/>
              <a:defRPr sz="1800"/>
            </a:lvl5pPr>
            <a:lvl6pPr marL="2040560" indent="0">
              <a:buNone/>
              <a:defRPr sz="1800"/>
            </a:lvl6pPr>
            <a:lvl7pPr marL="2448672" indent="0">
              <a:buNone/>
              <a:defRPr sz="1800"/>
            </a:lvl7pPr>
            <a:lvl8pPr marL="2856784" indent="0">
              <a:buNone/>
              <a:defRPr sz="1800"/>
            </a:lvl8pPr>
            <a:lvl9pPr marL="3264896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12" indent="0">
              <a:buNone/>
              <a:defRPr sz="1100"/>
            </a:lvl2pPr>
            <a:lvl3pPr marL="816224" indent="0">
              <a:buNone/>
              <a:defRPr sz="900"/>
            </a:lvl3pPr>
            <a:lvl4pPr marL="1224336" indent="0">
              <a:buNone/>
              <a:defRPr sz="800"/>
            </a:lvl4pPr>
            <a:lvl5pPr marL="1632448" indent="0">
              <a:buNone/>
              <a:defRPr sz="800"/>
            </a:lvl5pPr>
            <a:lvl6pPr marL="2040560" indent="0">
              <a:buNone/>
              <a:defRPr sz="800"/>
            </a:lvl6pPr>
            <a:lvl7pPr marL="2448672" indent="0">
              <a:buNone/>
              <a:defRPr sz="800"/>
            </a:lvl7pPr>
            <a:lvl8pPr marL="2856784" indent="0">
              <a:buNone/>
              <a:defRPr sz="800"/>
            </a:lvl8pPr>
            <a:lvl9pPr marL="3264896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0F42A-2322-4007-BDC7-9DB8FEA97BDA}" type="datetime1">
              <a:rPr lang="ru-RU"/>
              <a:pPr>
                <a:defRPr/>
              </a:pPr>
              <a:t>01.11.2011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C3687-7FE9-4467-8637-D3EEBEE9A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3" tIns="40811" rIns="81623" bIns="408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3" tIns="40811" rIns="81623" bIns="408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81623" tIns="40811" rIns="81623" bIns="40811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79CC97DD-7447-4488-911E-133771E42F3B}" type="datetime1">
              <a:rPr lang="ru-RU"/>
              <a:pPr>
                <a:defRPr/>
              </a:pPr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1623" tIns="40811" rIns="81623" bIns="4081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81623" tIns="40811" rIns="81623" bIns="40811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35328130-82DC-4399-84CD-71D9E11BA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08112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816224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224336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632448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4800" indent="-3048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1988" indent="-2540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017588" indent="-201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427163" indent="-201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35150" indent="-201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244616" indent="-204056" algn="l" defTabSz="81622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728" indent="-204056" algn="l" defTabSz="81622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840" indent="-204056" algn="l" defTabSz="81622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952" indent="-204056" algn="l" defTabSz="81622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2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12" algn="l" defTabSz="81622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24" algn="l" defTabSz="81622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336" algn="l" defTabSz="81622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448" algn="l" defTabSz="81622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560" algn="l" defTabSz="81622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672" algn="l" defTabSz="81622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784" algn="l" defTabSz="81622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896" algn="l" defTabSz="81622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spb.hh.ru/employer-logo/559996.jpeg" TargetMode="Externa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7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red_16x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-4763"/>
            <a:ext cx="9182101" cy="516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76"/>
          <p:cNvSpPr txBox="1">
            <a:spLocks noChangeArrowheads="1"/>
          </p:cNvSpPr>
          <p:nvPr/>
        </p:nvSpPr>
        <p:spPr bwMode="auto">
          <a:xfrm>
            <a:off x="915988" y="1327150"/>
            <a:ext cx="6700476" cy="21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623" tIns="40811" rIns="81623" bIns="40811">
            <a:spAutoFit/>
          </a:bodyPr>
          <a:lstStyle/>
          <a:p>
            <a:pPr algn="ctr"/>
            <a:r>
              <a:rPr lang="ru-RU" sz="4000" dirty="0" smtClean="0"/>
              <a:t>Основные проблемы современной пенсионной системы России</a:t>
            </a:r>
            <a:endParaRPr lang="ru-RU" sz="4000" dirty="0"/>
          </a:p>
          <a:p>
            <a:pPr algn="ctr"/>
            <a:endParaRPr lang="ru-RU" sz="1600" dirty="0">
              <a:latin typeface="Calibri" charset="0"/>
            </a:endParaRPr>
          </a:p>
        </p:txBody>
      </p:sp>
      <p:sp>
        <p:nvSpPr>
          <p:cNvPr id="2052" name="Прямоугольник 80"/>
          <p:cNvSpPr>
            <a:spLocks noChangeArrowheads="1"/>
          </p:cNvSpPr>
          <p:nvPr/>
        </p:nvSpPr>
        <p:spPr bwMode="auto">
          <a:xfrm>
            <a:off x="5053277" y="4125913"/>
            <a:ext cx="4090723" cy="91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623" tIns="40811" rIns="81623" bIns="40811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latin typeface="Calibri" charset="0"/>
              </a:rPr>
              <a:t>Докладчик - Денис Рогачев</a:t>
            </a:r>
            <a:endParaRPr lang="ru-RU" dirty="0">
              <a:solidFill>
                <a:schemeClr val="bg1"/>
              </a:solidFill>
              <a:latin typeface="Calibri" charset="0"/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Calibri" charset="0"/>
              </a:rPr>
              <a:t>Институт права </a:t>
            </a:r>
            <a:r>
              <a:rPr lang="ru-RU" dirty="0">
                <a:solidFill>
                  <a:schemeClr val="bg1"/>
                </a:solidFill>
                <a:latin typeface="Calibri" charset="0"/>
              </a:rPr>
              <a:t>МГЮА</a:t>
            </a:r>
            <a:r>
              <a:rPr lang="en-US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alibri" charset="0"/>
              </a:rPr>
              <a:t>им.О.Е.Кутафина</a:t>
            </a:r>
            <a:r>
              <a:rPr lang="ru-RU" dirty="0">
                <a:solidFill>
                  <a:schemeClr val="bg1"/>
                </a:solidFill>
                <a:latin typeface="Calibri" charset="0"/>
              </a:rPr>
              <a:t>,</a:t>
            </a:r>
          </a:p>
          <a:p>
            <a:pPr algn="r"/>
            <a:r>
              <a:rPr lang="ru-RU" dirty="0" err="1" smtClean="0">
                <a:solidFill>
                  <a:schemeClr val="bg1"/>
                </a:solidFill>
                <a:latin typeface="Calibri" charset="0"/>
              </a:rPr>
              <a:t>к.ю.н</a:t>
            </a:r>
            <a:r>
              <a:rPr lang="ru-RU" dirty="0" smtClean="0">
                <a:solidFill>
                  <a:schemeClr val="bg1"/>
                </a:solidFill>
                <a:latin typeface="Calibri" charset="0"/>
              </a:rPr>
              <a:t>., доцент</a:t>
            </a:r>
            <a:endParaRPr lang="ru-RU" dirty="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2054" name="TextBox 76"/>
          <p:cNvSpPr txBox="1">
            <a:spLocks noChangeArrowheads="1"/>
          </p:cNvSpPr>
          <p:nvPr/>
        </p:nvSpPr>
        <p:spPr bwMode="auto">
          <a:xfrm>
            <a:off x="3087786" y="127000"/>
            <a:ext cx="164904" cy="5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623" tIns="40811" rIns="81623" bIns="40811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Calibri" charset="0"/>
            </a:endParaRPr>
          </a:p>
          <a:p>
            <a:pPr algn="ctr"/>
            <a:endParaRPr lang="ru-RU" sz="1400" dirty="0">
              <a:latin typeface="Calibri" charset="0"/>
            </a:endParaRPr>
          </a:p>
        </p:txBody>
      </p:sp>
      <p:pic>
        <p:nvPicPr>
          <p:cNvPr id="2057" name="Picture 9" descr="Снимо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0"/>
            <a:ext cx="3511550" cy="54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62277" y="146050"/>
            <a:ext cx="5455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Международный семинар </a:t>
            </a:r>
            <a:r>
              <a:rPr lang="ru-RU" sz="1400" dirty="0" smtClean="0"/>
              <a:t>«</a:t>
            </a:r>
            <a:r>
              <a:rPr lang="ru-RU" sz="1400" b="1" dirty="0" smtClean="0"/>
              <a:t>Основные </a:t>
            </a:r>
            <a:r>
              <a:rPr lang="ru-RU" sz="1400" b="1" dirty="0" smtClean="0"/>
              <a:t>тенденции </a:t>
            </a:r>
            <a:r>
              <a:rPr lang="ru-RU" sz="1400" b="1" dirty="0" smtClean="0"/>
              <a:t>развития</a:t>
            </a:r>
            <a:endParaRPr lang="en-US" sz="1400" b="1" dirty="0" smtClean="0"/>
          </a:p>
          <a:p>
            <a:r>
              <a:rPr lang="ru-RU" sz="1400" b="1" dirty="0" smtClean="0"/>
              <a:t>пенсионных </a:t>
            </a:r>
            <a:r>
              <a:rPr lang="ru-RU" sz="1400" b="1" dirty="0" smtClean="0"/>
              <a:t>систем в современном </a:t>
            </a:r>
            <a:r>
              <a:rPr lang="ru-RU" sz="1400" b="1" dirty="0" smtClean="0"/>
              <a:t>мире»</a:t>
            </a:r>
            <a:r>
              <a:rPr lang="en-US" sz="1400" b="1" dirty="0" smtClean="0"/>
              <a:t> </a:t>
            </a:r>
            <a:r>
              <a:rPr lang="ru-RU" sz="1400" dirty="0" smtClean="0"/>
              <a:t>01 </a:t>
            </a:r>
            <a:r>
              <a:rPr lang="ru-RU" sz="1400" dirty="0" smtClean="0"/>
              <a:t>ноября 2011 г.</a:t>
            </a:r>
            <a:endParaRPr lang="ru-RU" sz="1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326721" y="913557"/>
            <a:ext cx="5784850" cy="255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pPr marL="169863" indent="-169863">
              <a:buFont typeface="Arial" charset="0"/>
              <a:buChar char="•"/>
            </a:pPr>
            <a:endParaRPr lang="ru-RU" sz="2400" dirty="0">
              <a:latin typeface="Calibri" charset="0"/>
              <a:cs typeface="Calibri" charset="0"/>
            </a:endParaRPr>
          </a:p>
          <a:p>
            <a:r>
              <a:rPr lang="ru-RU" sz="2000" dirty="0" smtClean="0"/>
              <a:t>Летом 2011 года принят в первом чтении Проект Федерального закона N 570935-5 "О порядке финансирования выплат за счет средств пенсионных накоплений". То есть, сейчас Россия на пороге нового витка реформирования накопительного пенсионного компонента</a:t>
            </a:r>
            <a:endParaRPr lang="ru-RU" sz="20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0025" y="188913"/>
            <a:ext cx="5578205" cy="4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sz="2800" dirty="0" smtClean="0"/>
              <a:t>Накопительный компонент</a:t>
            </a:r>
            <a:endParaRPr lang="ru-RU" sz="2800" b="1" dirty="0">
              <a:latin typeface="Calibri" charset="0"/>
            </a:endParaRPr>
          </a:p>
        </p:txBody>
      </p:sp>
      <p:pic>
        <p:nvPicPr>
          <p:cNvPr id="6" name="Picture 2" descr="http://t1.gstatic.com/images?q=tbn:ANd9GcRqm2vlH_jPMqtBmkBGcGvVrs-bp-DTssjbAQmQtmA5uc4GM77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60150" y="3618689"/>
            <a:ext cx="1520557" cy="13424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7938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9"/>
          <p:cNvSpPr txBox="1">
            <a:spLocks noChangeArrowheads="1"/>
          </p:cNvSpPr>
          <p:nvPr/>
        </p:nvSpPr>
        <p:spPr bwMode="auto">
          <a:xfrm>
            <a:off x="137470" y="1452663"/>
            <a:ext cx="5805488" cy="308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Надежда на успех зарубежных аналогичных моделей (Латинская Америка, Восточная Европа, Казахстан);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Надежда на устойчивый рост экономики страны, а также на стабильно высокие цифры доходности от инвестирования собираемых пенсионных накоплений;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Надежда на популярность свободы выбора негосударственного способа формирования своей пенсии (частного инвестирования пенсионных взносов в различные финансовые инструменты).</a:t>
            </a:r>
            <a:endParaRPr lang="en-US" dirty="0">
              <a:latin typeface="Calibri" charset="0"/>
              <a:cs typeface="Calibri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0025" y="188913"/>
            <a:ext cx="5604145" cy="12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sz="2000" dirty="0" smtClean="0"/>
              <a:t>Что мотивировало российского законодателя при принятии в 2001 году решения о введении накопительного компонента в систему обязательного пенсионного страхования? </a:t>
            </a:r>
            <a:endParaRPr lang="ru-RU" sz="2000" b="1" dirty="0">
              <a:latin typeface="Calibri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7" name="TextBox 9"/>
          <p:cNvSpPr txBox="1">
            <a:spLocks noChangeArrowheads="1"/>
          </p:cNvSpPr>
          <p:nvPr/>
        </p:nvSpPr>
        <p:spPr bwMode="auto">
          <a:xfrm>
            <a:off x="539750" y="1447800"/>
            <a:ext cx="5685952" cy="225060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 lIns="34279" tIns="17139" rIns="34279" bIns="17139">
            <a:spAutoFit/>
          </a:bodyPr>
          <a:lstStyle>
            <a:lvl1pPr marL="169863" indent="-169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/>
            <a:r>
              <a:rPr lang="ru-RU" sz="1800" b="1" dirty="0" smtClean="0"/>
              <a:t>Накопительный компонент в случае его усиления и сохранения в качестве обязательного – это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длинный, но верный путь к эскалации бедности.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</a:endParaRP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endParaRPr lang="en-US" sz="1800" dirty="0" smtClean="0">
              <a:latin typeface="Calibri" charset="0"/>
            </a:endParaRPr>
          </a:p>
          <a:p>
            <a:pPr eaLnBrk="1" hangingPunct="1">
              <a:defRPr/>
            </a:pPr>
            <a:endParaRPr lang="ru-RU" sz="1800" dirty="0" smtClean="0">
              <a:latin typeface="Calibri" charset="0"/>
            </a:endParaRPr>
          </a:p>
          <a:p>
            <a:pPr eaLnBrk="1" hangingPunct="1">
              <a:defRPr/>
            </a:pPr>
            <a:r>
              <a:rPr lang="ru-RU" sz="1800" dirty="0" smtClean="0">
                <a:latin typeface="Calibri" charset="0"/>
              </a:rPr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1800" dirty="0" smtClean="0">
              <a:latin typeface="Calibri" charset="0"/>
              <a:cs typeface="Calibri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0025" y="188913"/>
            <a:ext cx="5714392" cy="52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sz="3200" dirty="0" smtClean="0"/>
              <a:t>Накопительный компонент</a:t>
            </a:r>
            <a:endParaRPr lang="ru-RU" sz="3200" b="1" dirty="0">
              <a:latin typeface="Calibri" charset="0"/>
            </a:endParaRPr>
          </a:p>
        </p:txBody>
      </p:sp>
      <p:pic>
        <p:nvPicPr>
          <p:cNvPr id="2" name="Picture 2" descr="http://t0.gstatic.com/images?q=tbn:ANd9GcRq7AtfNgDBBLP8NA9I22mGjdgFM11cnwLZlj5ZGa-nR7J0Rej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12794" y="2838180"/>
            <a:ext cx="1914525" cy="16668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314325" y="177800"/>
            <a:ext cx="4867275" cy="55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sz="2400" b="1" dirty="0" smtClean="0">
                <a:latin typeface="Calibri" charset="0"/>
              </a:rPr>
              <a:t>Сравнение «доходности» ПК и ПН</a:t>
            </a:r>
            <a:endParaRPr lang="ru-RU" sz="2400" b="1" dirty="0">
              <a:latin typeface="Calibri" charset="0"/>
            </a:endParaRPr>
          </a:p>
          <a:p>
            <a:endParaRPr lang="en-US" sz="1000" dirty="0">
              <a:latin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0826" y="4597940"/>
            <a:ext cx="39213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/>
                <a:ea typeface="Calibri"/>
                <a:cs typeface="Times New Roman"/>
              </a:rPr>
              <a:t>*Согласно данным сайта </a:t>
            </a:r>
            <a:r>
              <a:rPr lang="en-US" sz="1400" dirty="0" smtClean="0">
                <a:latin typeface="Times New Roman"/>
                <a:ea typeface="Calibri"/>
                <a:cs typeface="Times New Roman"/>
              </a:rPr>
              <a:t>http://npf.investfunds.ru/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7028" y="654347"/>
          <a:ext cx="6077585" cy="3995928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328859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Индексация расчетного пенсионного капитала (ПК)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1,088 – за 2010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1,1427 – за 2009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1,269 – за 2008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1,204 – за 2007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1,16 – за 2006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1,127 – за 2005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1,114  - за 2004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1,117 – за 2003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1,307 – за 2002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среднем –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16,98% в год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Доходность*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инвестирования пенсионных накоплений в ГУК (около 80% всех пенсионных накоплений в стране)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31.12.2010	7.62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31.12.2009	9.52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31.12.2008	-0.46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31.12.2007	5.98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31.12.2006	5.67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31.12.2005	12.18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31.12.2004	7.33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среднем –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6,83% в год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Примечание: для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сравнения – НПФ Благосостояние на 8,88% в год, НПФ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Лукойл-Гарант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на 11,23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314325" y="177800"/>
            <a:ext cx="4352925" cy="92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400" b="1" dirty="0" smtClean="0">
                <a:latin typeface="Calibri" charset="0"/>
              </a:rPr>
              <a:t>Суммы пенсионных накоплений в рамках ОПС*</a:t>
            </a:r>
            <a:endParaRPr lang="ru-RU" sz="2400" b="1" dirty="0">
              <a:latin typeface="Calibri" charset="0"/>
            </a:endParaRPr>
          </a:p>
          <a:p>
            <a:endParaRPr lang="en-US" sz="1000" dirty="0">
              <a:latin typeface="Calibri" charset="0"/>
            </a:endParaRPr>
          </a:p>
        </p:txBody>
      </p:sp>
      <p:pic>
        <p:nvPicPr>
          <p:cNvPr id="13313" name="Рисунок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9949" y="1108953"/>
            <a:ext cx="6101690" cy="237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50332" y="3910518"/>
            <a:ext cx="39213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/>
                <a:ea typeface="Calibri"/>
                <a:cs typeface="Times New Roman"/>
              </a:rPr>
              <a:t>*Согласно данным сайта </a:t>
            </a:r>
            <a:r>
              <a:rPr lang="en-US" sz="1400" dirty="0" smtClean="0">
                <a:latin typeface="Times New Roman"/>
                <a:ea typeface="Calibri"/>
                <a:cs typeface="Times New Roman"/>
              </a:rPr>
              <a:t>http://npf.investfunds.ru/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314325" y="177800"/>
            <a:ext cx="4352925" cy="92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400" b="1" dirty="0" smtClean="0">
                <a:latin typeface="Calibri" charset="0"/>
              </a:rPr>
              <a:t>Стремление получить для НПФ особые условия в рамках ОПС</a:t>
            </a:r>
            <a:endParaRPr lang="ru-RU" sz="2400" b="1" dirty="0">
              <a:latin typeface="Calibri" charset="0"/>
            </a:endParaRPr>
          </a:p>
          <a:p>
            <a:endParaRPr lang="en-US" sz="1000" dirty="0">
              <a:latin typeface="Calibri" charset="0"/>
            </a:endParaRPr>
          </a:p>
        </p:txBody>
      </p:sp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194553" y="1378120"/>
            <a:ext cx="5849566" cy="363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dirty="0" smtClean="0"/>
              <a:t>право НПФ на выплату срочной пенсии (например, 10 лет)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право индивидуально в НПФ определять «Т» (период дожития)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право НПФ самостоятельно определять индексацию накопительной пенсии и т.д.</a:t>
            </a:r>
          </a:p>
          <a:p>
            <a:endParaRPr lang="ru-RU" dirty="0" smtClean="0"/>
          </a:p>
          <a:p>
            <a:r>
              <a:rPr lang="ru-RU" dirty="0" smtClean="0"/>
              <a:t>Эти возможные льготы НПФ не совестимы с единством системы обязательного социального страхования. Сами НПФ понимают «спящие» проблемы обременения рыночных по сути </a:t>
            </a:r>
            <a:r>
              <a:rPr lang="ru-RU" dirty="0" err="1" smtClean="0"/>
              <a:t>НПФов</a:t>
            </a:r>
            <a:r>
              <a:rPr lang="ru-RU" dirty="0" smtClean="0"/>
              <a:t> социальными гарантиями, присущими социальному страхованию</a:t>
            </a:r>
            <a:endParaRPr lang="ru-RU" dirty="0"/>
          </a:p>
        </p:txBody>
      </p:sp>
      <p:pic>
        <p:nvPicPr>
          <p:cNvPr id="11266" name="Picture 2" descr="http://t2.gstatic.com/images?q=tbn:ANd9GcR5GmIToXiNWO4mVtTiOUcfGf_aWbXZuQtsC6iYaX7meACS2fx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11949" y="126291"/>
            <a:ext cx="1340053" cy="13310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314325" y="177800"/>
            <a:ext cx="4352925" cy="55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400" b="1" dirty="0" smtClean="0">
                <a:latin typeface="Calibri" charset="0"/>
              </a:rPr>
              <a:t>Конституционный Суд России</a:t>
            </a:r>
            <a:endParaRPr lang="ru-RU" sz="2400" b="1" dirty="0">
              <a:latin typeface="Calibri" charset="0"/>
            </a:endParaRPr>
          </a:p>
          <a:p>
            <a:endParaRPr lang="en-US" sz="1000" dirty="0">
              <a:latin typeface="Calibri" charset="0"/>
            </a:endParaRPr>
          </a:p>
        </p:txBody>
      </p:sp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246434" y="723124"/>
            <a:ext cx="5765259" cy="418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b="1" dirty="0" smtClean="0"/>
              <a:t>«…различия допустимы, если они объективно оправданны, обоснованны и преследуют конституционно значимые цели, а используемые для достижения этих целей правовые средства соразмерны им</a:t>
            </a:r>
            <a:r>
              <a:rPr lang="ru-RU" dirty="0" smtClean="0"/>
              <a:t>. …&lt;Это&gt;… означает, помимо прочего, </a:t>
            </a:r>
            <a:r>
              <a:rPr lang="ru-RU" b="1" dirty="0" smtClean="0"/>
              <a:t>запрет вводить такие ограничения в правах лиц, принадлежащих к одной категории, которые не имеют объективного и разумного оправдания</a:t>
            </a:r>
            <a:r>
              <a:rPr lang="ru-RU" dirty="0" smtClean="0"/>
              <a:t> (запрет различного обращения с лицами, находящимися в одинаковых или сходных ситуациях)».</a:t>
            </a:r>
          </a:p>
          <a:p>
            <a:endParaRPr lang="ru-RU" dirty="0" smtClean="0"/>
          </a:p>
          <a:p>
            <a:r>
              <a:rPr lang="ru-RU" dirty="0" smtClean="0"/>
              <a:t>Вывод: условия и порядок расчета и выплаты пенсии будут почему-то кардинальным образом зависеть от категории страховщика в ОПС (ПФР или НПФ).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314325" y="177800"/>
            <a:ext cx="4352925" cy="78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000" b="1" dirty="0" smtClean="0">
                <a:latin typeface="Calibri" charset="0"/>
              </a:rPr>
              <a:t>Стремление получить для НПФ особые условия в рамках ОПС</a:t>
            </a:r>
          </a:p>
          <a:p>
            <a:endParaRPr lang="en-US" sz="900" dirty="0">
              <a:latin typeface="Calibri" charset="0"/>
            </a:endParaRPr>
          </a:p>
        </p:txBody>
      </p:sp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136187" y="865797"/>
            <a:ext cx="6173822" cy="308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u="sng" dirty="0" smtClean="0"/>
              <a:t>Оправдание возможного отличия </a:t>
            </a:r>
            <a:r>
              <a:rPr lang="ru-RU" dirty="0" smtClean="0"/>
              <a:t>в этом вопросе было бы объективным и полным только при ссылке на частный характер функционирования НПФ, который виден лишь при назначении и выплате негосударственной пенсии, а не части трудовой пенсии.</a:t>
            </a:r>
          </a:p>
          <a:p>
            <a:r>
              <a:rPr lang="ru-RU" dirty="0" smtClean="0"/>
              <a:t>Все «клиенты-пенсионеры» - есть застрахованные лица в рамках именно обязательного социального (пенсионного) страхования.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статус схож, един в принципах и пока отличается только в степени риска градации величины доходности инвестирования до назначения в свою пользу НЧ.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2" name="AutoShape 4" descr="data:image/jpg;base64,/9j/4AAQSkZJRgABAQAAAQABAAD/2wCEAAkGBhQSEBQREBAVFBUVGBQVFREQFRAUFhUWFRQWFBcVFBQXGyYfGBojGhYVHy8gJCcpLCwtFx4xNTAqNSYrLCkBCQoKDgwOGg8PGiwkHyQsLC0sNDYqLCwsLCosKSwsLDQtKiwuLSwqLCwsLCwsKiosLywpKSwwLCwpLC8sKi8pLP/AABEIAMIBAwMBIgACEQEDEQH/xAAcAAEAAQUBAQAAAAAAAAAAAAAABwEEBQYIAwL/xABPEAABAwIBBggICwYDCAMAAAABAAIDBBEFBgcSITFBEyJRYXGBkaEUFzJCUmKT0RYjVHKCkqKxssHSM1NVc7PCCEOUJTVjdIPT4fEkNET/xAAbAQEAAgMBAQAAAAAAAAAAAAAABAUCAwYBB//EADoRAAIBAgEICAQEBgMAAAAAAAABAgMEEQUSITFBUZGhBhMiYXGBsdEjMsHhFEJT8BYkUmKS8RVyov/aAAwDAQACEQMRAD8AnFERAEREAREQBERAEREARUJWCx3LalpLiWW7x/lR8Z/WNjeshYykorFs20qNStLMpxbfcZ66+VEeL54Jn3FNE2Iek/jv7PJHetRxHKapnPx1TI71dIhvUxtgOxQ53tNfLpOkt+i91UWNVqPN8tHMn6qxuni/aVETPnyMH3lY6bL2hbtq4/o6Tvwgrn+6rdaHfy2JFtDopRXz1G/BJe5PQzi0Hytv1Zv0q7gyyon+TWQ9Be1vc6y55VV4r6e5Gcuilt+WcuXsjpmGqY8XY9rhysId9y9LrmSKdzTdji08rSQe5bFhmcSthsBOZB6M/wAZ9o8bvW2N/H8yK6v0UqxWNGon4rD3J5uqqOsDzwRPIbVRGI/vI+OzrHlDvW+UOJRzMEkMjZGnzmEEdB5DzFTYVYVPlZzd1YXFo8K0Gu/Zx1FyiIthCCIiAIiIAiIgCIiAIiIAiIgCIiAIiIAiJdAFjsZx2KljMk7w1uuw2uceRrdpKxeWOWsVCy3lzOHEiB+087m/f3iE8YxqWqlMs7y5x2Dc0cjRuCiV7lU9C0s6HJOQ6l78Sp2Yc34e5tGVGdCeouynvBFsu0/GOHO4eT0DtK0om6vcHwSaqk4OCMvdvtqDRyucdQClPJvNTDEA+qtPJ6GsRN6tr+vVzKujCrcPFnY1bqwyPT6tLB7lpb8fv5EX4Tk9UVJtTwufyuAs0dLzYDtW6YbmcldY1E7WerGC89psPvUrwwhrQ1rQ0DUA0AAdAC+1OhZQXzaTlrrpPdVHhRSguL56ORpVHmnomeWJJPnvt3MAWViyBoW7KSP6Wk77ytgRSVRprVFFJPKV3UeMqsuLMEch6H5HF9VWtTm4oH//AJg3nY+Rv3FbOi9dKD2LgYRvrmOlVJf5P3I8r8zkDtcM8kZ5Hhsjf7T3lapi2ayshuWNbO0fujxvqOsT1XU3KhWmdpSlswLS36Q31HXLOXevroZzLNC5ji17S1w2tcCCOkFXGF4vNTP4SCRzHeqdR5nDY4cxXQGM5OwVTdGeFr+R2xzfmuGsKLsqc1ksF5KUmaMayz/MaOgeWOjXzKBUtZ0+1HT6nVWeX7W8XVV1mt7Hpi/P3NjyUzqRy6MVZaKTYJBqjd0+ge7oW/tddcxkWW5ZF5w5KUiKcmSDZyuj52X2t9XsW6heflqcSvyr0bTTq2nnH29uBNiLwo6xksbZI3hzHC7XN1ghe6szh2mngwiIh4EREAREQBERAEREAREQBERACtay1yxZQw3ADpn34OM973eqO/Z0ZXHMZZSwPnlPFaNm9x3NHOSuf8bxmSqnfPKbucdQ3Nbua3mAUS6r9WsFrZ0OQ8k/jamfU+SPN7vf7nhXVz5pHSyvLnuN3OO0n8ujcs9kfkRLXP0tbIWmzpbbeVrBvd3DuVMiMj3V03Gu2FhHCPG/1G+se4dV5zo6JkUbY42hrGgBrW6gAodtb9Y8+er1OkyzllWa/D2+Gfh5RXvuWwt8IwSKljEUDA1o28rj6TjtJV+ERWySSwR88nOU5OUni2ERF6YhERAEREAREQBUIVUQGmZaZu46sGWG0c+2+xsnM+2w+t23UNVtE+GR0crCx7TZzXbR/wCOddMLVsuMi2VsWk0Bs7BxH7NL1H8x5d3aoNxaqfahr9TqsjZdlbtUa7xhse2P29NhGmQ+W7qKTQfd0Dzxm7Swnz2fmN/Spupqlr2NewhzXAFrgbgg7CFzVU07o3uY9pa5pLXNdqII2grf812WPBvFHM7iPPxTj5jz5nQ7dz9K0Wlxmvq5Frl/JEa0HdUFpWl963+K5olxFQFVVqcAEREAREQBERAEREAREQBLosFlnjvglHJKDZ9tCP57tQ7NbvorGUlFNs20aUq1SNOGtvBeZGmdHKfwio8Hjd8VCSDbY6TY49Xk9vKtWwbCX1M7IIxxnm1zezRtLjzAXKsi65udZ5SpfzUZN8FAap7ePN5FxsjB3fOIv0BqpYRdxV0/tH025q08j2CjDWtC75Pb9WbhgeDR0sDIIhZrRt3uO9zuclX6oFVXaSSwR8vnOU5OUni3rCIi9MQiIgCIiAIiIAiIgCIiAKhVUQEdZ08kOEZ4ZC3jsA4UDzmDz+lu/m6FEzSQbg2I3jcum5I7gggEEWIOwjkKgLLbJ7wOrfGB8W7jxn1Du6jcdSqr2jg89eZ3vRrKLqRdrUelfL4bvL08CWsgcpvDKUFx+NjsyTnIGp/0h3grZlBGbrH/AAatYHG0cvxb77Bc8R3U63USp2apltV6yGnWjncuWH4O6aiuzLSvqvJ8sCqIiklIEREAREQBERAEREBQlRNnhxfSmipgdUbdNw9Z+oX6Gj7Slly53yrxHh62eXcZHBvzW8Rv2WhQr2ebTw3nUdGLbrbt1Hqiub0emJ4YDhRqamKBvnuAJ5G7XHqaCepdF08IY1rWizWgNAG4AWAUT5nMN0qiWcj9mwNHzpD7mntUuLyyhhDO3nvSe6dS5VFaoLm9PpgCVjpMo6ZpLXVUII2gyMBHesPnCr3Np208JtLUyMhbbaA48Y9mr6SucPyFo4owzwWN9gLvlY17nHeSXX7BqUlyk5ZsdhS06FGNJVazfabwSS1LW2336F4MvfhPS/K4Pax+9PhPS/K4Pax+9fHwRo/kVP7KP3J8EaP5FT+yj9yfE7jz+T/v/wDJ9/Cel+Vwe1j969afHqeRwbHURPcdjWyMJPQAVb/BKj+RU/so/csXlDkFTSwPEMDIpQCY3wtEZDxraDo6iCRbXyrxuoljoM4RspSUc6ax24LRzNqBVVg8i8X8JoopHG7wNB99umzim/ObA9azi2RkpJNEKtSlSqSpy1ptcAiIsjWeVTVNjaXyPaxo2veQ1o3aydQWI+HNB/EKb28X6lpuVNE3Fsbjw+QuNLRxcPUMa4tD5ZLaDHEG9g0tOrXrcNW1bYzN5hwAAw2l1atcERPWSLlAe3w5oP4hTe3i96fDmg/iFN7eL3rz8X2Hfw2k/wBPD+lPF9h38NpP9PD+lAenw5oP4hTe3i96v8OxqCoBNPPHKBtMT2Pt06J1LGeL7Dv4bSf6eH9K0fLnJmHCZqbF6GLgWxzMjqoobhjoZOKXaF7AjULDUS4HcgJYC0fOvgnC0fDAceA6V/UdYOHbonqK3aN4IuDcHWCNhHKF5VtI2WN8bhxXtcw9DgQfvWupDPi4kuyuXbV4VlsfLbyOaAV0Nkji/hNFDMfKLQH/AD28V3eL9a5+q6YxyPjd5THOYelpIP3KUszeIXgngJ8h7XjoeLHvZ3qrspZtTNe07zpNQVa0VZfla4PR7EjoqBVVwfOAiIgCIiAIiIAiIgLTFang4JZPQY931WkrmxxvrK6Dy1kth9Uf+E8fWGj+a57Kqr99pI77onDClUnvaXBfcmfNHR6FCX75JHm/M0BgHaHdq3dy1vN3Do4bT23hzu17irvLHGH0tFLPGAXt0dHSuQC5wbcjfa6nUsIUk3uOVvlK5v5xjrc2lxwRh2nwrGSdsdFHbm4aXb1hur6K3FQJheXtTTmUxll5XmR7nMBJcefk5BzlX/jYrvSj9mPeosLymscccWXt10du6koqGbmxiktPHZtbbJsul1CfjYrvSj9mPenjYrvSj9mPetn46n3kX+F73fHi/Ymy6FQn42K70o/Zj3p42K70o/Zj3p+Op955/C97vjxfsb1k4fBsSq6Q6mS2qohu42qS3X+FbkFAlTl7UyTxVDiwSRBwaQwAEPFiHC+sbe1Thg9YZqeGVwAMkbHkDYC5odYdqytqsZ4xWw05ZyfWt8yrUwxkknh/UlhzWD8cS8XjV1TYo3ySGzGNc9zjua0FxPYCvZRBn/yynpoo6OHRDKlknCvIJdogtGi3kBubqWc+Z7M/SOkgqMSlFpK+d8tj5sTSWxt6uPr3ghSCuW8Nz24jBDHBEYGsja1jRwLdQaLC+vbq2q58f2KenD7Ee9AdNouZPH9inpw+xHvTx/Yp6cPsR70B02sXlRgorKOeld/mxuYCdziOK7qdY9S548f2KenD7Ee9PH9inpw+xHvQE05psaNRhcTZNUtOXU0rTta+GzQDz6GgtyXNWbDOPUtxXRIYWV87OGY1uiA9126cdjxTd1zyrpQICBM4dJweJTgbHFr/AK7Q495Ky2aGr0a5zN0kThbna5rh3aXavnO7FavafShjPY57fyCsM2klsTh5+EHbG5Uq7Nx5n09/HyNp/T9F9idgqoEV0fMAiIgCIiAIiIAiIgMDl22+HVP8s9xBXPxXReVEGnRVLBtMMoHToGy50Kqb9dpeB9B6Jy+BUj/d9PsT9kCf9m03zP7nLwzl/wC7J/8Ap/1GryzX1OlhsQ3sMjex5I7iFkss8JfU0UsEVtN2johxsDouDrX3bFOXaoaN30OXk1RypjN4JVMX4Zxz2iylRk89j3Mklha5pIc0ytuCNoKyNJm7rJWNkiYx7Ha2vbJHY6yNWvlBVKqc28Ej6bK9t4RUpzST3vA1pFtnivr/ANw32kfvTxX1/wC4b7SP3r3qan9L4Gr/AJOz/Vj/AJI1NFtnivr/ANw32kfvVriGQVVAzhJ2sjbcDSfJHa52DUeZeOjUWnNZlHKNpJ4Rqxb8Ua6F0Xkt/wDRpf5EP9NqgygyXkmkEcMkL3m9mtlbc2Fz3KesFozDTQxOIJjjjYSNhLWhpt2KfYxabbOV6VV6c4U4RenFvDuwL1QH/iV/b0X8ub8bVPiiPPtkTUVYhqYdDQgZLwpke1mi0lrtK52jUVZnDHPCLNxZLuc4NbU0pc4gNAnZrJNgNa2TxGYt8mb7aH9SA0BFv/iMxb5M320P6k8RmLfJm+2h/UgNARb/AOIzFvkzfbQ/qWGxjN9UUjxHVvgheRpBkk0dy0kgHVfVcHsQHzm3/wB70P8AzEP4wuvhsXNOavN9PLiEFTHJC+KnlY+V8crX20eMG6I13Nrf+l0sEBDmeE//ADo/5DP6kqxObgf7Tp+l/wDTcrrOpU6WJPHoMjb9nT+9yZqoNLEmH0GSOP1dH73BUr03PmfTqfw8jaf03zRN4VUCK6PmIREQBERAEREAREQHxMzSaWnYQQegiy5qrqYxyvjO1jnNI+aSPyXS5UG5zcL4HEJHAcWUCUdJ1O+0CetV99DGKluOv6KV1GvOk/zLHh/s2nMziF4p4CdbXNkA5nN0T3tHapJcoLzbYvwGIR3Nmy3id9LyftBvap0C22c86nhuIPSO36q9ctkkn9H6HP8AlnQyNr6jSY4aUjnN1HWHG4I5dqmLIekdHh9OyRpa4MuWnaNJznC43GxCzxYORLLKlbqnNyx1mm/yvK8t4UHHDNw0468Fh5cxZLKqKSUhSy0/OlSPfh50Gl2i9jiGgkhouCbDkuFuKpZYTjnxcd5Ita7t60aqWOa8SE811E84gx4YdFjZC51jYXYWjXykkalNgQNHIqrCjS6qObiS8p5Qd/W61xw0Ya8d/uFhMt6N8uG1cUTS574JWtY3a4lhsBzlZtFuKw46yTwWaWvp4o4nl/Cx3Gi7ihrwXF2rUAASb8i7EQMG2yqgCIiAoue/8RWGyeHQzCN3BmEMDwCW6TXvJbfcbOB610KqFo5EBEn+HXC5I6OokkY5rZZW8GXAjSDWWLhfaLm1+Y8ilxUAWFyyxfwaimlBs7RLWcuk/itt0Xv1LyUlFNs2UqUqtSNOOttLiQdlPX8NWTyjWHSOsfVBs3uAW6ZmqG8tRMR5LWxg/OdpH8De1RypuzWYXwWHteRZ0znSdXkt7m361TWqc62d5n0jL01bZO6pbcIry+yNvCqiK6PmYREQBERAEREAREQBaFnbwPhaVtQ0caE8b+W+wPYdE9ZW+rxqqVsjHRvF2vBa4coIsQtdSGfFxJdlcu1rwrLY+W3kczscQQQbEG4PIQuhMksdFXSRzedbRkHI9up3btHMQoLyhwV1JUyQO808Vx85h1td1i3ethzaZU+C1HBSG0U1gSdjH7Gu6Nx6Qdyqbap1VTNltPoOXLNX9oq1LS49pd6ev38ibUVAqq6PmYREQBERAEREAREQBERAEREAREQFCVEud3H9OVlIw6o+PJ89w4o6mn7akPKnH20dM+Z2s2sxvpPPkt6N55gVz7VVLpJHSPOk57i5zjvJNyVX3tXCOYtp13RmwdSq7mS0R0Lx+y5nvg+GuqJ44GbZHBvQDtPULnqXRtJTiNjWMFmsDWtHIGgAdwUbZosm/KrXjbeOK/23j8P1lJwCys6WbDOe009Jb1V7hUY6oer18NXEqiIpxy4REQBERAEREAREQBERAaRnMyU8Jg4eJt5YQTYbXx7S3pG0dY3qGF06VEGcrIgwvNXTt+KcbyMb/luO8D0Sew9IVbeUMfiR8ztejmVVH+Uqv/q/p7cNxsWbXLXh4xSzu+NYOI4n9owc+9wHaNfKt9C5lgmcxwexxa5pBDgbEEbCCpmyFy+bVtEMxDagDoEoHnN5Hcresc2Vrc5yzJazRl7IrpSdzQXZetbu/wAPTw1bqioCqqwORCIiAIiIAiIgCIiAIiIAvGrqWxsdI9wa1oJc52oADaSlXVsjY6SRwa1oJc5xsAByqFcusu3VjuCiu2nadQOoyEec7m5B1nXs0Vq0aSxestMmZMq39TNjoitb3fcs8t8rHV1RpC4iZdsTTyb3uHpHuFgrHJrAH1lQyBmq+t7vQYLXd+Q5yFYUlI6V7Y42lznENa1usklTtkVkm2hg0TYyvsZXjedzW+qPed6rKNOVeedLVtO6yje0sk2qpUfmwwivq/3pZmqCibDGyKMWaxoa0DcArlEV1qPmTbbxesIiIeBERAEREAREQBERAEREAXxNCHtLXAFpBBa4XBB1EEbwvtECeBC2Xmb91K4zwAugOsjWTFfceVvIeo8+lseQQQSCNYIuCCNhB3Lpt8YIIIuCLEHWCDuIUY5YZrLl01AOd1P/ANon8J6uRVdxaNdqnwO7yR0hjJKhdvTslv8AH34nzkhnVtaGv6BUAf1QPxDrG9SbBVNe0PY4OadYc0gg9BC5omhcxxa9pa4ai1wIIPIQdiyeBZUVFI68EpAO2M8Zjulp+8a1jRvHHsz0+pvyj0bp18atq1F7vyvw3eh0SEUeYHnfhfZtVGYnemy72dJHlDvW6YdjcM40oJmSD1HAkdLdo6wrGFWE/lZxVzk+5tX8WDXfs4rQX6KgKqtpCCIiAIvlzrayesrX8Wy9o6e4fO1zh5kPxjr8h0dQ6yFjKSisWzdSoVK0s2nFt9yxNhJWGyiytgo2XmfxiOLE2xe7oG4c51KOcfztzS3bSsELfTdZ0h6PNb39K0Seoc9xe9xc46y5xJJPOSoNW9S0Q0nVWHRipNqV081blr46lzM7lXlrNXOs46EQPFhadXS4+c7n7LLCUlG+V7Y4mF73GzWtFySsjk9ktPWP0YGah5UjtTGdJ5eYa1M2SeRcNE3ijTlIs+Zw1nmaPNbzdqi06M67zpat5fXuUrXJVLqaSWdsitne/wB4sschMhG0bOEls6dw1u2iMHzWfmd/Rt3BUAVVbwgoLNifObm5qXNR1arxbCIizI4REQBERAEREAREQBERAEREAREQBUVUQGDyhyPp6wfHR8e2qVlmvHXvHMbqMMoM1tTBd0Px7PU1PA52Hb1X6lNaoQo9W3hU16y3scsXVnog8Y7npXlu8jmSWItJa5paRta4EEdIKox5BuCQRsI1Eda6NxPAYKgWnhZJzuaLjodtHUVqmI5oaV9zE+SI8gIe3sdr71AnYzXyvE6236U21RYVouL4r35EaUeWVZFYMq5bDYHO0x2PuFlYc6dc3bKx3zo4/wC0BZWrzMzA/FVMbh67XsPYNId6xz809cNjYj0SD8wFhmXEdWJK/E5Hr6ZOHmknzSPp2dmtO+IdEfvKsqjOVXv1eEaI9RkTe/Rv3q4Gaqu/ds9oxXNPmhrD5ToWdL3H7mphcveFLItPSur5M1Stxqeb9tPJJzPe4jsvZWSk+hzL7DPVdLYmf3OP5LZsMzaUUNjwPCuHnTnT+zqb3L1WlWemRrqdIrCgsKWnwWC54ENYTgE9S7Rp4XP5wLNHznnUO1SJk5mia2z61+mdvAxkhv0n7T1W6VI8UIaA1oDQNjWgADoAXoplOzhHTLSc3e9JLmv2aXYXdr4+3E8KSjZEwMjY1jRqDWAADqC90RTTmm23iwiIh4EREAREQBERAEREAREQBERAEREAREQBERAEREAREQFCqIi8AREQFQiIvQVREQBERAEREAREQBERAEREAREQH//Z"/>
          <p:cNvSpPr>
            <a:spLocks noChangeAspect="1" noChangeArrowheads="1"/>
          </p:cNvSpPr>
          <p:nvPr/>
        </p:nvSpPr>
        <p:spPr bwMode="auto">
          <a:xfrm>
            <a:off x="63500" y="-89058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799" y="3892483"/>
            <a:ext cx="1544774" cy="115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314325" y="177800"/>
            <a:ext cx="4352925" cy="62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800" b="1" dirty="0" smtClean="0">
                <a:latin typeface="Calibri" charset="0"/>
              </a:rPr>
              <a:t>Накопительный компонент</a:t>
            </a:r>
            <a:endParaRPr lang="ru-RU" sz="2800" b="1" dirty="0">
              <a:latin typeface="Calibri" charset="0"/>
            </a:endParaRPr>
          </a:p>
          <a:p>
            <a:endParaRPr lang="en-US" sz="1050" dirty="0">
              <a:latin typeface="Calibri" charset="0"/>
            </a:endParaRPr>
          </a:p>
        </p:txBody>
      </p:sp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507292" y="1209508"/>
            <a:ext cx="5640589" cy="280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pPr algn="just"/>
            <a:r>
              <a:rPr lang="ru-RU" sz="2000" dirty="0" smtClean="0"/>
              <a:t>Выходом, на наш взгляд, является </a:t>
            </a:r>
            <a:r>
              <a:rPr lang="ru-RU" sz="2000" b="1" dirty="0" smtClean="0"/>
              <a:t>либо вывод накопительного компонента в добровольную </a:t>
            </a:r>
            <a:r>
              <a:rPr lang="ru-RU" sz="2000" b="1" dirty="0" err="1" smtClean="0"/>
              <a:t>частно-правовую</a:t>
            </a:r>
            <a:r>
              <a:rPr lang="ru-RU" sz="2000" b="1" dirty="0" smtClean="0"/>
              <a:t> область отношений </a:t>
            </a:r>
            <a:r>
              <a:rPr lang="ru-RU" sz="2000" dirty="0" smtClean="0"/>
              <a:t>с реальными налоговыми льготами и страхованием риска банкротств,</a:t>
            </a:r>
            <a:r>
              <a:rPr lang="ru-RU" sz="2000" b="1" dirty="0" smtClean="0"/>
              <a:t> либо, </a:t>
            </a:r>
            <a:r>
              <a:rPr lang="ru-RU" sz="2000" dirty="0" smtClean="0"/>
              <a:t>к сожалению для НПФ, </a:t>
            </a:r>
            <a:r>
              <a:rPr lang="ru-RU" sz="2000" b="1" dirty="0" smtClean="0"/>
              <a:t>их полное и невыгодное для них подчинение единым правилам обязательного социального страхования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314325" y="177800"/>
            <a:ext cx="4352925" cy="60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800" b="1" dirty="0" smtClean="0">
                <a:latin typeface="Calibri" charset="0"/>
              </a:rPr>
              <a:t>Накопительный компонент</a:t>
            </a:r>
            <a:endParaRPr lang="ru-RU" sz="2800" b="1" dirty="0">
              <a:latin typeface="Calibri" charset="0"/>
            </a:endParaRPr>
          </a:p>
          <a:p>
            <a:endParaRPr lang="en-US" sz="900" dirty="0">
              <a:latin typeface="Calibri" charset="0"/>
            </a:endParaRPr>
          </a:p>
        </p:txBody>
      </p:sp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416500" y="911194"/>
            <a:ext cx="5621134" cy="261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sz="2400" dirty="0" smtClean="0"/>
              <a:t>НПФ – должны быть интересной, многогранной и уникально диспозитивной альтернативой ПФР. Их участие в системе накопительной компоненты должно быть гражданско-правовым, а не императивным и публично-правовым.</a:t>
            </a:r>
            <a:endParaRPr lang="ru-RU" sz="2400" dirty="0"/>
          </a:p>
        </p:txBody>
      </p:sp>
      <p:sp>
        <p:nvSpPr>
          <p:cNvPr id="3074" name="AutoShape 2" descr="data:image/jpg;base64,/9j/4AAQSkZJRgABAQAAAQABAAD/2wCEAAkGBhQRDxQSEBQVExUVFxgZFxYSERcYEhUVFBcXGhwUGhYXJyYfGh0jGxYVIC8sIycpLSwtFh4xNjAqNScsLCkBCQoKDgwOGg8PGiokHyAqKTUqNSk1NSo1NSk1LjUvNCwpLy81LCwsNDU0Miw1LywsLCwsLCksKS0sLCksNSwsLP/AABEIAMwAzAMBIgACEQEDEQH/xAAcAAEAAgMBAQEAAAAAAAAAAAAABgcEBQgCAwH/xABPEAABAwECBA8OBQIEBgMAAAABAAIDBAURBgchMRITFhc1QVFUYXFyk5Sz0RQVIjNCUlNVdYGRkrLCCCMygqFiwTRzorElQ4O00uIkY3T/xAAbAQEAAgMBAQAAAAAAAAAAAAAAAwYEBQcBAv/EADARAAEDAQQJAwQDAQAAAAAAAAABAgMEEjFxsQURFDNBUXKRoRNSUyEygdHB4fBh/9oADAMBAAIRAxEAPwC8Vrrbwip6OPTKqVkTdrRHK7Nka3O45RmCw8N7afR2fPPFdpjWgM0QvGje4NBPAC6/3LDwawCipzp1Q41dU43uqJwHOB82MHxbQb7rt1AfGPGbTvF8EFbOPOioZS3j0RAB9y9a4jd42j0F6kFoWxDTi+aRkfA53hHibnPuC0b8ZVGDdo3nhETrlkR000ia2MVU/wCIQvniYupzkQ+euI3eNo9BemuI3eNo9BevWuZR+dJzTk1zKPzpOacpNhqfjd2Pja4Penc864jd42j0F6a4jd42j0F69a5lH50nNOTXMo/Ok5pybDU/G7sNrg96dzzriN3jaPQXpriN3jaPQXr1rmUfnSc05Ncyj86TmnJsNT8buw2uD3p3POuI3eNo9BemuI3eNo9BevWuZR+dJzTk1zKPzpOacmw1Pxu7Da4Penc864jd42j0F6a4jd42j0F69a5lH50nNOTXMo/Ok5pybDU/G7sNrg96dzzriN3jaPQXpriN3jaPQXr1rmUfnSc05Ncyj86TmnJsNT8buw2uD3p3POuI3eNo9BemuI3eNo9BevWuZR+dJzTk1zKPzpOacmw1Pxu7Da4Penc864jd42j0F6a4jd42j0F69a5lH50nNOTXMo/Ok5pybDU/G7sNrg96dzzriN3jaPQXpriN3jaPQXr1rmUfnSc05Ncyj86TmnJsNT8buw2uD3p3POuI3eNo9Bev2HGhQmQRyvkp3E3AVUEkOU8MgAHvWVRYfUcpuEugP/2NLR8Tk+K3M0EVRFc8MljcMzg17HD33gqCSGSL72qmJKyVkn2Ki4H3Y8OALSCCLwQbwQdsFelX01kmyK+mdSyOFJVz6S+lcb44nvY9zZIvMF7DeP6vhYKiJCJY1diZ+VF1rFu8IrTNNSSzNF5Y3Jfm0RNwv95Wkxq7Ez8qLrWLNw82Nn4m/W1T0zUfMxq3KqZkM7lbE5yXoi5FOVdW+V7pJHFznG8k5yV8URdGRERNSFGVVVdahERDwIiIAiIgCIiAIv0NJzbS/EAREQBERAEREAREQBSzF3bkkVWyEG+OU3Fu0HXG5w3Dky7qia3WBeyNPy/tcsWsY18D0cnBcjJpXK2ZqpzQn+MHxlme0IuqmUwUPxg+Msv2hF1UymC54XciWNXYmflRdaxZuHmxs/E362rCxq7Ez8qLrWLNw82Nn4m/W1ZNJv4+pMyCp3L8FyKWREXRCjBERAEREAREQBfWlpnSPbGwXucQAN0lfJWLiwwcz1cg3WxX/Bz/ALR+5YtXUpTRLIv4xMmlgWeRGJ+cCXYO4Ox0kAjaAXEfmOuyvddl924FX+MTBYU8gnhbdHIbnAZmPz5NwH+xVrLEtSzm1EL4ZBe14u4Qdpw4Qbj7lTaWufDP6rl16/u/2RaamjZLD6bU1arigUWValnPp5nwyC5zDdwEbThwEXH3rFV7a5HIipcpTlRWrqUIiL08CIiAIiIAt1gXsjT8v7XLSrdYF7I0/L+1ygqdy/pXInp963FMyf4wfGWX7Qi6qZTBQ/GD4yy/aEXVTKYLnJeSJY1diZ+VF1rFm4ebGz8TfrasLGrsTPyoutYs3DzY2fib9bVk0m/j6kzIKncvwXIpZERdEKMEREAREQBERAbLB6xnVdSyFuYm9x81gzn+3GQrypqZsbGsYLmtAAA2gFF8XWDvc9Pprx+ZNccudrPJb7854xuKWqlaWq/XlsN+1ufFS2aNpvRjtLe7IItVhHhPT0EBmq5BGzML8rnu81rRlceL+AqltD8SYEwEFJoogcrpJdDI5vA1oIaeMlac2hNcZ2D+mRCpYPCjyPu24zt/tJ+BO4qwV04K4WU1rUhkhN7SC2SN92jYSMrHAbozHMVVGEVjGkqXwnMDe0nymH9J+GTjBVt0JVW2LC69LsCtaWprLklbct+JrURFYDSBERAEREAW6wL2Rp+X9rlpVusC9kafl/a5QVO5f0rkT0+9bimZP8YPjLL9oRdVMpgofjB8ZZftCLqplMFzkvJEsauxM/Ki61izcPNjZ+Jv1tWFjV2Jn5UXWsWbh5sbPxN+tqyaTfx9SZkFTuX4LkUsiIuiFGCIiAIiIApFgPg93XVDRD8uO5z9w7jPef4BUea0kgAXk5ABnJO0rtwQsAUlK1h/W7wpD/UdriAyfHdWr0pV7PDqb9zvon7Njo6m9eXWtyX/AKN0Av1EVGLec4/iGth8lpspzeI4Ymlo2nOlvLn/AMNb+0qql1lhhgfQWy0xvewzRXtEkMjTLE7PoXAHKMx0Lt3JdfeqTwnxF19KS6Boq48uWHxgHDEct/J0SA94hLXkithkLD+XOyQSN2jpbHPaeMFvwcVdGMnB/TqcTsF74b77s5jOf4Z/iqyxLYuK2K0WVlTC+njia+7TW6F73PYWBoYfCFwcTeRtcKv5zbxccoKnp53QSJI3gQzwpNGrHcTndFvcMcH+5KpzR4t/hRn+k+T7jk+C0S6FFI2ViPbcpSJI3RuVjr0CIikPgIiIAt1gXsjT8v7XLSrdYF7I0/L+1ygqdy/pXInp963FMyf4wfGWX7Qi6qZTBQ/GD4yy/aEXVTKYLnJeSJY1diZ+VF1rFm4ebGz8TfrasLGrsTPyoutYs3DzY2fib9bVk0m/j6kzIKncvwXIpZERdEKMEREARF96GidNKyKMXueQAOE/22/cvFVETWp6iKq6kJbi0we02c1Dx4ER8G/MZP8A1GXjIVqrCsay200DIWZmjKfOccpceM3lZFXVNijfJIdCxjS5xOYNaLyfgCqDX1S1Myv4cMC6UdOlPEjePHEx7YtmGkgfPUyNjjYLy5x+AAzknMAMpXO+H2O+prS6KjLqanyi9punkH9Th+kHcb7yVGcPcPZ7UqXPlcRC1x0mIZGMbtG7bcRnJy8QuCjcNO55uY0uO40En4BYJliGpcxwcxzmuGZzSQ4HjGVTjB7HVaVJcDKKhg8ipbozdwPFz/5I4FCKmkfG7QyMcx1wOhe0tdcReDcd0L5IDrzF5hmLUohU6XpR0bmOaHaIBzbjeDcMhDgpOqf/AA2zE0NU2/IJwRxuYL/9grgQGgw0we7rpSGj8xnhR8JGdvvGTjuVLEXZCuiFVeMnBvSZu6Ix4Ep8K7M2Td/dn4wVY9C1llfQdxux5Gi0tS609ZvC/wDZCkRFaiuBERAFusC9kafl/a5aVbrAvZGn5f2uUFTuX9K5E9PvW4pmT/GD4yy/aEXVTKYKH4wfGWX7Qi6qZTBc5LyRLGrsTPyoutYs3DzY2fib9bVhY1diZ+VF1rFm4ebGz8Tfrasmk38fUmZBU7l+C5FLIiLohRgiIgCsjFhg7cDVyDKb2xX7nlP9+YcR3VC8G7DdV1LIhkGd7vNYM549ocJCvGngbGxrGC5rQAAMwAyALQaarLDPRbe6/D+8jdaKpbbvVdcl2J9FX+PO1DDYkoabjK+OK8bjnaJw97WEcRVgKrfxE7ER/wD6WfRKqiWYozAbB0V9pU9K4kNkf4ZaQHaBjXPdcTt6Frrl1jYODNNQxCOlhZE0DLoR4bjuuecrjxlc04k9nqT/AK3/AG8y6qQHJeNuu023Kx25IGc0xsf+7SogtphVOX19U52d08pPGZHLVoDoD8Nn+Dq/85v0K41R+IY/8KtG7dPUlfmKXHOSWUVpPvvubFUOOW/MI5T/AAHfHdQF4rFtSzmVEL4ZBe14u4QdojhBuPuWUi9a5Wqipeh4qI5NSlA2rZj6eZ8Mn6mG7gI2nDgIuKxFamMrBzTYe6Yx4cQ8K7O6Pd/bn4r1Vav9DVJUwo/jxxKXWU608qt4cMAiIs0xAt1gXsjT8v7XLSrdYF7I0/L+1ygqdy/pXInp963FMyf4wfGWX7Qi6qZTBQ/GD4yy/aEXVTKYLnJeSJY1diZ+VF1rFm4ebGz8TfrasLGrsTPyoutYs3DzY2fib9bVk0m/j6kzIKncvwXIpZERdEKMERSnF/g93TU6N4vjhucb8zneS3+LzxcKinmbDGsjrkJYYnSvRjb1JzgFg53LTaJ4/Nluc6/O1vks/ueE8Ck6IueTTOmkWR16l2iibExGNuQKucfdLo7EefRyxO/1Ft/+tWMvE0LXtLXgOa4XFrgC0g7RBzhREpyxiTH/AB6k/wCt/wBvMuqitRZOCNHSyGSmpoYXkXF0cbWuuO1eNrN8FsqqqbFG6SRwYxjS5znG4Na0Xkk8AQHHWGdA6C0quOQXObPJ7wXEg8RBB960yu3HdgV3U1lr0F00boxpxjN97Wi5swuzjQ3NduaEcN1JIC9MQjCbKtEAXkkgAZyTCcio1zSDcchGcHPxKf4qMZ3eqR0crNHTzOBeWj8xjgLtGPOF2cfDhsfD3FLBazRX2ZJG2SUBxy/kTg+XeB4L93JlIygG8oDziOxlGqZ3BVOvmjbfC9xyyxtzsJ23NHvLeIlW6qHwLxE1tPWw1E80MbYZGvuje9z3aEgloyAC8XjPt5lfCA/HNBFxyg5wcypXDLB7uOpLWj8t/hRngOdvuOTiuV1rRYZWAKulc0D8xnhRn+oeT+4ZPhuLZ6Mq9mm+v2u+i/s1+kKb14vpel36KTRfpF2Q5F+K9FPC3WBeyNPy/tctKt1gXsjT8v7XKCp3L+lcien3rcUzJ/jB8ZZftCLqplMFD8YPjLL9oRdVMpgucl5IljV2Jn5UXWsWbh5sbPxN+tqwsauxM/Ki61izcPNjZ+Jv1tWTSb+PqTMgqdy/BcilkRF0Qox7hhL3BrQS5xAAGckm4BXjgzYgpKZkQ/VnefOec5/2A4AFB8WOD2jkNVIPBZ4Md+2/bd7hk4zwKzVU9NVdt/oNuS/H+iy6JprLfVdet2AREVeN2EREAVD4+sYejcbNpneC0g1DmnO4ZRDfuDIXcNw2irCxrYfCy6ImMg1E17YR5u7KRuNvHGSOFcqyylzi5xLnOJJJN5JOUkndvQE0xb4zZbLl0D75aV5/MiJvuvzvZfmdujM7b2iJNjFxUNfF3zscaZTyt0x0LAb2Ndl0cbc5butzt2smaLYrMAXWpWgPBFPFc6Z26NqIHddceIAncXVkMIY0MaA1rQAABcAALgANoAIDh9WTiaxjOoKptNO89yzOuN+aKR2QSDcBNwdx37Szce2APclSK2Bt0M58MNGSObOeIPAJ4w7gVVBAdxIofiownNfZUMjzfJGNKkO2Xx3DRHhc3Qu4yVMEAREQFT4ycHtJqNPYPAmOW7M2TOfmz/FQ5X1btkNqqd8L/KGQ+a4Zne4qi6ykdFI6OQXOYSCOEK6aIq/WisO+5uRVNJ03pSW23OzPit1gXsjT8v7XLSrdYF7I0/L+1y2VTuX9K5GDT71uKZk/xg+Msv2hF1UymCh+MHxll+0IuqmUwXOS8kSxq7Ez8qLrWLNw82Nn4m/W1YWNXYmflRdaxZuHmxs/E362rJpN/H1JmQVO5fguRSyy7Ks11RMyGP8AU83cAG248AF59yxFaGLLB7S4jVPHhSZGX7Ue7+4/wBuq8V1UlNCr+PDEqNJTrUSozhxwJhZtntghZFGLmsAA3TwnhJy+9ZKIufucrl1repdERETUgRfj3gAkm4DKScwA21QGMXHnO6p0qy5NLijJBlDGOMzt0aMG5g2ts59xeHp0AsevrmQRPllcGMjaXOccwa0XkrnLBXDa3LUqW00FW/Lle/S4g2Ngzvc5rbwP9zcFl44sMy1jbIgmkmbDd3TNI8ufLMDfoCdxpykDIDcPJQEIw9wvfaddJUPvDf0xMPkRN/SOM5SeFxWgiiLnBrQSSQABnJOYBeFcuIbF5psgtKpb4EZ/+O1wyOkGeXiacg/q5KAtTFtgeLMs6OEgaa7w5juyOAvF+40XNHFftqU3qrcf9sT01FTupppYHGYgmGV8ZI0DjcSwi8KjRh3aF/8Aj6zpk3/kgOqMOrKbU2ZVwuAOiheReMz2tLmu4w4A+5ccrtC0HX0MhOU6Q7qyuMCgLy/DTXG6thJyDSngcJ0bSf4arwXP34bP8ZVf5LesVsYfWJVz0+mWdUSQVEYJa1r/AMuYbbHNN7b9w3cByHIBKUXK1RjetiN7mSVT2uaS1zXQQhzXA3EEFmQgq2MUWNnu9vctY4CqaPBdcAJ2jcAyB42wM4yjbuAtFV3jQwdzVcY3Gy3f6X/af2qxF8aulbLG6N4va8EEboKyqSpWmlSRPzgY1TAk8asX8YnPi3WBeyNPy/tcsW3rHdS1D4XZdCfBPnNOZ3w/m9ZWBeyNPy/tcr1O9H07nNuVq5FQharZ2tW9HJmT/GD4yy/aEXVTKYKH4wfGWX7Qi6qZTBc7LwRLGrsTPyoutYs3DzY2fib9bVhY1diZ+VF1rFm4ebGz8Tfrasmk38fUmZBU7l+C5FW4LWEauqbF5I8J5G0wZ/ecg96vCKMNaGtFwAAAGYAZgodiuo2NpHSC4ve86LdAbka07m2f3KZrP0vUrLOrODfp+eJh6Mp0ihtcXBEUWxhx18lIYbMa3TJb2vldIGGNm3ob8uiN91+1l27lpzZlW47MammF9nUT/AGSokaf1kZ4WkeSPK3TkzA31Tg/g/NXVLKembo3vP7Wjbe47TRtlTyl/D3aT/1mnj5czj9DXK5cXGLuKyafQi6Sd/jZbs+4xt+UMH8nKdq4DMwEwHhsulEMXhPdcZZSPCkfd/DRluG1xkk0JjwwXkprUknLQIqk6ONzc2iDWh7TuO0V54dFfu3dPr5zQNe0te0Oac4cAQfcUByRi7wIfala2EXiJvhTPHkxg5h/U7MPjmBXWlDRMhiZFE0MZG0Na0Zg1ouAX5S0EcV+lRsjvz6BjW33bt2dZCAqD8SP+Apv889W5c+NzrqDHLgZUWnSwx0jWucyUudo3ho0OgIznhKqQYhbU8yLn2oDo+SnMlIYxkL4tCCcwLmXf3XJ2EeLyuoZCyeB5G1JE0vidwhzR/BuPAuu6ZmhY0HOGgH3BfRAUx+H7BCpp3T1NRG6JkjAxjZAWyOudeXaE5Q3ay51c6IgKrxw4qBXMdWUbQKpg8Ng/wCe0DrAM26Mm4udoZnwyBzC5j2OvBF4c1zTn3QQQu3VVGMvEmK+fumidHDK/wAa2TRCN59INACQ7dyZc+e+8Da4qMaDbTh0mchtXGPCGYStH/NaN3zhtZ8xyWEub6XEha9LOyandDpkZ0TXxz3XEcoDizZcqv7B6eofTMNbG2Ke657Y3hzCR5TSNo57jmzcKA0GMfB7T6fT2D8yEG+7O6PbHuz/ABUBwL2Rp+X9rldxF+QqorNo2w242Nl2hbO4C7aFziB7r7vcrJoypV1NJCvBqqmGo0VfTo2eOVOKprxJdjB8ZZftCLqplMFD8YPjLL9oRdVMpgq2b0iWNXYmflRdaxZ2HTSbNnuy5B8A9qwca2xFQdoaWTwBsrCT8FKGPbIwEXPY8XjMWua4fAggqSGT05Gv5KikcrLbFbzRTn+Gocw3sc5p3WuIPxCye/U/ppeef2qZYSYsn6Mvo7i05dLcbi3gaTkI48o4VF34JVYNxp5fc28fEK9xVdNO20ip+bynyU1RCtnUv4uMXv1P6aXnn9qd+p/TS88/tWRqVq97y/IU1K1e95fkKlt0/Nvgjsz8neTH79T+ml55/anfqf00vPP7Vkalave8vyFNStXveX5Clun5t8CzPyd5Mfv1P6aXnn9qd+p/TS88/tWRqVq97y/IU1K1e95fkKW6fm3wLM/J3kx+/U/ppeef2p36n9NLzz+1ZGpWr3vL8hTUrV73l+Qpbp+bfAsz8neTH79T+ml55/anfqf00vPP7Vkalave8vyFNStXveX5Clun5t8CzPyd5Mfv1P6aXnn9qd+p/TS88/tWRqVq97y/IU1K1e95fkKW6fm3wLM/J3kx+/U/ppeef2p36n9NLzz+1ZGpWr3vL8hTUrV73l+Qpbp+bfAsz8neTH79T+ml55/anfqf00vPP7Vkalave8vyFNStXveX5Clun5t8CzPyd5Mfv1P6aXnn9qd+p/TS88/tWRqVq97y/IU1K1e95fkKW6fm3wLM/J3kx+/U/ppeef2rPwLBNo0+c+HefldlXqjwGrJDkhLBuyENH85f4Vj4JYGMom6JxEkxGV92Ro81t+1w5zwZlgVtbTwxOa1UVVRU+n8mZSUk8kjXORURF1/X+DDxg+Msv2hF1UymChuMCQGey4wfDNexwb5RayKXROu3BohfxhTJUoth4mha9pY8BzXAhzXC9pBFxBBzghQZmCFfQE966mN9PeS2kq2uLYxn0Eczb3AX33A3AbpU8RAQ12FFpsAD7K0Z3YK6Mt+Dmgj+V41ZWh6nl6XD2KaogIVqytD1PL0uHsTVlaHqeXpcPYpqiAhWrK0PU8vS4exNWVoep5elw9imqICFasrQ9Ty9Lh7E1ZWh6nl6XD2KaogIVqytD1PL0uHsTVlaHqeXpcPYpqiAhWrK0PU8vS4exNWVoep5elw9imqICFasrQ9Ty9Lh7E1ZWh6nl6XD2KaogIVqytD1PL0uHsTVlaHqeXpcPYpqiAhWrK0PU8vS4exNWVoep5elw9imqICFasrQ9Ty9Lh7E1ZWh6nl6XD2KaogIVqytD1PL0uHsSe0rZnGhhpKakv8ALnqdNc39kbRl+KmqICL4M4FGCZ1VWTurKtw0IlewNbEz0cTLyGi++85zwZVKERAf/9k="/>
          <p:cNvSpPr>
            <a:spLocks noChangeAspect="1" noChangeArrowheads="1"/>
          </p:cNvSpPr>
          <p:nvPr/>
        </p:nvSpPr>
        <p:spPr bwMode="auto">
          <a:xfrm>
            <a:off x="63500" y="-936625"/>
            <a:ext cx="1943100" cy="1943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data:image/jpg;base64,/9j/4AAQSkZJRgABAQAAAQABAAD/2wCEAAkGBhQRDxQSEBQVExUVFxgZFxYSERcYEhUVFBcXGhwUGhYXJyYfGh0jGxYVIC8sIycpLSwtFh4xNjAqNScsLCkBCQoKDgwOGg8PGiokHyAqKTUqNSk1NSo1NSk1LjUvNCwpLy81LCwsNDU0Miw1LywsLCwsLCksKS0sLCksNSwsLP/AABEIAMwAzAMBIgACEQEDEQH/xAAcAAEAAgMBAQEAAAAAAAAAAAAABgcEBQgCAwH/xABPEAABAwECBA8OBQIEBgMAAAABAAIDBAURBgchMRITFhc1QVFUYXFyk5Sz0RQVIjNCUlNVdYGRkrLCCCMygqFiwTRzorElQ4O00uIkY3T/xAAbAQEAAgMBAQAAAAAAAAAAAAAAAwYEBQcBAv/EADARAAEDAQQJAwQDAQAAAAAAAAABAgMEEjFxsQURFDNBUXKRoRNSUyEygdHB4fBh/9oADAMBAAIRAxEAPwC8Vrrbwip6OPTKqVkTdrRHK7Nka3O45RmCw8N7afR2fPPFdpjWgM0QvGje4NBPAC6/3LDwawCipzp1Q41dU43uqJwHOB82MHxbQb7rt1AfGPGbTvF8EFbOPOioZS3j0RAB9y9a4jd42j0F6kFoWxDTi+aRkfA53hHibnPuC0b8ZVGDdo3nhETrlkR000ia2MVU/wCIQvniYupzkQ+euI3eNo9BemuI3eNo9BevWuZR+dJzTk1zKPzpOacpNhqfjd2Pja4Penc864jd42j0F6a4jd42j0F69a5lH50nNOTXMo/Ok5pybDU/G7sNrg96dzzriN3jaPQXpriN3jaPQXr1rmUfnSc05Ncyj86TmnJsNT8buw2uD3p3POuI3eNo9BemuI3eNo9BevWuZR+dJzTk1zKPzpOacmw1Pxu7Da4Penc864jd42j0F6a4jd42j0F69a5lH50nNOTXMo/Ok5pybDU/G7sNrg96dzzriN3jaPQXpriN3jaPQXr1rmUfnSc05Ncyj86TmnJsNT8buw2uD3p3POuI3eNo9BemuI3eNo9BevWuZR+dJzTk1zKPzpOacmw1Pxu7Da4Penc864jd42j0F6a4jd42j0F69a5lH50nNOTXMo/Ok5pybDU/G7sNrg96dzzriN3jaPQXpriN3jaPQXr1rmUfnSc05Ncyj86TmnJsNT8buw2uD3p3POuI3eNo9Bev2HGhQmQRyvkp3E3AVUEkOU8MgAHvWVRYfUcpuEugP/2NLR8Tk+K3M0EVRFc8MljcMzg17HD33gqCSGSL72qmJKyVkn2Ki4H3Y8OALSCCLwQbwQdsFelX01kmyK+mdSyOFJVz6S+lcb44nvY9zZIvMF7DeP6vhYKiJCJY1diZ+VF1rFu8IrTNNSSzNF5Y3Jfm0RNwv95Wkxq7Ez8qLrWLNw82Nn4m/W1T0zUfMxq3KqZkM7lbE5yXoi5FOVdW+V7pJHFznG8k5yV8URdGRERNSFGVVVdahERDwIiIAiIgCIiAIv0NJzbS/EAREQBERAEREAREQBSzF3bkkVWyEG+OU3Fu0HXG5w3Dky7qia3WBeyNPy/tcsWsY18D0cnBcjJpXK2ZqpzQn+MHxlme0IuqmUwUPxg+Msv2hF1UymC54XciWNXYmflRdaxZuHmxs/E362rCxq7Ez8qLrWLNw82Nn4m/W1ZNJv4+pMyCp3L8FyKWREXRCjBERAEREAREQBfWlpnSPbGwXucQAN0lfJWLiwwcz1cg3WxX/Bz/ALR+5YtXUpTRLIv4xMmlgWeRGJ+cCXYO4Ox0kAjaAXEfmOuyvddl924FX+MTBYU8gnhbdHIbnAZmPz5NwH+xVrLEtSzm1EL4ZBe14u4Qdpw4Qbj7lTaWufDP6rl16/u/2RaamjZLD6bU1arigUWValnPp5nwyC5zDdwEbThwEXH3rFV7a5HIipcpTlRWrqUIiL08CIiAIiIAt1gXsjT8v7XLSrdYF7I0/L+1ygqdy/pXInp963FMyf4wfGWX7Qi6qZTBQ/GD4yy/aEXVTKYLnJeSJY1diZ+VF1rFm4ebGz8TfrasLGrsTPyoutYs3DzY2fib9bVk0m/j6kzIKncvwXIpZERdEKMEREAREQBERAbLB6xnVdSyFuYm9x81gzn+3GQrypqZsbGsYLmtAAA2gFF8XWDvc9Pprx+ZNccudrPJb7854xuKWqlaWq/XlsN+1ufFS2aNpvRjtLe7IItVhHhPT0EBmq5BGzML8rnu81rRlceL+AqltD8SYEwEFJoogcrpJdDI5vA1oIaeMlac2hNcZ2D+mRCpYPCjyPu24zt/tJ+BO4qwV04K4WU1rUhkhN7SC2SN92jYSMrHAbozHMVVGEVjGkqXwnMDe0nymH9J+GTjBVt0JVW2LC69LsCtaWprLklbct+JrURFYDSBERAEREAW6wL2Rp+X9rlpVusC9kafl/a5QVO5f0rkT0+9bimZP8YPjLL9oRdVMpgofjB8ZZftCLqplMFzkvJEsauxM/Ki61izcPNjZ+Jv1tWFjV2Jn5UXWsWbh5sbPxN+tqyaTfx9SZkFTuX4LkUsiIuiFGCIiAIiIApFgPg93XVDRD8uO5z9w7jPef4BUea0kgAXk5ABnJO0rtwQsAUlK1h/W7wpD/UdriAyfHdWr0pV7PDqb9zvon7Njo6m9eXWtyX/AKN0Av1EVGLec4/iGth8lpspzeI4Ymlo2nOlvLn/AMNb+0qql1lhhgfQWy0xvewzRXtEkMjTLE7PoXAHKMx0Lt3JdfeqTwnxF19KS6Boq48uWHxgHDEct/J0SA94hLXkithkLD+XOyQSN2jpbHPaeMFvwcVdGMnB/TqcTsF74b77s5jOf4Z/iqyxLYuK2K0WVlTC+njia+7TW6F73PYWBoYfCFwcTeRtcKv5zbxccoKnp53QSJI3gQzwpNGrHcTndFvcMcH+5KpzR4t/hRn+k+T7jk+C0S6FFI2ViPbcpSJI3RuVjr0CIikPgIiIAt1gXsjT8v7XLSrdYF7I0/L+1ygqdy/pXInp963FMyf4wfGWX7Qi6qZTBQ/GD4yy/aEXVTKYLnJeSJY1diZ+VF1rFm4ebGz8TfrasLGrsTPyoutYs3DzY2fib9bVk0m/j6kzIKncvwXIpZERdEKMEREARF96GidNKyKMXueQAOE/22/cvFVETWp6iKq6kJbi0we02c1Dx4ER8G/MZP8A1GXjIVqrCsay200DIWZmjKfOccpceM3lZFXVNijfJIdCxjS5xOYNaLyfgCqDX1S1Myv4cMC6UdOlPEjePHEx7YtmGkgfPUyNjjYLy5x+AAzknMAMpXO+H2O+prS6KjLqanyi9punkH9Th+kHcb7yVGcPcPZ7UqXPlcRC1x0mIZGMbtG7bcRnJy8QuCjcNO55uY0uO40En4BYJliGpcxwcxzmuGZzSQ4HjGVTjB7HVaVJcDKKhg8ipbozdwPFz/5I4FCKmkfG7QyMcx1wOhe0tdcReDcd0L5IDrzF5hmLUohU6XpR0bmOaHaIBzbjeDcMhDgpOqf/AA2zE0NU2/IJwRxuYL/9grgQGgw0we7rpSGj8xnhR8JGdvvGTjuVLEXZCuiFVeMnBvSZu6Ix4Ep8K7M2Td/dn4wVY9C1llfQdxux5Gi0tS609ZvC/wDZCkRFaiuBERAFusC9kafl/a5aVbrAvZGn5f2uUFTuX9K5E9PvW4pmT/GD4yy/aEXVTKYKH4wfGWX7Qi6qZTBc5LyRLGrsTPyoutYs3DzY2fib9bVhY1diZ+VF1rFm4ebGz8Tfrasmk38fUmZBU7l+C5FLIiLohRgiIgCsjFhg7cDVyDKb2xX7nlP9+YcR3VC8G7DdV1LIhkGd7vNYM549ocJCvGngbGxrGC5rQAAMwAyALQaarLDPRbe6/D+8jdaKpbbvVdcl2J9FX+PO1DDYkoabjK+OK8bjnaJw97WEcRVgKrfxE7ER/wD6WfRKqiWYozAbB0V9pU9K4kNkf4ZaQHaBjXPdcTt6Frrl1jYODNNQxCOlhZE0DLoR4bjuuecrjxlc04k9nqT/AK3/AG8y6qQHJeNuu023Kx25IGc0xsf+7SogtphVOX19U52d08pPGZHLVoDoD8Nn+Dq/85v0K41R+IY/8KtG7dPUlfmKXHOSWUVpPvvubFUOOW/MI5T/AAHfHdQF4rFtSzmVEL4ZBe14u4QdojhBuPuWUi9a5Wqipeh4qI5NSlA2rZj6eZ8Mn6mG7gI2nDgIuKxFamMrBzTYe6Yx4cQ8K7O6Pd/bn4r1Vav9DVJUwo/jxxKXWU608qt4cMAiIs0xAt1gXsjT8v7XLSrdYF7I0/L+1ygqdy/pXInp963FMyf4wfGWX7Qi6qZTBQ/GD4yy/aEXVTKYLnJeSJY1diZ+VF1rFm4ebGz8TfrasLGrsTPyoutYs3DzY2fib9bVk0m/j6kzIKncvwXIpZERdEKMERSnF/g93TU6N4vjhucb8zneS3+LzxcKinmbDGsjrkJYYnSvRjb1JzgFg53LTaJ4/Nluc6/O1vks/ueE8Ck6IueTTOmkWR16l2iibExGNuQKucfdLo7EefRyxO/1Ft/+tWMvE0LXtLXgOa4XFrgC0g7RBzhREpyxiTH/AB6k/wCt/wBvMuqitRZOCNHSyGSmpoYXkXF0cbWuuO1eNrN8FsqqqbFG6SRwYxjS5znG4Na0Xkk8AQHHWGdA6C0quOQXObPJ7wXEg8RBB960yu3HdgV3U1lr0F00boxpxjN97Wi5swuzjQ3NduaEcN1JIC9MQjCbKtEAXkkgAZyTCcio1zSDcchGcHPxKf4qMZ3eqR0crNHTzOBeWj8xjgLtGPOF2cfDhsfD3FLBazRX2ZJG2SUBxy/kTg+XeB4L93JlIygG8oDziOxlGqZ3BVOvmjbfC9xyyxtzsJ23NHvLeIlW6qHwLxE1tPWw1E80MbYZGvuje9z3aEgloyAC8XjPt5lfCA/HNBFxyg5wcypXDLB7uOpLWj8t/hRngOdvuOTiuV1rRYZWAKulc0D8xnhRn+oeT+4ZPhuLZ6Mq9mm+v2u+i/s1+kKb14vpel36KTRfpF2Q5F+K9FPC3WBeyNPy/tctKt1gXsjT8v7XKCp3L+lcien3rcUzJ/jB8ZZftCLqplMFD8YPjLL9oRdVMpgucl5IljV2Jn5UXWsWbh5sbPxN+tqwsauxM/Ki61izcPNjZ+Jv1tWTSb+PqTMgqdy/BcilkRF0Qox7hhL3BrQS5xAAGckm4BXjgzYgpKZkQ/VnefOec5/2A4AFB8WOD2jkNVIPBZ4Md+2/bd7hk4zwKzVU9NVdt/oNuS/H+iy6JprLfVdet2AREVeN2EREAVD4+sYejcbNpneC0g1DmnO4ZRDfuDIXcNw2irCxrYfCy6ImMg1E17YR5u7KRuNvHGSOFcqyylzi5xLnOJJJN5JOUkndvQE0xb4zZbLl0D75aV5/MiJvuvzvZfmdujM7b2iJNjFxUNfF3zscaZTyt0x0LAb2Ndl0cbc5butzt2smaLYrMAXWpWgPBFPFc6Z26NqIHddceIAncXVkMIY0MaA1rQAABcAALgANoAIDh9WTiaxjOoKptNO89yzOuN+aKR2QSDcBNwdx37Szce2APclSK2Bt0M58MNGSObOeIPAJ4w7gVVBAdxIofiownNfZUMjzfJGNKkO2Xx3DRHhc3Qu4yVMEAREQFT4ycHtJqNPYPAmOW7M2TOfmz/FQ5X1btkNqqd8L/KGQ+a4Zne4qi6ykdFI6OQXOYSCOEK6aIq/WisO+5uRVNJ03pSW23OzPit1gXsjT8v7XLSrdYF7I0/L+1y2VTuX9K5GDT71uKZk/xg+Msv2hF1UymCh+MHxll+0IuqmUwXOS8kSxq7Ez8qLrWLNw82Nn4m/W1YWNXYmflRdaxZuHmxs/E362rJpN/H1JmQVO5fguRSyy7Ks11RMyGP8AU83cAG248AF59yxFaGLLB7S4jVPHhSZGX7Ue7+4/wBuq8V1UlNCr+PDEqNJTrUSozhxwJhZtntghZFGLmsAA3TwnhJy+9ZKIufucrl1repdERETUgRfj3gAkm4DKScwA21QGMXHnO6p0qy5NLijJBlDGOMzt0aMG5g2ts59xeHp0AsevrmQRPllcGMjaXOccwa0XkrnLBXDa3LUqW00FW/Lle/S4g2Ngzvc5rbwP9zcFl44sMy1jbIgmkmbDd3TNI8ufLMDfoCdxpykDIDcPJQEIw9wvfaddJUPvDf0xMPkRN/SOM5SeFxWgiiLnBrQSSQABnJOYBeFcuIbF5psgtKpb4EZ/+O1wyOkGeXiacg/q5KAtTFtgeLMs6OEgaa7w5juyOAvF+40XNHFftqU3qrcf9sT01FTupppYHGYgmGV8ZI0DjcSwi8KjRh3aF/8Aj6zpk3/kgOqMOrKbU2ZVwuAOiheReMz2tLmu4w4A+5ccrtC0HX0MhOU6Q7qyuMCgLy/DTXG6thJyDSngcJ0bSf4arwXP34bP8ZVf5LesVsYfWJVz0+mWdUSQVEYJa1r/AMuYbbHNN7b9w3cByHIBKUXK1RjetiN7mSVT2uaS1zXQQhzXA3EEFmQgq2MUWNnu9vctY4CqaPBdcAJ2jcAyB42wM4yjbuAtFV3jQwdzVcY3Gy3f6X/af2qxF8aulbLG6N4va8EEboKyqSpWmlSRPzgY1TAk8asX8YnPi3WBeyNPy/tcsW3rHdS1D4XZdCfBPnNOZ3w/m9ZWBeyNPy/tcr1O9H07nNuVq5FQharZ2tW9HJmT/GD4yy/aEXVTKYKH4wfGWX7Qi6qZTBc7LwRLGrsTPyoutYs3DzY2fib9bVhY1diZ+VF1rFm4ebGz8Tfrasmk38fUmZBU7l+C5FW4LWEauqbF5I8J5G0wZ/ecg96vCKMNaGtFwAAAGYAZgodiuo2NpHSC4ve86LdAbka07m2f3KZrP0vUrLOrODfp+eJh6Mp0ihtcXBEUWxhx18lIYbMa3TJb2vldIGGNm3ob8uiN91+1l27lpzZlW47MammF9nUT/AGSokaf1kZ4WkeSPK3TkzA31Tg/g/NXVLKembo3vP7Wjbe47TRtlTyl/D3aT/1mnj5czj9DXK5cXGLuKyafQi6Sd/jZbs+4xt+UMH8nKdq4DMwEwHhsulEMXhPdcZZSPCkfd/DRluG1xkk0JjwwXkprUknLQIqk6ONzc2iDWh7TuO0V54dFfu3dPr5zQNe0te0Oac4cAQfcUByRi7wIfala2EXiJvhTPHkxg5h/U7MPjmBXWlDRMhiZFE0MZG0Na0Zg1ouAX5S0EcV+lRsjvz6BjW33bt2dZCAqD8SP+Apv889W5c+NzrqDHLgZUWnSwx0jWucyUudo3ho0OgIznhKqQYhbU8yLn2oDo+SnMlIYxkL4tCCcwLmXf3XJ2EeLyuoZCyeB5G1JE0vidwhzR/BuPAuu6ZmhY0HOGgH3BfRAUx+H7BCpp3T1NRG6JkjAxjZAWyOudeXaE5Q3ay51c6IgKrxw4qBXMdWUbQKpg8Ng/wCe0DrAM26Mm4udoZnwyBzC5j2OvBF4c1zTn3QQQu3VVGMvEmK+fumidHDK/wAa2TRCN59INACQ7dyZc+e+8Da4qMaDbTh0mchtXGPCGYStH/NaN3zhtZ8xyWEub6XEha9LOyandDpkZ0TXxz3XEcoDizZcqv7B6eofTMNbG2Ke657Y3hzCR5TSNo57jmzcKA0GMfB7T6fT2D8yEG+7O6PbHuz/ABUBwL2Rp+X9rldxF+QqorNo2w242Nl2hbO4C7aFziB7r7vcrJoypV1NJCvBqqmGo0VfTo2eOVOKprxJdjB8ZZftCLqplMFD8YPjLL9oRdVMpgq2b0iWNXYmflRdaxZ2HTSbNnuy5B8A9qwca2xFQdoaWTwBsrCT8FKGPbIwEXPY8XjMWua4fAggqSGT05Gv5KikcrLbFbzRTn+Gocw3sc5p3WuIPxCye/U/ppeef2qZYSYsn6Mvo7i05dLcbi3gaTkI48o4VF34JVYNxp5fc28fEK9xVdNO20ip+bynyU1RCtnUv4uMXv1P6aXnn9qd+p/TS88/tWRqVq97y/IU1K1e95fkKlt0/Nvgjsz8neTH79T+ml55/anfqf00vPP7Vkalave8vyFNStXveX5Clun5t8CzPyd5Mfv1P6aXnn9qd+p/TS88/tWRqVq97y/IU1K1e95fkKW6fm3wLM/J3kx+/U/ppeef2p36n9NLzz+1ZGpWr3vL8hTUrV73l+Qpbp+bfAsz8neTH79T+ml55/anfqf00vPP7Vkalave8vyFNStXveX5Clun5t8CzPyd5Mfv1P6aXnn9qd+p/TS88/tWRqVq97y/IU1K1e95fkKW6fm3wLM/J3kx+/U/ppeef2p36n9NLzz+1ZGpWr3vL8hTUrV73l+Qpbp+bfAsz8neTH79T+ml55/anfqf00vPP7Vkalave8vyFNStXveX5Clun5t8CzPyd5Mfv1P6aXnn9qd+p/TS88/tWRqVq97y/IU1K1e95fkKW6fm3wLM/J3kx+/U/ppeef2rPwLBNo0+c+HefldlXqjwGrJDkhLBuyENH85f4Vj4JYGMom6JxEkxGV92Ro81t+1w5zwZlgVtbTwxOa1UVVRU+n8mZSUk8kjXORURF1/X+DDxg+Msv2hF1UymChuMCQGey4wfDNexwb5RayKXROu3BohfxhTJUoth4mha9pY8BzXAhzXC9pBFxBBzghQZmCFfQE966mN9PeS2kq2uLYxn0Eczb3AX33A3AbpU8RAQ12FFpsAD7K0Z3YK6Mt+Dmgj+V41ZWh6nl6XD2KaogIVqytD1PL0uHsTVlaHqeXpcPYpqiAhWrK0PU8vS4exNWVoep5elw9imqICFasrQ9Ty9Lh7E1ZWh6nl6XD2KaogIVqytD1PL0uHsTVlaHqeXpcPYpqiAhWrK0PU8vS4exNWVoep5elw9imqICFasrQ9Ty9Lh7E1ZWh6nl6XD2KaogIVqytD1PL0uHsTVlaHqeXpcPYpqiAhWrK0PU8vS4exNWVoep5elw9imqICFasrQ9Ty9Lh7E1ZWh6nl6XD2KaogIVqytD1PL0uHsSe0rZnGhhpKakv8ALnqdNc39kbRl+KmqICL4M4FGCZ1VWTurKtw0IlewNbEz0cTLyGi++85zwZVKERAf/9k="/>
          <p:cNvSpPr>
            <a:spLocks noChangeAspect="1" noChangeArrowheads="1"/>
          </p:cNvSpPr>
          <p:nvPr/>
        </p:nvSpPr>
        <p:spPr bwMode="auto">
          <a:xfrm>
            <a:off x="63500" y="-936625"/>
            <a:ext cx="1943100" cy="1943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data:image/jpg;base64,/9j/4AAQSkZJRgABAQAAAQABAAD/2wCEAAkGBhQRDxQSEBQVExUVFxgZFxYSERcYEhUVFBcXGhwUGhYXJyYfGh0jGxYVIC8sIycpLSwtFh4xNjAqNScsLCkBCQoKDgwOGg8PGiokHyAqKTUqNSk1NSo1NSk1LjUvNCwpLy81LCwsNDU0Miw1LywsLCwsLCksKS0sLCksNSwsLP/AABEIAMwAzAMBIgACEQEDEQH/xAAcAAEAAgMBAQEAAAAAAAAAAAAABgcEBQgCAwH/xABPEAABAwECBA8OBQIEBgMAAAABAAIDBAURBgchMRITFhc1QVFUYXFyk5Sz0RQVIjNCUlNVdYGRkrLCCCMygqFiwTRzorElQ4O00uIkY3T/xAAbAQEAAgMBAQAAAAAAAAAAAAAAAwYEBQcBAv/EADARAAEDAQQJAwQDAQAAAAAAAAABAgMEEjFxsQURFDNBUXKRoRNSUyEygdHB4fBh/9oADAMBAAIRAxEAPwC8Vrrbwip6OPTKqVkTdrRHK7Nka3O45RmCw8N7afR2fPPFdpjWgM0QvGje4NBPAC6/3LDwawCipzp1Q41dU43uqJwHOB82MHxbQb7rt1AfGPGbTvF8EFbOPOioZS3j0RAB9y9a4jd42j0F6kFoWxDTi+aRkfA53hHibnPuC0b8ZVGDdo3nhETrlkR000ia2MVU/wCIQvniYupzkQ+euI3eNo9BemuI3eNo9BevWuZR+dJzTk1zKPzpOacpNhqfjd2Pja4Penc864jd42j0F6a4jd42j0F69a5lH50nNOTXMo/Ok5pybDU/G7sNrg96dzzriN3jaPQXpriN3jaPQXr1rmUfnSc05Ncyj86TmnJsNT8buw2uD3p3POuI3eNo9BemuI3eNo9BevWuZR+dJzTk1zKPzpOacmw1Pxu7Da4Penc864jd42j0F6a4jd42j0F69a5lH50nNOTXMo/Ok5pybDU/G7sNrg96dzzriN3jaPQXpriN3jaPQXr1rmUfnSc05Ncyj86TmnJsNT8buw2uD3p3POuI3eNo9BemuI3eNo9BevWuZR+dJzTk1zKPzpOacmw1Pxu7Da4Penc864jd42j0F6a4jd42j0F69a5lH50nNOTXMo/Ok5pybDU/G7sNrg96dzzriN3jaPQXpriN3jaPQXr1rmUfnSc05Ncyj86TmnJsNT8buw2uD3p3POuI3eNo9Bev2HGhQmQRyvkp3E3AVUEkOU8MgAHvWVRYfUcpuEugP/2NLR8Tk+K3M0EVRFc8MljcMzg17HD33gqCSGSL72qmJKyVkn2Ki4H3Y8OALSCCLwQbwQdsFelX01kmyK+mdSyOFJVz6S+lcb44nvY9zZIvMF7DeP6vhYKiJCJY1diZ+VF1rFu8IrTNNSSzNF5Y3Jfm0RNwv95Wkxq7Ez8qLrWLNw82Nn4m/W1T0zUfMxq3KqZkM7lbE5yXoi5FOVdW+V7pJHFznG8k5yV8URdGRERNSFGVVVdahERDwIiIAiIgCIiAIv0NJzbS/EAREQBERAEREAREQBSzF3bkkVWyEG+OU3Fu0HXG5w3Dky7qia3WBeyNPy/tcsWsY18D0cnBcjJpXK2ZqpzQn+MHxlme0IuqmUwUPxg+Msv2hF1UymC54XciWNXYmflRdaxZuHmxs/E362rCxq7Ez8qLrWLNw82Nn4m/W1ZNJv4+pMyCp3L8FyKWREXRCjBERAEREAREQBfWlpnSPbGwXucQAN0lfJWLiwwcz1cg3WxX/Bz/ALR+5YtXUpTRLIv4xMmlgWeRGJ+cCXYO4Ox0kAjaAXEfmOuyvddl924FX+MTBYU8gnhbdHIbnAZmPz5NwH+xVrLEtSzm1EL4ZBe14u4Qdpw4Qbj7lTaWufDP6rl16/u/2RaamjZLD6bU1arigUWValnPp5nwyC5zDdwEbThwEXH3rFV7a5HIipcpTlRWrqUIiL08CIiAIiIAt1gXsjT8v7XLSrdYF7I0/L+1ygqdy/pXInp963FMyf4wfGWX7Qi6qZTBQ/GD4yy/aEXVTKYLnJeSJY1diZ+VF1rFm4ebGz8TfrasLGrsTPyoutYs3DzY2fib9bVk0m/j6kzIKncvwXIpZERdEKMEREAREQBERAbLB6xnVdSyFuYm9x81gzn+3GQrypqZsbGsYLmtAAA2gFF8XWDvc9Pprx+ZNccudrPJb7854xuKWqlaWq/XlsN+1ufFS2aNpvRjtLe7IItVhHhPT0EBmq5BGzML8rnu81rRlceL+AqltD8SYEwEFJoogcrpJdDI5vA1oIaeMlac2hNcZ2D+mRCpYPCjyPu24zt/tJ+BO4qwV04K4WU1rUhkhN7SC2SN92jYSMrHAbozHMVVGEVjGkqXwnMDe0nymH9J+GTjBVt0JVW2LC69LsCtaWprLklbct+JrURFYDSBERAEREAW6wL2Rp+X9rlpVusC9kafl/a5QVO5f0rkT0+9bimZP8YPjLL9oRdVMpgofjB8ZZftCLqplMFzkvJEsauxM/Ki61izcPNjZ+Jv1tWFjV2Jn5UXWsWbh5sbPxN+tqyaTfx9SZkFTuX4LkUsiIuiFGCIiAIiIApFgPg93XVDRD8uO5z9w7jPef4BUea0kgAXk5ABnJO0rtwQsAUlK1h/W7wpD/UdriAyfHdWr0pV7PDqb9zvon7Njo6m9eXWtyX/AKN0Av1EVGLec4/iGth8lpspzeI4Ymlo2nOlvLn/AMNb+0qql1lhhgfQWy0xvewzRXtEkMjTLE7PoXAHKMx0Lt3JdfeqTwnxF19KS6Boq48uWHxgHDEct/J0SA94hLXkithkLD+XOyQSN2jpbHPaeMFvwcVdGMnB/TqcTsF74b77s5jOf4Z/iqyxLYuK2K0WVlTC+njia+7TW6F73PYWBoYfCFwcTeRtcKv5zbxccoKnp53QSJI3gQzwpNGrHcTndFvcMcH+5KpzR4t/hRn+k+T7jk+C0S6FFI2ViPbcpSJI3RuVjr0CIikPgIiIAt1gXsjT8v7XLSrdYF7I0/L+1ygqdy/pXInp963FMyf4wfGWX7Qi6qZTBQ/GD4yy/aEXVTKYLnJeSJY1diZ+VF1rFm4ebGz8TfrasLGrsTPyoutYs3DzY2fib9bVk0m/j6kzIKncvwXIpZERdEKMEREARF96GidNKyKMXueQAOE/22/cvFVETWp6iKq6kJbi0we02c1Dx4ER8G/MZP8A1GXjIVqrCsay200DIWZmjKfOccpceM3lZFXVNijfJIdCxjS5xOYNaLyfgCqDX1S1Myv4cMC6UdOlPEjePHEx7YtmGkgfPUyNjjYLy5x+AAzknMAMpXO+H2O+prS6KjLqanyi9punkH9Th+kHcb7yVGcPcPZ7UqXPlcRC1x0mIZGMbtG7bcRnJy8QuCjcNO55uY0uO40En4BYJliGpcxwcxzmuGZzSQ4HjGVTjB7HVaVJcDKKhg8ipbozdwPFz/5I4FCKmkfG7QyMcx1wOhe0tdcReDcd0L5IDrzF5hmLUohU6XpR0bmOaHaIBzbjeDcMhDgpOqf/AA2zE0NU2/IJwRxuYL/9grgQGgw0we7rpSGj8xnhR8JGdvvGTjuVLEXZCuiFVeMnBvSZu6Ix4Ep8K7M2Td/dn4wVY9C1llfQdxux5Gi0tS609ZvC/wDZCkRFaiuBERAFusC9kafl/a5aVbrAvZGn5f2uUFTuX9K5E9PvW4pmT/GD4yy/aEXVTKYKH4wfGWX7Qi6qZTBc5LyRLGrsTPyoutYs3DzY2fib9bVhY1diZ+VF1rFm4ebGz8Tfrasmk38fUmZBU7l+C5FLIiLohRgiIgCsjFhg7cDVyDKb2xX7nlP9+YcR3VC8G7DdV1LIhkGd7vNYM549ocJCvGngbGxrGC5rQAAMwAyALQaarLDPRbe6/D+8jdaKpbbvVdcl2J9FX+PO1DDYkoabjK+OK8bjnaJw97WEcRVgKrfxE7ER/wD6WfRKqiWYozAbB0V9pU9K4kNkf4ZaQHaBjXPdcTt6Frrl1jYODNNQxCOlhZE0DLoR4bjuuecrjxlc04k9nqT/AK3/AG8y6qQHJeNuu023Kx25IGc0xsf+7SogtphVOX19U52d08pPGZHLVoDoD8Nn+Dq/85v0K41R+IY/8KtG7dPUlfmKXHOSWUVpPvvubFUOOW/MI5T/AAHfHdQF4rFtSzmVEL4ZBe14u4QdojhBuPuWUi9a5Wqipeh4qI5NSlA2rZj6eZ8Mn6mG7gI2nDgIuKxFamMrBzTYe6Yx4cQ8K7O6Pd/bn4r1Vav9DVJUwo/jxxKXWU608qt4cMAiIs0xAt1gXsjT8v7XLSrdYF7I0/L+1ygqdy/pXInp963FMyf4wfGWX7Qi6qZTBQ/GD4yy/aEXVTKYLnJeSJY1diZ+VF1rFm4ebGz8TfrasLGrsTPyoutYs3DzY2fib9bVk0m/j6kzIKncvwXIpZERdEKMERSnF/g93TU6N4vjhucb8zneS3+LzxcKinmbDGsjrkJYYnSvRjb1JzgFg53LTaJ4/Nluc6/O1vks/ueE8Ck6IueTTOmkWR16l2iibExGNuQKucfdLo7EefRyxO/1Ft/+tWMvE0LXtLXgOa4XFrgC0g7RBzhREpyxiTH/AB6k/wCt/wBvMuqitRZOCNHSyGSmpoYXkXF0cbWuuO1eNrN8FsqqqbFG6SRwYxjS5znG4Na0Xkk8AQHHWGdA6C0quOQXObPJ7wXEg8RBB960yu3HdgV3U1lr0F00boxpxjN97Wi5swuzjQ3NduaEcN1JIC9MQjCbKtEAXkkgAZyTCcio1zSDcchGcHPxKf4qMZ3eqR0crNHTzOBeWj8xjgLtGPOF2cfDhsfD3FLBazRX2ZJG2SUBxy/kTg+XeB4L93JlIygG8oDziOxlGqZ3BVOvmjbfC9xyyxtzsJ23NHvLeIlW6qHwLxE1tPWw1E80MbYZGvuje9z3aEgloyAC8XjPt5lfCA/HNBFxyg5wcypXDLB7uOpLWj8t/hRngOdvuOTiuV1rRYZWAKulc0D8xnhRn+oeT+4ZPhuLZ6Mq9mm+v2u+i/s1+kKb14vpel36KTRfpF2Q5F+K9FPC3WBeyNPy/tctKt1gXsjT8v7XKCp3L+lcien3rcUzJ/jB8ZZftCLqplMFD8YPjLL9oRdVMpgucl5IljV2Jn5UXWsWbh5sbPxN+tqwsauxM/Ki61izcPNjZ+Jv1tWTSb+PqTMgqdy/BcilkRF0Qox7hhL3BrQS5xAAGckm4BXjgzYgpKZkQ/VnefOec5/2A4AFB8WOD2jkNVIPBZ4Md+2/bd7hk4zwKzVU9NVdt/oNuS/H+iy6JprLfVdet2AREVeN2EREAVD4+sYejcbNpneC0g1DmnO4ZRDfuDIXcNw2irCxrYfCy6ImMg1E17YR5u7KRuNvHGSOFcqyylzi5xLnOJJJN5JOUkndvQE0xb4zZbLl0D75aV5/MiJvuvzvZfmdujM7b2iJNjFxUNfF3zscaZTyt0x0LAb2Ndl0cbc5butzt2smaLYrMAXWpWgPBFPFc6Z26NqIHddceIAncXVkMIY0MaA1rQAABcAALgANoAIDh9WTiaxjOoKptNO89yzOuN+aKR2QSDcBNwdx37Szce2APclSK2Bt0M58MNGSObOeIPAJ4w7gVVBAdxIofiownNfZUMjzfJGNKkO2Xx3DRHhc3Qu4yVMEAREQFT4ycHtJqNPYPAmOW7M2TOfmz/FQ5X1btkNqqd8L/KGQ+a4Zne4qi6ykdFI6OQXOYSCOEK6aIq/WisO+5uRVNJ03pSW23OzPit1gXsjT8v7XLSrdYF7I0/L+1y2VTuX9K5GDT71uKZk/xg+Msv2hF1UymCh+MHxll+0IuqmUwXOS8kSxq7Ez8qLrWLNw82Nn4m/W1YWNXYmflRdaxZuHmxs/E362rJpN/H1JmQVO5fguRSyy7Ks11RMyGP8AU83cAG248AF59yxFaGLLB7S4jVPHhSZGX7Ue7+4/wBuq8V1UlNCr+PDEqNJTrUSozhxwJhZtntghZFGLmsAA3TwnhJy+9ZKIufucrl1repdERETUgRfj3gAkm4DKScwA21QGMXHnO6p0qy5NLijJBlDGOMzt0aMG5g2ts59xeHp0AsevrmQRPllcGMjaXOccwa0XkrnLBXDa3LUqW00FW/Lle/S4g2Ngzvc5rbwP9zcFl44sMy1jbIgmkmbDd3TNI8ufLMDfoCdxpykDIDcPJQEIw9wvfaddJUPvDf0xMPkRN/SOM5SeFxWgiiLnBrQSSQABnJOYBeFcuIbF5psgtKpb4EZ/+O1wyOkGeXiacg/q5KAtTFtgeLMs6OEgaa7w5juyOAvF+40XNHFftqU3qrcf9sT01FTupppYHGYgmGV8ZI0DjcSwi8KjRh3aF/8Aj6zpk3/kgOqMOrKbU2ZVwuAOiheReMz2tLmu4w4A+5ccrtC0HX0MhOU6Q7qyuMCgLy/DTXG6thJyDSngcJ0bSf4arwXP34bP8ZVf5LesVsYfWJVz0+mWdUSQVEYJa1r/AMuYbbHNN7b9w3cByHIBKUXK1RjetiN7mSVT2uaS1zXQQhzXA3EEFmQgq2MUWNnu9vctY4CqaPBdcAJ2jcAyB42wM4yjbuAtFV3jQwdzVcY3Gy3f6X/af2qxF8aulbLG6N4va8EEboKyqSpWmlSRPzgY1TAk8asX8YnPi3WBeyNPy/tcsW3rHdS1D4XZdCfBPnNOZ3w/m9ZWBeyNPy/tcr1O9H07nNuVq5FQharZ2tW9HJmT/GD4yy/aEXVTKYKH4wfGWX7Qi6qZTBc7LwRLGrsTPyoutYs3DzY2fib9bVhY1diZ+VF1rFm4ebGz8Tfrasmk38fUmZBU7l+C5FW4LWEauqbF5I8J5G0wZ/ecg96vCKMNaGtFwAAAGYAZgodiuo2NpHSC4ve86LdAbka07m2f3KZrP0vUrLOrODfp+eJh6Mp0ihtcXBEUWxhx18lIYbMa3TJb2vldIGGNm3ob8uiN91+1l27lpzZlW47MammF9nUT/AGSokaf1kZ4WkeSPK3TkzA31Tg/g/NXVLKembo3vP7Wjbe47TRtlTyl/D3aT/1mnj5czj9DXK5cXGLuKyafQi6Sd/jZbs+4xt+UMH8nKdq4DMwEwHhsulEMXhPdcZZSPCkfd/DRluG1xkk0JjwwXkprUknLQIqk6ONzc2iDWh7TuO0V54dFfu3dPr5zQNe0te0Oac4cAQfcUByRi7wIfala2EXiJvhTPHkxg5h/U7MPjmBXWlDRMhiZFE0MZG0Na0Zg1ouAX5S0EcV+lRsjvz6BjW33bt2dZCAqD8SP+Apv889W5c+NzrqDHLgZUWnSwx0jWucyUudo3ho0OgIznhKqQYhbU8yLn2oDo+SnMlIYxkL4tCCcwLmXf3XJ2EeLyuoZCyeB5G1JE0vidwhzR/BuPAuu6ZmhY0HOGgH3BfRAUx+H7BCpp3T1NRG6JkjAxjZAWyOudeXaE5Q3ay51c6IgKrxw4qBXMdWUbQKpg8Ng/wCe0DrAM26Mm4udoZnwyBzC5j2OvBF4c1zTn3QQQu3VVGMvEmK+fumidHDK/wAa2TRCN59INACQ7dyZc+e+8Da4qMaDbTh0mchtXGPCGYStH/NaN3zhtZ8xyWEub6XEha9LOyandDpkZ0TXxz3XEcoDizZcqv7B6eofTMNbG2Ke657Y3hzCR5TSNo57jmzcKA0GMfB7T6fT2D8yEG+7O6PbHuz/ABUBwL2Rp+X9rldxF+QqorNo2w242Nl2hbO4C7aFziB7r7vcrJoypV1NJCvBqqmGo0VfTo2eOVOKprxJdjB8ZZftCLqplMFD8YPjLL9oRdVMpgq2b0iWNXYmflRdaxZ2HTSbNnuy5B8A9qwca2xFQdoaWTwBsrCT8FKGPbIwEXPY8XjMWua4fAggqSGT05Gv5KikcrLbFbzRTn+Gocw3sc5p3WuIPxCye/U/ppeef2qZYSYsn6Mvo7i05dLcbi3gaTkI48o4VF34JVYNxp5fc28fEK9xVdNO20ip+bynyU1RCtnUv4uMXv1P6aXnn9qd+p/TS88/tWRqVq97y/IU1K1e95fkKlt0/Nvgjsz8neTH79T+ml55/anfqf00vPP7Vkalave8vyFNStXveX5Clun5t8CzPyd5Mfv1P6aXnn9qd+p/TS88/tWRqVq97y/IU1K1e95fkKW6fm3wLM/J3kx+/U/ppeef2p36n9NLzz+1ZGpWr3vL8hTUrV73l+Qpbp+bfAsz8neTH79T+ml55/anfqf00vPP7Vkalave8vyFNStXveX5Clun5t8CzPyd5Mfv1P6aXnn9qd+p/TS88/tWRqVq97y/IU1K1e95fkKW6fm3wLM/J3kx+/U/ppeef2p36n9NLzz+1ZGpWr3vL8hTUrV73l+Qpbp+bfAsz8neTH79T+ml55/anfqf00vPP7Vkalave8vyFNStXveX5Clun5t8CzPyd5Mfv1P6aXnn9qd+p/TS88/tWRqVq97y/IU1K1e95fkKW6fm3wLM/J3kx+/U/ppeef2rPwLBNo0+c+HefldlXqjwGrJDkhLBuyENH85f4Vj4JYGMom6JxEkxGV92Ro81t+1w5zwZlgVtbTwxOa1UVVRU+n8mZSUk8kjXORURF1/X+DDxg+Msv2hF1UymChuMCQGey4wfDNexwb5RayKXROu3BohfxhTJUoth4mha9pY8BzXAhzXC9pBFxBBzghQZmCFfQE966mN9PeS2kq2uLYxn0Eczb3AX33A3AbpU8RAQ12FFpsAD7K0Z3YK6Mt+Dmgj+V41ZWh6nl6XD2KaogIVqytD1PL0uHsTVlaHqeXpcPYpqiAhWrK0PU8vS4exNWVoep5elw9imqICFasrQ9Ty9Lh7E1ZWh6nl6XD2KaogIVqytD1PL0uHsTVlaHqeXpcPYpqiAhWrK0PU8vS4exNWVoep5elw9imqICFasrQ9Ty9Lh7E1ZWh6nl6XD2KaogIVqytD1PL0uHsTVlaHqeXpcPYpqiAhWrK0PU8vS4exNWVoep5elw9imqICFasrQ9Ty9Lh7E1ZWh6nl6XD2KaogIVqytD1PL0uHsSe0rZnGhhpKakv8ALnqdNc39kbRl+KmqICL4M4FGCZ1VWTurKtw0IlewNbEz0cTLyGi++85zwZVKERAf/9k="/>
          <p:cNvSpPr>
            <a:spLocks noChangeAspect="1" noChangeArrowheads="1"/>
          </p:cNvSpPr>
          <p:nvPr/>
        </p:nvSpPr>
        <p:spPr bwMode="auto">
          <a:xfrm>
            <a:off x="63500" y="-936625"/>
            <a:ext cx="1943100" cy="1943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0" name="AutoShape 8" descr="data:image/jpg;base64,/9j/4AAQSkZJRgABAQAAAQABAAD/2wCEAAkGBhQRDxQSEBQVExUVFxgZFxYSERcYEhUVFBcXGhwUGhYXJyYfGh0jGxYVIC8sIycpLSwtFh4xNjAqNScsLCkBCQoKDgwOGg8PGiokHyAqKTUqNSk1NSo1NSk1LjUvNCwpLy81LCwsNDU0Miw1LywsLCwsLCksKS0sLCksNSwsLP/AABEIAMwAzAMBIgACEQEDEQH/xAAcAAEAAgMBAQEAAAAAAAAAAAAABgcEBQgCAwH/xABPEAABAwECBA8OBQIEBgMAAAABAAIDBAURBgchMRITFhc1QVFUYXFyk5Sz0RQVIjNCUlNVdYGRkrLCCCMygqFiwTRzorElQ4O00uIkY3T/xAAbAQEAAgMBAQAAAAAAAAAAAAAAAwYEBQcBAv/EADARAAEDAQQJAwQDAQAAAAAAAAABAgMEEjFxsQURFDNBUXKRoRNSUyEygdHB4fBh/9oADAMBAAIRAxEAPwC8Vrrbwip6OPTKqVkTdrRHK7Nka3O45RmCw8N7afR2fPPFdpjWgM0QvGje4NBPAC6/3LDwawCipzp1Q41dU43uqJwHOB82MHxbQb7rt1AfGPGbTvF8EFbOPOioZS3j0RAB9y9a4jd42j0F6kFoWxDTi+aRkfA53hHibnPuC0b8ZVGDdo3nhETrlkR000ia2MVU/wCIQvniYupzkQ+euI3eNo9BemuI3eNo9BevWuZR+dJzTk1zKPzpOacpNhqfjd2Pja4Penc864jd42j0F6a4jd42j0F69a5lH50nNOTXMo/Ok5pybDU/G7sNrg96dzzriN3jaPQXpriN3jaPQXr1rmUfnSc05Ncyj86TmnJsNT8buw2uD3p3POuI3eNo9BemuI3eNo9BevWuZR+dJzTk1zKPzpOacmw1Pxu7Da4Penc864jd42j0F6a4jd42j0F69a5lH50nNOTXMo/Ok5pybDU/G7sNrg96dzzriN3jaPQXpriN3jaPQXr1rmUfnSc05Ncyj86TmnJsNT8buw2uD3p3POuI3eNo9BemuI3eNo9BevWuZR+dJzTk1zKPzpOacmw1Pxu7Da4Penc864jd42j0F6a4jd42j0F69a5lH50nNOTXMo/Ok5pybDU/G7sNrg96dzzriN3jaPQXpriN3jaPQXr1rmUfnSc05Ncyj86TmnJsNT8buw2uD3p3POuI3eNo9Bev2HGhQmQRyvkp3E3AVUEkOU8MgAHvWVRYfUcpuEugP/2NLR8Tk+K3M0EVRFc8MljcMzg17HD33gqCSGSL72qmJKyVkn2Ki4H3Y8OALSCCLwQbwQdsFelX01kmyK+mdSyOFJVz6S+lcb44nvY9zZIvMF7DeP6vhYKiJCJY1diZ+VF1rFu8IrTNNSSzNF5Y3Jfm0RNwv95Wkxq7Ez8qLrWLNw82Nn4m/W1T0zUfMxq3KqZkM7lbE5yXoi5FOVdW+V7pJHFznG8k5yV8URdGRERNSFGVVVdahERDwIiIAiIgCIiAIv0NJzbS/EAREQBERAEREAREQBSzF3bkkVWyEG+OU3Fu0HXG5w3Dky7qia3WBeyNPy/tcsWsY18D0cnBcjJpXK2ZqpzQn+MHxlme0IuqmUwUPxg+Msv2hF1UymC54XciWNXYmflRdaxZuHmxs/E362rCxq7Ez8qLrWLNw82Nn4m/W1ZNJv4+pMyCp3L8FyKWREXRCjBERAEREAREQBfWlpnSPbGwXucQAN0lfJWLiwwcz1cg3WxX/Bz/ALR+5YtXUpTRLIv4xMmlgWeRGJ+cCXYO4Ox0kAjaAXEfmOuyvddl924FX+MTBYU8gnhbdHIbnAZmPz5NwH+xVrLEtSzm1EL4ZBe14u4Qdpw4Qbj7lTaWufDP6rl16/u/2RaamjZLD6bU1arigUWValnPp5nwyC5zDdwEbThwEXH3rFV7a5HIipcpTlRWrqUIiL08CIiAIiIAt1gXsjT8v7XLSrdYF7I0/L+1ygqdy/pXInp963FMyf4wfGWX7Qi6qZTBQ/GD4yy/aEXVTKYLnJeSJY1diZ+VF1rFm4ebGz8TfrasLGrsTPyoutYs3DzY2fib9bVk0m/j6kzIKncvwXIpZERdEKMEREAREQBERAbLB6xnVdSyFuYm9x81gzn+3GQrypqZsbGsYLmtAAA2gFF8XWDvc9Pprx+ZNccudrPJb7854xuKWqlaWq/XlsN+1ufFS2aNpvRjtLe7IItVhHhPT0EBmq5BGzML8rnu81rRlceL+AqltD8SYEwEFJoogcrpJdDI5vA1oIaeMlac2hNcZ2D+mRCpYPCjyPu24zt/tJ+BO4qwV04K4WU1rUhkhN7SC2SN92jYSMrHAbozHMVVGEVjGkqXwnMDe0nymH9J+GTjBVt0JVW2LC69LsCtaWprLklbct+JrURFYDSBERAEREAW6wL2Rp+X9rlpVusC9kafl/a5QVO5f0rkT0+9bimZP8YPjLL9oRdVMpgofjB8ZZftCLqplMFzkvJEsauxM/Ki61izcPNjZ+Jv1tWFjV2Jn5UXWsWbh5sbPxN+tqyaTfx9SZkFTuX4LkUsiIuiFGCIiAIiIApFgPg93XVDRD8uO5z9w7jPef4BUea0kgAXk5ABnJO0rtwQsAUlK1h/W7wpD/UdriAyfHdWr0pV7PDqb9zvon7Njo6m9eXWtyX/AKN0Av1EVGLec4/iGth8lpspzeI4Ymlo2nOlvLn/AMNb+0qql1lhhgfQWy0xvewzRXtEkMjTLE7PoXAHKMx0Lt3JdfeqTwnxF19KS6Boq48uWHxgHDEct/J0SA94hLXkithkLD+XOyQSN2jpbHPaeMFvwcVdGMnB/TqcTsF74b77s5jOf4Z/iqyxLYuK2K0WVlTC+njia+7TW6F73PYWBoYfCFwcTeRtcKv5zbxccoKnp53QSJI3gQzwpNGrHcTndFvcMcH+5KpzR4t/hRn+k+T7jk+C0S6FFI2ViPbcpSJI3RuVjr0CIikPgIiIAt1gXsjT8v7XLSrdYF7I0/L+1ygqdy/pXInp963FMyf4wfGWX7Qi6qZTBQ/GD4yy/aEXVTKYLnJeSJY1diZ+VF1rFm4ebGz8TfrasLGrsTPyoutYs3DzY2fib9bVk0m/j6kzIKncvwXIpZERdEKMEREARF96GidNKyKMXueQAOE/22/cvFVETWp6iKq6kJbi0we02c1Dx4ER8G/MZP8A1GXjIVqrCsay200DIWZmjKfOccpceM3lZFXVNijfJIdCxjS5xOYNaLyfgCqDX1S1Myv4cMC6UdOlPEjePHEx7YtmGkgfPUyNjjYLy5x+AAzknMAMpXO+H2O+prS6KjLqanyi9punkH9Th+kHcb7yVGcPcPZ7UqXPlcRC1x0mIZGMbtG7bcRnJy8QuCjcNO55uY0uO40En4BYJliGpcxwcxzmuGZzSQ4HjGVTjB7HVaVJcDKKhg8ipbozdwPFz/5I4FCKmkfG7QyMcx1wOhe0tdcReDcd0L5IDrzF5hmLUohU6XpR0bmOaHaIBzbjeDcMhDgpOqf/AA2zE0NU2/IJwRxuYL/9grgQGgw0we7rpSGj8xnhR8JGdvvGTjuVLEXZCuiFVeMnBvSZu6Ix4Ep8K7M2Td/dn4wVY9C1llfQdxux5Gi0tS609ZvC/wDZCkRFaiuBERAFusC9kafl/a5aVbrAvZGn5f2uUFTuX9K5E9PvW4pmT/GD4yy/aEXVTKYKH4wfGWX7Qi6qZTBc5LyRLGrsTPyoutYs3DzY2fib9bVhY1diZ+VF1rFm4ebGz8Tfrasmk38fUmZBU7l+C5FLIiLohRgiIgCsjFhg7cDVyDKb2xX7nlP9+YcR3VC8G7DdV1LIhkGd7vNYM549ocJCvGngbGxrGC5rQAAMwAyALQaarLDPRbe6/D+8jdaKpbbvVdcl2J9FX+PO1DDYkoabjK+OK8bjnaJw97WEcRVgKrfxE7ER/wD6WfRKqiWYozAbB0V9pU9K4kNkf4ZaQHaBjXPdcTt6Frrl1jYODNNQxCOlhZE0DLoR4bjuuecrjxlc04k9nqT/AK3/AG8y6qQHJeNuu023Kx25IGc0xsf+7SogtphVOX19U52d08pPGZHLVoDoD8Nn+Dq/85v0K41R+IY/8KtG7dPUlfmKXHOSWUVpPvvubFUOOW/MI5T/AAHfHdQF4rFtSzmVEL4ZBe14u4QdojhBuPuWUi9a5Wqipeh4qI5NSlA2rZj6eZ8Mn6mG7gI2nDgIuKxFamMrBzTYe6Yx4cQ8K7O6Pd/bn4r1Vav9DVJUwo/jxxKXWU608qt4cMAiIs0xAt1gXsjT8v7XLSrdYF7I0/L+1ygqdy/pXInp963FMyf4wfGWX7Qi6qZTBQ/GD4yy/aEXVTKYLnJeSJY1diZ+VF1rFm4ebGz8TfrasLGrsTPyoutYs3DzY2fib9bVk0m/j6kzIKncvwXIpZERdEKMERSnF/g93TU6N4vjhucb8zneS3+LzxcKinmbDGsjrkJYYnSvRjb1JzgFg53LTaJ4/Nluc6/O1vks/ueE8Ck6IueTTOmkWR16l2iibExGNuQKucfdLo7EefRyxO/1Ft/+tWMvE0LXtLXgOa4XFrgC0g7RBzhREpyxiTH/AB6k/wCt/wBvMuqitRZOCNHSyGSmpoYXkXF0cbWuuO1eNrN8FsqqqbFG6SRwYxjS5znG4Na0Xkk8AQHHWGdA6C0quOQXObPJ7wXEg8RBB960yu3HdgV3U1lr0F00boxpxjN97Wi5swuzjQ3NduaEcN1JIC9MQjCbKtEAXkkgAZyTCcio1zSDcchGcHPxKf4qMZ3eqR0crNHTzOBeWj8xjgLtGPOF2cfDhsfD3FLBazRX2ZJG2SUBxy/kTg+XeB4L93JlIygG8oDziOxlGqZ3BVOvmjbfC9xyyxtzsJ23NHvLeIlW6qHwLxE1tPWw1E80MbYZGvuje9z3aEgloyAC8XjPt5lfCA/HNBFxyg5wcypXDLB7uOpLWj8t/hRngOdvuOTiuV1rRYZWAKulc0D8xnhRn+oeT+4ZPhuLZ6Mq9mm+v2u+i/s1+kKb14vpel36KTRfpF2Q5F+K9FPC3WBeyNPy/tctKt1gXsjT8v7XKCp3L+lcien3rcUzJ/jB8ZZftCLqplMFD8YPjLL9oRdVMpgucl5IljV2Jn5UXWsWbh5sbPxN+tqwsauxM/Ki61izcPNjZ+Jv1tWTSb+PqTMgqdy/BcilkRF0Qox7hhL3BrQS5xAAGckm4BXjgzYgpKZkQ/VnefOec5/2A4AFB8WOD2jkNVIPBZ4Md+2/bd7hk4zwKzVU9NVdt/oNuS/H+iy6JprLfVdet2AREVeN2EREAVD4+sYejcbNpneC0g1DmnO4ZRDfuDIXcNw2irCxrYfCy6ImMg1E17YR5u7KRuNvHGSOFcqyylzi5xLnOJJJN5JOUkndvQE0xb4zZbLl0D75aV5/MiJvuvzvZfmdujM7b2iJNjFxUNfF3zscaZTyt0x0LAb2Ndl0cbc5butzt2smaLYrMAXWpWgPBFPFc6Z26NqIHddceIAncXVkMIY0MaA1rQAABcAALgANoAIDh9WTiaxjOoKptNO89yzOuN+aKR2QSDcBNwdx37Szce2APclSK2Bt0M58MNGSObOeIPAJ4w7gVVBAdxIofiownNfZUMjzfJGNKkO2Xx3DRHhc3Qu4yVMEAREQFT4ycHtJqNPYPAmOW7M2TOfmz/FQ5X1btkNqqd8L/KGQ+a4Zne4qi6ykdFI6OQXOYSCOEK6aIq/WisO+5uRVNJ03pSW23OzPit1gXsjT8v7XLSrdYF7I0/L+1y2VTuX9K5GDT71uKZk/xg+Msv2hF1UymCh+MHxll+0IuqmUwXOS8kSxq7Ez8qLrWLNw82Nn4m/W1YWNXYmflRdaxZuHmxs/E362rJpN/H1JmQVO5fguRSyy7Ks11RMyGP8AU83cAG248AF59yxFaGLLB7S4jVPHhSZGX7Ue7+4/wBuq8V1UlNCr+PDEqNJTrUSozhxwJhZtntghZFGLmsAA3TwnhJy+9ZKIufucrl1repdERETUgRfj3gAkm4DKScwA21QGMXHnO6p0qy5NLijJBlDGOMzt0aMG5g2ts59xeHp0AsevrmQRPllcGMjaXOccwa0XkrnLBXDa3LUqW00FW/Lle/S4g2Ngzvc5rbwP9zcFl44sMy1jbIgmkmbDd3TNI8ufLMDfoCdxpykDIDcPJQEIw9wvfaddJUPvDf0xMPkRN/SOM5SeFxWgiiLnBrQSSQABnJOYBeFcuIbF5psgtKpb4EZ/+O1wyOkGeXiacg/q5KAtTFtgeLMs6OEgaa7w5juyOAvF+40XNHFftqU3qrcf9sT01FTupppYHGYgmGV8ZI0DjcSwi8KjRh3aF/8Aj6zpk3/kgOqMOrKbU2ZVwuAOiheReMz2tLmu4w4A+5ccrtC0HX0MhOU6Q7qyuMCgLy/DTXG6thJyDSngcJ0bSf4arwXP34bP8ZVf5LesVsYfWJVz0+mWdUSQVEYJa1r/AMuYbbHNN7b9w3cByHIBKUXK1RjetiN7mSVT2uaS1zXQQhzXA3EEFmQgq2MUWNnu9vctY4CqaPBdcAJ2jcAyB42wM4yjbuAtFV3jQwdzVcY3Gy3f6X/af2qxF8aulbLG6N4va8EEboKyqSpWmlSRPzgY1TAk8asX8YnPi3WBeyNPy/tcsW3rHdS1D4XZdCfBPnNOZ3w/m9ZWBeyNPy/tcr1O9H07nNuVq5FQharZ2tW9HJmT/GD4yy/aEXVTKYKH4wfGWX7Qi6qZTBc7LwRLGrsTPyoutYs3DzY2fib9bVhY1diZ+VF1rFm4ebGz8Tfrasmk38fUmZBU7l+C5FW4LWEauqbF5I8J5G0wZ/ecg96vCKMNaGtFwAAAGYAZgodiuo2NpHSC4ve86LdAbka07m2f3KZrP0vUrLOrODfp+eJh6Mp0ihtcXBEUWxhx18lIYbMa3TJb2vldIGGNm3ob8uiN91+1l27lpzZlW47MammF9nUT/AGSokaf1kZ4WkeSPK3TkzA31Tg/g/NXVLKembo3vP7Wjbe47TRtlTyl/D3aT/1mnj5czj9DXK5cXGLuKyafQi6Sd/jZbs+4xt+UMH8nKdq4DMwEwHhsulEMXhPdcZZSPCkfd/DRluG1xkk0JjwwXkprUknLQIqk6ONzc2iDWh7TuO0V54dFfu3dPr5zQNe0te0Oac4cAQfcUByRi7wIfala2EXiJvhTPHkxg5h/U7MPjmBXWlDRMhiZFE0MZG0Na0Zg1ouAX5S0EcV+lRsjvz6BjW33bt2dZCAqD8SP+Apv889W5c+NzrqDHLgZUWnSwx0jWucyUudo3ho0OgIznhKqQYhbU8yLn2oDo+SnMlIYxkL4tCCcwLmXf3XJ2EeLyuoZCyeB5G1JE0vidwhzR/BuPAuu6ZmhY0HOGgH3BfRAUx+H7BCpp3T1NRG6JkjAxjZAWyOudeXaE5Q3ay51c6IgKrxw4qBXMdWUbQKpg8Ng/wCe0DrAM26Mm4udoZnwyBzC5j2OvBF4c1zTn3QQQu3VVGMvEmK+fumidHDK/wAa2TRCN59INACQ7dyZc+e+8Da4qMaDbTh0mchtXGPCGYStH/NaN3zhtZ8xyWEub6XEha9LOyandDpkZ0TXxz3XEcoDizZcqv7B6eofTMNbG2Ke657Y3hzCR5TSNo57jmzcKA0GMfB7T6fT2D8yEG+7O6PbHuz/ABUBwL2Rp+X9rldxF+QqorNo2w242Nl2hbO4C7aFziB7r7vcrJoypV1NJCvBqqmGo0VfTo2eOVOKprxJdjB8ZZftCLqplMFD8YPjLL9oRdVMpgq2b0iWNXYmflRdaxZ2HTSbNnuy5B8A9qwca2xFQdoaWTwBsrCT8FKGPbIwEXPY8XjMWua4fAggqSGT05Gv5KikcrLbFbzRTn+Gocw3sc5p3WuIPxCye/U/ppeef2qZYSYsn6Mvo7i05dLcbi3gaTkI48o4VF34JVYNxp5fc28fEK9xVdNO20ip+bynyU1RCtnUv4uMXv1P6aXnn9qd+p/TS88/tWRqVq97y/IU1K1e95fkKlt0/Nvgjsz8neTH79T+ml55/anfqf00vPP7Vkalave8vyFNStXveX5Clun5t8CzPyd5Mfv1P6aXnn9qd+p/TS88/tWRqVq97y/IU1K1e95fkKW6fm3wLM/J3kx+/U/ppeef2p36n9NLzz+1ZGpWr3vL8hTUrV73l+Qpbp+bfAsz8neTH79T+ml55/anfqf00vPP7Vkalave8vyFNStXveX5Clun5t8CzPyd5Mfv1P6aXnn9qd+p/TS88/tWRqVq97y/IU1K1e95fkKW6fm3wLM/J3kx+/U/ppeef2p36n9NLzz+1ZGpWr3vL8hTUrV73l+Qpbp+bfAsz8neTH79T+ml55/anfqf00vPP7Vkalave8vyFNStXveX5Clun5t8CzPyd5Mfv1P6aXnn9qd+p/TS88/tWRqVq97y/IU1K1e95fkKW6fm3wLM/J3kx+/U/ppeef2rPwLBNo0+c+HefldlXqjwGrJDkhLBuyENH85f4Vj4JYGMom6JxEkxGV92Ro81t+1w5zwZlgVtbTwxOa1UVVRU+n8mZSUk8kjXORURF1/X+DDxg+Msv2hF1UymChuMCQGey4wfDNexwb5RayKXROu3BohfxhTJUoth4mha9pY8BzXAhzXC9pBFxBBzghQZmCFfQE966mN9PeS2kq2uLYxn0Eczb3AX33A3AbpU8RAQ12FFpsAD7K0Z3YK6Mt+Dmgj+V41ZWh6nl6XD2KaogIVqytD1PL0uHsTVlaHqeXpcPYpqiAhWrK0PU8vS4exNWVoep5elw9imqICFasrQ9Ty9Lh7E1ZWh6nl6XD2KaogIVqytD1PL0uHsTVlaHqeXpcPYpqiAhWrK0PU8vS4exNWVoep5elw9imqICFasrQ9Ty9Lh7E1ZWh6nl6XD2KaogIVqytD1PL0uHsTVlaHqeXpcPYpqiAhWrK0PU8vS4exNWVoep5elw9imqICFasrQ9Ty9Lh7E1ZWh6nl6XD2KaogIVqytD1PL0uHsSe0rZnGhhpKakv8ALnqdNc39kbRl+KmqICL4M4FGCZ1VWTurKtw0IlewNbEz0cTLyGi++85zwZVKERAf/9k="/>
          <p:cNvSpPr>
            <a:spLocks noChangeAspect="1" noChangeArrowheads="1"/>
          </p:cNvSpPr>
          <p:nvPr/>
        </p:nvSpPr>
        <p:spPr bwMode="auto">
          <a:xfrm>
            <a:off x="63500" y="-936625"/>
            <a:ext cx="1943100" cy="1943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data:image/jpg;base64,/9j/4AAQSkZJRgABAQAAAQABAAD/2wCEAAkGBhQSEBUSEBIQExEWFRoRFxYUFxAQEhEYExcWFRgWEhQXJyYeFxojGhgVKy8gIycpLiwsFR8xNTAqNSYrLCkBCQoKDgwOGg8PFyokHyQqLiotLDAvNSwqNTQtNS4tLSksLCwuLCwsMDM0LDQ1Ly8sLCwsLCwsMCwtLCwvLiwsKf/AABEIAOEA4QMBIgACEQEDEQH/xAAcAAEBAQACAwEAAAAAAAAAAAAABwYFCAIDBAH/xABHEAABAwECBQ4NAwMEAwAAAAABAAIDBAURBhIhMVEHExQVIjNBUmFxgZGSsSMyNEJTVHJzgqGistEWYsFjk/AIJLPCQ2Th/8QAGgEBAQEBAQEBAAAAAAAAAAAAAAUGAQQDAv/EADIRAAECAgUKBwADAQAAAAAAAAABAgMVBAUxUqEREhNBQnGBwdHhITIzUWJjsRRDYZH/2gAMAwEAAhEDEQA/ALLWVhDhHEA6Ui/LkaxubGeRwX5hnJ6SPBtlA5ZXySH2ixg5mNuF3PeeVLJbeHyHxpHuPwtJYwc2KOsnSslhbhbIJXQwOLGs3LnC7Gc7hAPAAvtAgOjOzWnmpNJZR2Z7zX7TRcT6n/lNpouJ9T/ypft/UesT9tybf1HrE/bcvdLX3kJk6h3FKhtNFxPqf+U2mi4n1P8Aypft/UesT9tybf1HrE/bcktfeQTqHcUqG00XE+p/5TaaLifU/wDKl+39R6xP23Jt/UesT9tyS195BOodxSobTRcT6n/lNpouJ9T/AMqX7f1HrE/bcm39R6xP23JLX3kE6h3FKhtNFxPqf+U2mi4n1P8Aypft/UesT9tybf1HrE/bcktfeQTqHcUqG00XE+p/5TaaLifU/wDKl+39R6xP23Jt/UesT9tyS195BOodxSobTRcT6n/lNpouJ9T/AMqX7f1HrE/bcm39R6xP23JLX3kE6h3FKhtNFxPqf+U2mi4n1P8Aypft/UesT9tybf1HrE/bcktfeQTqHcUqG00XE+p/5TaaLifU/wDKl+39R6xP23Jt/UesT9tyS195BOodxSobTRcT6n/lNpouJ9T/AMqX7f1HrE/bcm39R6xP23JLX3kE6h3FKhtNFxPqf+U2mi4n1P8Aypft/UesT9tybf1HrE/bcktfeQTqHcUqG00XE+p/5TaaLifU/wDKl+39R6xP23Jt/UesT9tyS195BOodxSnmyGje3SRnS17iOlrr2npCU1W4P1qa7HN5Y9t4ZKBnyHxXAZ29I4bsNg/hjKyVrZnmSJxDTjZXMvN2MHZ+grdWvFfC4jxmDXGnQ5m6HddzErxx6O6CuRxRotLZSW5zdWo+1Fx23TEXnPWeyxt4b8X3OUvt/wArn96/vVQsbeG/F9zlL7f8rn96/vVSrfO7cQ669Nu849ERWzMhERAEREAREQBERAERfXZdnunmZE3O45TxQMpJ5guKqImVT9NarlRqWqfIi5TCKxzTTlmUsO6YTwtOnlBXFrjXI9qOSxTr2OhuVrrUCIi/R+AiIgCIiAIiIAiIgPJmcc47wrJXb0/2HdxUbZnHOO8KyV29P9h3cVHrPZ48jRVJt8OZlURFINAaSxt4b8X3OUvt/wArn96/vVQsbeG/F9zlL7f8rn96/vVSrfO7cQ669Nu849ERWzMhERAEREAREQBERAFRMBLF1uLXnjdyDJf5rODrz9SyWDFjbJnDSPBt3b+Yeb0n+VVQLsgUqsI+RNGnEvVRRcq6Z2rwTqcJhdYuyIDijwrN2zSdLekfMBS5W1TbDaxdZn1xo8HLeeRr/OHTn61+Kvj/ANS8D6VvRcqaZu5eSmbREVgzoREQBERAEREAREQHkzOOcd4Vkrt6f7Du4qNszjnHeFZK7en+w7uKj1ns8eRoqk2+HMyqIikGgNJY28N+L7nKX2/5XP71/eqhY28N+L7nKX2/5XP71/eqlW+d24h116bd5x6IitmZCIiAIiIAiIgC/QvxafAaxNdm1548HEbxoc/OOrP1L5xYiQ2K5dR9oEF0aIjG6zWYL2OKanGNcJHbt50G7NzAfyvirdUyzYn4j6yLGGQ4mPKBzlgIU51acN5HTmghcWxMAM2KSDK5wxgwkeaAReOEnkUqWXe9XuVy6zcwoTYbEY2xDtlY+EFPVNx6WeKZoz4jgS32hnHSvK2rLFRA6J2QkXtPFcMxXVix7YlpZmz07yyVpyEZnDha8ec08IK7P4K2+2to4qlou1xt5bnxHA4rm9DgVxrlauVDr2I9qtdYpLJ4SxxY4XOaS0jQRkK9a2mH9iXEVLBkNzZLtOZrv46li1p4EVIrEchiKTAWBEVi8NwREX2PMEREAREQBERAeTM45x3hWSu3p/sO7io2zOOcd4Vkrt6f7Du4qPWezx5GiqTb4czKoiKQaA0ljbw34vucpfb/AJXP71/eqhY28N+L7nKX2/5XP71/eqlW+d24h116bd5x6IitmZCIiAIiIAiIgPbTU7pHtYwXucQ0DlKrlkWa2nhbE3gGU8ZxyknnKyuAFiZ6l40sj/7O/jrW2UKnx892jSxP01FU0XRs0rrVs3dzrFqkUzmWtVh995lxxyte0OaeruWaXYTVO1NtsGianLW1bG4u6yNmbnDXHgIN9x5SDyRKtwQrIn4klJUh2bJG94PM5t4PQVNLZxC7E6jFM5tkRl2Z8kkjfZLyB3HrUxwQ1JKqqka6pjfTU2dznjFleOLGw5QTxiAByrsDR0jIo2xxtDY2NDGtGZoaLgOpAp+1VK2Rjo3i9rgWkchUitWznQTOidnach4zTmd0hWJZfDqxNdi15g8JGMulzOHqz9a99Bj6N+atikitKLpYee21v4TpERaAyYREQBERAEREB5MzjnHeFZK7en+w7uKjbM45x3hWSu3p/sO7io9Z7PHkaKpNvhzMqiIpBoDSWNvDfi+5yl9v+Vz+9f3qoWNvDfi+5yl9v+Vz+9f3qpVvnduIddem3eceiIrZmQiIgCIiAL7bHsx1RM2JvCb3HitGc/5wkL4lSMCLE1mHXXjwkov5Ws80dOfpGhealRtDDy69R7aFRv5EVG6k8VNDTwNYxrGC5rQGgaAF7ERZm02iJk8ECyOG+qRT2duHAy1BGM2JhAuBzOkdmYOsnQtaSuptu2k6oqpppDe58jndF5DQOQNAA5kP0aO3tVmvqbwJdjxnzINwbuWQ7o9BC9uCOqzV0ZDJCamn4kjiZGD+nIcvQ68cyxCIdO0mC2G1LaDL6eTdgXuiduZWc7eEcovHKudIvzrqHS1b4ntkie6ORpva5hLXNPIQq9gRq2A3Q2ncDmFQ0XNPvmjxfaGTSBnQ5kPqwosXY05aB4N27ZzHO3oPyuXDqpYRWY2spr4y1zgNcic0hwdkzAjIQ4fwpcQtHQ4+lh+NqWmNrCi6CL4WL4p0PxERewnBERAEREB5MzjnHeFZK7en+w7uKjbM45x3hWSu3p/sO7io9Z7PHkaKpNvhzMqiIpBoDSWNvDfi+5yl9v8Alc/vX96qFjbw34vucpfb/lc/vX96qVb53biHXXpt3nHoiK2ZkIiIAiL9a0k3AEk5ABnJPAEBzOCdi7InGMPBsue/l0N6T8gVU1xWDVjbGgaw3Y53Tz+48HMM3QuVWbpcfSxPCxLDZVfRv48LxtXxXoERfhK8hQBC6h1bbpHjQ9w6nFdk7L1QYKm0TRU3hAyN0jpQdxjMc1uJHxvGN7s2TJeut1eLppPeP+9yHUPQqrqPYO09bSVcNVGHtErHA5Q9hLCL2OGVpycHSpUrB/p9k8sb7p3/ACBAZ3DXUjqKPGlp8aophlvA8NEP6jB4w/c3pAWBXcJdetWmzGQ2nfGxrBJC2QhoDQXYz2l1w4TcL0ByOoZbkrax1KZHaw6J8gjJva17SzK0ebkJzZ1r8OrE1qXXmDwchy6Gvznrz896mepHUYlsU/7hJH2o3EfMBdhbWs1s8LonZnDIeKRlBHMV6aNG0MRHatZ4qbRkpEJW67UI8i9tVTOje5jxc5pLSOUaORepaZFy+JilRUXIoREQ4EREB5MzjnHeFZK7en+w7uKjbM45x3hWSu3p/sO7io9Z7PHkaKpNvhzMqiIpBoDSWNvDfi+5yl9v+Vz+9f3qoWNvDfi+5yl9v+Vz+9f3qpVvnduIddem3eceiIrZmQiIgC1eAdia5Lr7xuIzc39z9Pwj5kLN0dI6WRsbBe5xxR+TyAdyrlmWe2CJsTMzRdznhJ5Sb1Pp0fRszUtX8K9V0XSxM91jf0+pERQDVnorq6OGN0sz2xxtGM5ziGtaOUqD6oeqvJWY0FIXRUmYnK2So9ris/bnPDoXy6rGF8tVWyQYxFPA8xtYMgc9mR0j9JvvA0AcpWIiiLnBrQ5zicUNaC5zicwAGUlDputRR91rNGmGUdWKf4WPtll1TMNE0g6pHKyalupfJSyNratxZNikMhbccQPFxMp4XXeaM2kqQYRturKkf+xL/wAj0BxyrH+n+Tw9W3+nGepzx/Kk6qWoA3/d1J4NZaOt5/8AqAuCiGr/AA3VVM/TC9vZeD/2VvUi/wBQNKcSkkAyB0kZOjGa1w+09SHCc4AzYlqUZ/rsHavb/K7RrqlgoCa+lxRedkRXf3Grtah1TFYf2JeBUsGa5snNma7ozdIWHVpngD2ljhe1wLSNIOQqSWzZZp5nROzDK08ZpzH/ADhBVyr4+c3Rran4ZetqLmP0rbFt39z4URFTIgREQHkzOOcd4Vkrt6f7Du4qNszjnHeFZK7en+w7uKj1ns8eRoqk2+HMyqIikGgNJY28N+L7nKX2/wCVz+9f3qoWNvDfi+5yl9v+Vz+9f3qpVvnduIddem3eceiIrZmQiLkLCsk1E7Yxfi+M88Voz/jpX5c5GorlP2xivcjW2qavACxMVpqXjK7cs5G8Luk/Icq2S8Iog1oa0ANAuAGYAZAF5rMRoqxXq5Tb0aAkCGjECIi+J6CbYWai8VXUuqIqh0BkONI3EErS453NygtJ4RlyrncDtTWls/dsBlnuuMslxcAc4jAyMHNl5VrFP9UnVPbQg09NivrCMt+VlODmc/S7Q3pOTOB92qBqjxWczEZiyVbheyO/IwHz5bszdAzn5rrpVVLpHukeb3vc57jmvc8lxN3BlJSqqnyvdJK5z5HnGc5xvc4nhJSmpnyPbHG1z5HkNa1ovc4nMAEOnjDC57gxjXOe4hrWtBLnE5AABnKv2p3g3HZFMDWSRx1NVI1lxcMhzMhafOOUkkcJ5Fw1i2BT2BS7Nrrpa1+4YxuXEc4X63Ec191+M/QDdkzy/CfCqevn16odlGRjW3hkIvvuj0c+coDtUuKwlwbirqd1PODiOuILcjmObmcw8BH8lZ/Utw12fSYsrv8AdQ3Mk0yDzZem7Lyg8i2qHDA4H6kMFDUCodK+eRt+t4zWsbGSLsa4X3uuvy8F+Zb5EQBZvDaxNeh1xg8JECcmdzfOH8jm5VpEX0hRFhuRyaj5RoTYzFY7WRJFzmFti7HnOKPBPvezQOM3oPyIXBrUMej2o5NZhosN0J6sdagREX7PmeTM45x3hWSu3p/sO7io2zOOcd4Vkrt6f7Du4qPWezx5GiqTb4czKoiKQaA0ljbw34vucpfb/lc/vX96qFjbw34vucpfb/lc/vX96qVb53biHXXpt3nHoiK2ZkKmYGWJrEGO8eFkucdLW+a3+TylZHA+xNfnDnDwUdznaHHzW/zzDlVPUisI/wDUnE0NUUX+525OahERRzQhERAcDhvhJsGhlqLgXgYsYOYvecVt/IDlPICur9TUuke6SRxe97i9zjlLnOyklVXV6t/Gkho2nIwa/IP3OvawHmGMfiCkyHUPfRUT5pGxRMc+R5xWtaLy4n/M67B6nOpsyz2a7LiyVjhunZ2wg52Rfy7h5lw2obgwI6Z1bI0a5MSyMkZWxsNxI0Yzr+hoVRQHEYV4OMrqSSnkyYwva7OY3jK145j1gkcK6u2lZz6eZ8EzcWSNxY4co4RpBFxB0ELtypXq14Fa7Fs+BvhIhizADK+MZn8pZ9p5ECEpwTwlfQVbKiO8gHFe30kZ8Zv8jlAXaGzrQZPEyaJwdHI0PaRwg5V1GVV1E8Ndbk2BM7wchLoSfNecro+Z2ccoOlApbUREOBERAcXhJY4qYHMyY43TDocODmObpUoc0gkEEEG4g5wRkIKtan2HliYkgnYNxIbnftfp6R8xyqrV8fIujXXYQq3ouc3TNtS3d7mTREVozR5MzjnHeFZK7en+w7uKjbM45x3hWSu3p/sO7io9Z7PHkaKpNvhzMqiIpBoDSWNvDfi+5yl9v+Vz+9f3qoWNvDfi+5yl9v8Alc/vX96qVb53biHXXpt3nHryjYXENaLySAAM5JyALxWvwBsXHeah43LNyzldwu6B8zyKtGipCYrlINHgLHiIxNZrMH7IFNA2PJjeM86XHP0cHQuSRFl3OVyq5dZt2MRjUa2xAiLJ6oeHTLOp7xc6pkvbEzl4XvHFb8zcF+T9msXrqahsbHPebmtaXuJ4A0Xk9S6wu1QrQyk11Tp8a75cCoWF1rz0tgQw1M0klXWeOXm9zWO3bmjQA3Eb8RQ6S7CK2XVdXNUuzyPLgOK3MxvQ0BemyLMdUzxU8fjyvEY5MY5XHkAvPQvkVR1CcHtcqZat43MLdaZ7yQbojmZ96AtFnUDYIY4YxcyNgjaORouC+lFxeE9p7Hoqie+4xwveD+4NOL87kOHKLxewEEEAgi4g5QQc4IXV4Yf2jd5dVdtdhMA7bNXZ1PO44zyzFeeEvZuHE8pIJ6UBCNUjAw2fVlrAdjS3yQngA86O/S0nqIWVjkLSHNJa4EOBGQtIN4IOkFdocN8FG2hRvgdcH+PE8+ZI3MeY5QeQldYqukfFI6OVpbIxxY5pztc03EIdOymp3hgLQo2yOIE7PBzNHA4DI4DQ4ZR0jgWoXWDAPC11n1YkJOsvGtzAX3lh84fuaco6Rwrk8KsIbRo6p8Oz6p0eSSJ+PeJYpMrHg8OTIeUFAdjEXX3AjVXqIKkbNnlmpn7l+OcYw6JGcOThHCOUK/xShzQ5pDmkBwIIIIOUEHhCHDzXzWlQNmidE/xXC7mPARygr6UXUVUXKhxzUcmRbCM1tG6KR0b/ABmnFPLyjkI716FvcP7FxmCoYN03cv5W8Dug/I8iwS09HjJGYjv+mIpdHWjxVZq1bjyZnHOO8KyV29P9h3cVG2ZxzjvCsldvT/Yd3FTqz2ePIsVJt8OZlURFINAaSxt4b8X3OUvt/wArn96/vVQsbeG/F9zlL7f8rn96/vVSrfO7cQ669Nu89Fn0LppWxM8Zxu5hwk8gCrtDRNijbGwXNaLh+TylZnAKxMSM1Dxuni5nIzT0n5ALWr8U+PnvzEsT9PrVVF0UPSOtd+BEXprKxkUbpZXBkbGlznHIGgZSSpxXPgwmwjioaZ9ROdy3I1o8aRx8VjOU/LKeBdZcI8IJa2pfUTm9zsgA8WNo8VjOQfM3nhXK6oGG77RqcbdNp2XthYclw4XvHHd8hcFl0Omk1PMHdm2jDERfG069JoxIyDced2KPiXL6stta/abowdxTsEI0Yx3bz1kD4VudQvB3WqV9W8bud2KzkjjJGTndjdQU91VcH5ae0ppHtdrUzzNG+44rsYDGbfwOBvycyAxq7O6nWD+w7OhiIukc3XpNOPJuiDzC4fCo9qY6nslZUMnmY5tHG4PJcC3Xy03hjL87b7rzmuycK7DIFCwerVaGt2U9gzyyMi6L8c/Ji3ijn+oC0MtLAP3zn5Mb3vQ4SBWrUCtjGhqKUnKx4maOSQYrvqb9Siq2epHa+sWrECbmzB1O74xez62t60OnY9SDVuwLvAtCFuUXMnA4RmZKebIDyXaFX16qmmbIx0cjQ5jmljmnKHBwuIPQhw6hLa2fQPtCyJLgXT2e4OYc7n08gJdHy4paSOQXLmcINQypZMdhOikgJ3IkfrckY0OJFzrtIy8io+p1gMLNpnMe5sk0px5XC/EyC5rG352gX5TnJKHTrUqxqO6oWtubQVTvBuN0D3HxHH/xE6D5ug5OELJapWCWwK5zWC6CW+WLQATumfCfkWrKBAdwkU81KNULZkWxqh3+7jbkJzzsGTH9oed0HhN1DQ4eMkYcC1wvBFxBzEHIQpLb1kmmndGb8XxmHjNObpGboVcWfwysTX4MZg8LHe5ulw85v45QvdQo+ifkWxSZWVF00LK21PHqhNGZxzjvCsldvT/Yd3FRtmcc47wrJXb0/wBh3cV6az2ePI8VSbfDmZVERSDQGksbeG/F9zlOaqnY+0JWzPDI9eeXOJuyA5hynMqNY28N+L7nKX2/5XP71/eqdXJlc5P8IlcLkYxVTL4lGZhPSAACeIAC4C/MAvL9VUvrEfWpQi9Mth3lPHOYt1MepV/1VS+sR9a+C2q2z6uLWamWOSK8OLcd7QSM1+LdfzKbokth+6icxbqY9TU/pCwvRwf3Jvyn6QsL0cH9yb8rLIkth+6idRbqY9SoUVu0UMbIopYWRsaGNaCbmhouAC9r8JqQi4zxEaDlClSJLYfuonMW6mPUqwwppfTxda/f1VS+sR9alCJLYfuonMW6mPUq/wCqqX1iPrXBW5Q2TWSCWq1mWQNxAS+QXNBJuuaQM5KwqJLYfuonMW6mPU1P6QsL0cH9yb8r2U+DFhxva9jIGva4PaRJNeC03gjLpCySJLYfuonMW6mPUq/6qpfWI+tP1VS+sR9alCJLYfuonMW6mPUq/wCqqX1iPrT9VUvrEfWpQiS2H7qJzFupj1KHbz7MrWtZVuhlaw4zb3OBaSLjcW3HMuF/SFhejg/uTflZZElsP3UTmLdTHqbCgwfsWCVksIhZIw4zXNkmvaR0/Jaf9VUvrEfWpQiS2H7qJzFupj1Kv+qqX1iPrT9VUvrEfWpQiS2H7qJzFupj1OVwghiFQXU72PjeQ/c+YScrevKOdVCu3p/sO7io2zOOcd4Vkrt6f7Du4r4Vg3NRiZctvI9VUOz3RHZMmXJzMqiIpRdNHZBuY5nCx7mHtFzT0tc09Kw2GOD8jJ3ytaXRPOPe0E4pOcOuzZeHlW5q6VwfrsNxfdivYTcJWjNl4HC83HlIOkfsdrRnI52tv4sng3DoOfnF4Xoo8dYLs5DyUuitpLM1y5P9JDiHQeopiHQeoqybOj9JH2mps6P0kfaavfM/hj2JUk+zDuRvEOg9RTEOg9RVk2dH6SPtNTZ0fpI+01Jn8Mewkn2YdyN4h0HqKYh0HqKsmzo/SR9pqbOj9JH2mpM/hj2Ek+zDuRvEOg9RTEOg9RVk2dH6SPtNTZ0fpI+01Jn8Mewkn2YdyN4h0HqKYh0HqKsmzo/SR9pqbOj9JH2mpM/hj2Ek+zDuRvEOg9RTEOg9RVk2dH6SPtNTZ0fpI+01Jn8Mewkn2YdyN4h0HqKYh0HqKsmzo/SR9pqbOj9JH2mpM/hj2Ek+zDuRvEOg9RTEOg9RVk2dH6SPtNTZ0fpI+01Jn8Mewkn2YdyN4h0HqKYh0HqKsmzo/SR9pqbOj9JH2mpM/hj2Ek+zDuRvEOg9RTEOg9RVk2dH6SPtNTZ0fpI+01Jn8Mewkn2YdyN4h0HqKYh0HqKsmzo/SR9pqbOj9JH2mpM/hj2Ek+zDuRvEOg9RTEOg9RVk2dH6SPtNTZ0fpI+01Jn8Mewkn2YdyY4PYPSVErdy4RAgucQQLgb7gTnJVKtaXFhfwktxGjS5+5aOkkL8ltaJuTHa53A1nhHnma28r1wQPkeJJRiNbljjyEgnJjyXZMa6+4DNec5OTw0ikLHVFVMmQp0OhtorVRFyqtqno2hGlfq5ZF5j2hcfbG9r9RAZ1ERAEREAREQBERAEREAREQBERAEREAREQBERAEREAREQHOWH4p/zhXKoiAIiID//2Q=="/>
          <p:cNvSpPr>
            <a:spLocks noChangeAspect="1" noChangeArrowheads="1"/>
          </p:cNvSpPr>
          <p:nvPr/>
        </p:nvSpPr>
        <p:spPr bwMode="auto">
          <a:xfrm>
            <a:off x="63500" y="-722313"/>
            <a:ext cx="1504950" cy="1504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087" y="3854283"/>
            <a:ext cx="1041974" cy="1041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201" y="311285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614904" y="348710"/>
            <a:ext cx="4838700" cy="414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23" tIns="40811" rIns="81623" bIns="40811">
            <a:spAutoFit/>
          </a:bodyPr>
          <a:lstStyle/>
          <a:p>
            <a:r>
              <a:rPr lang="ru-RU" b="1" dirty="0" smtClean="0"/>
              <a:t>ВЫБОР ПУТИ</a:t>
            </a:r>
          </a:p>
          <a:p>
            <a:endParaRPr lang="ru-RU" b="1" dirty="0" smtClean="0"/>
          </a:p>
          <a:p>
            <a:endParaRPr lang="ru-RU" sz="2800" b="1" dirty="0" smtClean="0"/>
          </a:p>
          <a:p>
            <a:pPr marL="228600" lvl="0" indent="-228600" algn="just"/>
            <a:r>
              <a:rPr lang="ru-RU" sz="2000" dirty="0" smtClean="0"/>
              <a:t>Какой быть в будущем пенсионной системе, на каких принципах она должна работать?</a:t>
            </a:r>
          </a:p>
          <a:p>
            <a:pPr marL="228600" lvl="0" indent="-228600" algn="just"/>
            <a:endParaRPr lang="ru-RU" sz="2000" dirty="0" smtClean="0"/>
          </a:p>
          <a:p>
            <a:pPr marL="228600" lvl="0" indent="-228600" algn="just"/>
            <a:r>
              <a:rPr lang="ru-RU" sz="2000" dirty="0" smtClean="0"/>
              <a:t>Последние годы шли активные дискуссии по этим вопросам.</a:t>
            </a:r>
          </a:p>
          <a:p>
            <a:pPr marL="228600" lvl="0" indent="-228600" algn="just"/>
            <a:endParaRPr lang="ru-RU" sz="2000" dirty="0" smtClean="0"/>
          </a:p>
          <a:p>
            <a:pPr marL="228600" lvl="0" indent="-228600" algn="just"/>
            <a:r>
              <a:rPr lang="ru-RU" sz="2000" dirty="0" smtClean="0"/>
              <a:t>Наметились варианты направления дальнейшего реформирования пенсионного законодательства.</a:t>
            </a:r>
            <a:endParaRPr lang="ru-RU" sz="2000" dirty="0"/>
          </a:p>
        </p:txBody>
      </p:sp>
      <p:pic>
        <p:nvPicPr>
          <p:cNvPr id="37890" name="Picture 2" descr="http://im6-tub-ru.yandex.net/i?id=102451839-01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6741" y="100012"/>
            <a:ext cx="1428750" cy="10668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314325" y="177800"/>
            <a:ext cx="4352925" cy="62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800" b="1" dirty="0" smtClean="0">
                <a:latin typeface="Calibri" charset="0"/>
              </a:rPr>
              <a:t>Накопительный компонент</a:t>
            </a:r>
            <a:endParaRPr lang="ru-RU" sz="2800" b="1" dirty="0">
              <a:latin typeface="Calibri" charset="0"/>
            </a:endParaRPr>
          </a:p>
          <a:p>
            <a:endParaRPr lang="en-US" sz="1050" dirty="0">
              <a:latin typeface="Calibri" charset="0"/>
            </a:endParaRPr>
          </a:p>
        </p:txBody>
      </p:sp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507292" y="1209508"/>
            <a:ext cx="4935537" cy="280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000" dirty="0" smtClean="0"/>
              <a:t>Государство соглашается на странную конструкцию – </a:t>
            </a:r>
            <a:r>
              <a:rPr lang="ru-RU" sz="2000" b="1" dirty="0" smtClean="0"/>
              <a:t>допуская огромную свободу выбора граждан, </a:t>
            </a:r>
            <a:r>
              <a:rPr lang="ru-RU" sz="2000" dirty="0" smtClean="0"/>
              <a:t>разрешая им искать по различным субъектам высокую доходность, в хронологически отодвинутом на десятилетия завершении процесса </a:t>
            </a:r>
            <a:r>
              <a:rPr lang="ru-RU" sz="2000" dirty="0" err="1" smtClean="0"/>
              <a:t>пенсионирования</a:t>
            </a:r>
            <a:r>
              <a:rPr lang="ru-RU" sz="2000" b="1" dirty="0" smtClean="0"/>
              <a:t>, именно государство берет на себя все риски неудач НПФ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507292" y="1209508"/>
            <a:ext cx="5692470" cy="261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sz="2400" dirty="0" smtClean="0"/>
              <a:t>Нужно исключить создание пенсионной «бомбы» -антагонистичного существования  гражданско-правового и социально-страхового механизмов функционирования пенсионной системы России.</a:t>
            </a:r>
            <a:endParaRPr lang="ru-RU" sz="2400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49473" y="301017"/>
            <a:ext cx="4352925" cy="62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800" b="1" dirty="0" smtClean="0">
                <a:latin typeface="Calibri" charset="0"/>
              </a:rPr>
              <a:t>Накопительный компонент</a:t>
            </a:r>
            <a:endParaRPr lang="ru-RU" sz="2800" b="1" dirty="0">
              <a:latin typeface="Calibri" charset="0"/>
            </a:endParaRPr>
          </a:p>
          <a:p>
            <a:endParaRPr lang="en-US" sz="1050" dirty="0">
              <a:latin typeface="Calibri" charset="0"/>
            </a:endParaRPr>
          </a:p>
        </p:txBody>
      </p:sp>
      <p:pic>
        <p:nvPicPr>
          <p:cNvPr id="69636" name="Picture 4" descr="Знак 3.1 - Въезд запреще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5311" y="3760719"/>
            <a:ext cx="1219200" cy="12096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314325" y="177800"/>
            <a:ext cx="5833556" cy="78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sz="2000" b="1" dirty="0" smtClean="0">
                <a:latin typeface="Calibri" charset="0"/>
              </a:rPr>
              <a:t>Принципиальные подходы Конституционного Суда России к пенсионной системе</a:t>
            </a:r>
            <a:endParaRPr lang="ru-RU" sz="2000" b="1" dirty="0">
              <a:latin typeface="Calibri" charset="0"/>
            </a:endParaRPr>
          </a:p>
          <a:p>
            <a:endParaRPr lang="en-US" sz="900" dirty="0">
              <a:latin typeface="Calibri" charset="0"/>
            </a:endParaRPr>
          </a:p>
        </p:txBody>
      </p:sp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507292" y="1209508"/>
            <a:ext cx="5789746" cy="335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dirty="0" smtClean="0"/>
              <a:t>ПРИНЦИП 1:</a:t>
            </a:r>
          </a:p>
          <a:p>
            <a:r>
              <a:rPr lang="ru-RU" dirty="0" smtClean="0"/>
              <a:t>«…предусматривая </a:t>
            </a:r>
            <a:r>
              <a:rPr lang="ru-RU" b="1" dirty="0" smtClean="0"/>
              <a:t>принципиальную возможность установления в целях социального обеспечения по возрасту обязательного и добровольного видов пенсионного страхования</a:t>
            </a:r>
            <a:r>
              <a:rPr lang="ru-RU" dirty="0" smtClean="0"/>
              <a:t>, Конституция РФ тем самым обязывает федерального законодателя выработать правовые механизмы, которые послужат основой для создания раздельных либо смешанной систем пенсионного страхования. При решении этого вопроса федеральный законодатель … обладает </a:t>
            </a:r>
            <a:r>
              <a:rPr lang="ru-RU" b="1" dirty="0" smtClean="0"/>
              <a:t>достаточно широкой свободой усмотрения</a:t>
            </a:r>
            <a:r>
              <a:rPr lang="ru-RU" dirty="0" smtClean="0"/>
              <a:t>…»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314325" y="177800"/>
            <a:ext cx="5781675" cy="78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sz="2000" b="1" dirty="0" smtClean="0">
                <a:latin typeface="Calibri" charset="0"/>
              </a:rPr>
              <a:t>Принципиальные подходы Конституционного Суда России к пенсионной системе</a:t>
            </a:r>
            <a:endParaRPr lang="ru-RU" sz="2000" b="1" dirty="0">
              <a:latin typeface="Calibri" charset="0"/>
            </a:endParaRPr>
          </a:p>
          <a:p>
            <a:endParaRPr lang="en-US" sz="900" dirty="0">
              <a:latin typeface="Calibri" charset="0"/>
            </a:endParaRPr>
          </a:p>
        </p:txBody>
      </p:sp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507292" y="1209508"/>
            <a:ext cx="5653559" cy="372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sz="2000" dirty="0" smtClean="0"/>
              <a:t>ПРИНЦИП 2:</a:t>
            </a:r>
          </a:p>
          <a:p>
            <a:r>
              <a:rPr lang="ru-RU" sz="2000" dirty="0" smtClean="0"/>
              <a:t>«…осуществляемое федеральным законодателем правовое регулирование, …должно базироваться на конституционно значимых принципах пенсионного обеспечения. В силу этих принципов - вне зависимости от избранного варианта решения - государство должно стремиться к тому, чтобы </a:t>
            </a:r>
            <a:r>
              <a:rPr lang="ru-RU" sz="2000" b="1" dirty="0" smtClean="0"/>
              <a:t>пенсионное обеспечение на основе обязательного пенсионного страхования гарантировало вышедшим на пенсию гражданам достойные условия жизни</a:t>
            </a:r>
            <a:r>
              <a:rPr lang="ru-RU" sz="2000" dirty="0" smtClean="0"/>
              <a:t>.»</a:t>
            </a:r>
            <a:endParaRPr lang="ru-RU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314325" y="177800"/>
            <a:ext cx="5716824" cy="78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sz="2000" b="1" dirty="0" smtClean="0">
                <a:latin typeface="Calibri" charset="0"/>
              </a:rPr>
              <a:t>Принципиальные подходы Конституционного Суда России к пенсионной системе</a:t>
            </a:r>
            <a:endParaRPr lang="ru-RU" sz="2000" b="1" dirty="0">
              <a:latin typeface="Calibri" charset="0"/>
            </a:endParaRPr>
          </a:p>
          <a:p>
            <a:endParaRPr lang="en-US" sz="900" dirty="0">
              <a:latin typeface="Calibri" charset="0"/>
            </a:endParaRPr>
          </a:p>
        </p:txBody>
      </p:sp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507292" y="1209508"/>
            <a:ext cx="5783261" cy="335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dirty="0" smtClean="0"/>
              <a:t>ПРИНЦИП 3:</a:t>
            </a:r>
          </a:p>
          <a:p>
            <a:r>
              <a:rPr lang="ru-RU" dirty="0" smtClean="0"/>
              <a:t>«…Финансовая база построенной… системы пенсионного обеспечения формируется в условиях взаимодействия публичного и частного начал, заложенных в механизм обязательного пенсионного страхования, что </a:t>
            </a:r>
            <a:r>
              <a:rPr lang="ru-RU" b="1" dirty="0" smtClean="0"/>
              <a:t>обязывает федерального законодателя обеспечить непротиворечивое взаимодействие страхового и накопительного компонентов системы пенсионного страхования в соответствии с принципами, присущими ей </a:t>
            </a:r>
            <a:r>
              <a:rPr lang="ru-RU" b="1" u="sng" dirty="0" smtClean="0"/>
              <a:t>прежде всего</a:t>
            </a:r>
            <a:r>
              <a:rPr lang="ru-RU" b="1" dirty="0" smtClean="0"/>
              <a:t> как системе обязательного страхования</a:t>
            </a:r>
            <a:r>
              <a:rPr lang="ru-RU" dirty="0" smtClean="0"/>
              <a:t>.»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314325" y="177800"/>
            <a:ext cx="4352925" cy="55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400" b="1" dirty="0" smtClean="0">
                <a:latin typeface="Calibri" charset="0"/>
              </a:rPr>
              <a:t>Дефицит бюджета ПФР</a:t>
            </a:r>
            <a:endParaRPr lang="ru-RU" sz="2400" b="1" dirty="0">
              <a:latin typeface="Calibri" charset="0"/>
            </a:endParaRPr>
          </a:p>
          <a:p>
            <a:endParaRPr lang="en-US" sz="1000" dirty="0">
              <a:latin typeface="Calibri" charset="0"/>
            </a:endParaRPr>
          </a:p>
        </p:txBody>
      </p:sp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533233" y="807431"/>
            <a:ext cx="5575738" cy="403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sz="2000" dirty="0" smtClean="0"/>
              <a:t>Еще одной проблемой российской пенсионной системы является </a:t>
            </a:r>
            <a:r>
              <a:rPr lang="ru-RU" sz="2000" dirty="0" err="1" smtClean="0"/>
              <a:t>бюджетозависимость</a:t>
            </a:r>
            <a:r>
              <a:rPr lang="ru-RU" sz="2000" dirty="0" smtClean="0"/>
              <a:t> ПФР, которая кстати тоже отчасти следствие наличия накопительного компонента. Ведь, как указывалось, средства более 1 трлн.рублей это изъятые из системы текущих выплат пенсионерам.</a:t>
            </a:r>
          </a:p>
          <a:p>
            <a:endParaRPr lang="ru-RU" sz="2000" dirty="0" smtClean="0"/>
          </a:p>
          <a:p>
            <a:r>
              <a:rPr lang="ru-RU" sz="2000" dirty="0" smtClean="0"/>
              <a:t>Но еще более важным фактором для этой проблемы является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досрочных пенсий</a:t>
            </a:r>
            <a:r>
              <a:rPr lang="ru-RU" sz="2000" dirty="0" smtClean="0"/>
              <a:t> (более 1/3 пенсионеров получают именно такие пенсии)</a:t>
            </a:r>
            <a:endParaRPr lang="ru-RU" sz="2000" dirty="0"/>
          </a:p>
        </p:txBody>
      </p:sp>
      <p:pic>
        <p:nvPicPr>
          <p:cNvPr id="61442" name="Picture 2" descr="Картинка 39 из 635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22839" y="168614"/>
            <a:ext cx="1252015" cy="12775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314325" y="177800"/>
            <a:ext cx="4352925" cy="62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800" b="1" dirty="0" smtClean="0">
                <a:latin typeface="Calibri" charset="0"/>
              </a:rPr>
              <a:t>Путь развития</a:t>
            </a:r>
            <a:endParaRPr lang="ru-RU" sz="2800" b="1" dirty="0">
              <a:latin typeface="Calibri" charset="0"/>
            </a:endParaRPr>
          </a:p>
          <a:p>
            <a:endParaRPr lang="en-US" sz="1050" dirty="0">
              <a:latin typeface="Calibri" charset="0"/>
            </a:endParaRPr>
          </a:p>
        </p:txBody>
      </p:sp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700391" y="619363"/>
            <a:ext cx="5635557" cy="434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pPr algn="r"/>
            <a:r>
              <a:rPr lang="ru-RU" sz="2000" dirty="0" smtClean="0"/>
              <a:t>Целью действий Правительства должен быть </a:t>
            </a:r>
            <a:r>
              <a:rPr lang="ru-RU" sz="2000" u="sng" dirty="0" smtClean="0"/>
              <a:t>поиск варианта баланса интересов всех заинтересованных сторон</a:t>
            </a:r>
            <a:r>
              <a:rPr lang="ru-RU" sz="2000" dirty="0" smtClean="0"/>
              <a:t>, а не решение важной, но периферийной задачи – добиться </a:t>
            </a:r>
            <a:r>
              <a:rPr lang="ru-RU" sz="2000" dirty="0" err="1" smtClean="0"/>
              <a:t>бездефицитности</a:t>
            </a:r>
            <a:r>
              <a:rPr lang="ru-RU" sz="2000" dirty="0" smtClean="0"/>
              <a:t> бюджета ПФР и раздутых бюджетов НПФ любой ценой.</a:t>
            </a:r>
          </a:p>
          <a:p>
            <a:endParaRPr lang="ru-RU" sz="2000" dirty="0" smtClean="0"/>
          </a:p>
          <a:p>
            <a:pPr algn="r"/>
            <a:r>
              <a:rPr lang="ru-RU" sz="2000" dirty="0" smtClean="0"/>
              <a:t>Пенсионное законодательство должно быть существенно переработано,  исходя из объективного отражения сценарных прогнозов развития пенсионного обеспечения, увязанных с реформой «пенсионной формулы» и полноценной защитой прав застрахованных граждан.</a:t>
            </a:r>
            <a:endParaRPr lang="ru-RU" sz="2000" dirty="0"/>
          </a:p>
        </p:txBody>
      </p:sp>
      <p:pic>
        <p:nvPicPr>
          <p:cNvPr id="6" name="Рисунок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1523" b="97970" l="9786" r="8960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68613" y="1825155"/>
            <a:ext cx="1391661" cy="1676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201" y="311285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60338" y="1419225"/>
            <a:ext cx="6215062" cy="285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23" tIns="40811" rIns="81623" bIns="40811">
            <a:spAutoFit/>
          </a:bodyPr>
          <a:lstStyle/>
          <a:p>
            <a:pPr marL="457200" lvl="0" indent="-457200">
              <a:buAutoNum type="arabicParenR"/>
            </a:pPr>
            <a:r>
              <a:rPr lang="ru-RU" sz="2000" dirty="0" smtClean="0"/>
              <a:t>резко усилить накопительный компонент в </a:t>
            </a:r>
            <a:r>
              <a:rPr lang="ru-RU" sz="2000" dirty="0" err="1" smtClean="0"/>
              <a:t>пенсионировании</a:t>
            </a:r>
            <a:r>
              <a:rPr lang="ru-RU" sz="2000" dirty="0" smtClean="0"/>
              <a:t> граждан вплоть до полного его перевода в НПФ</a:t>
            </a:r>
          </a:p>
          <a:p>
            <a:pPr marL="457200" lvl="0" indent="-457200">
              <a:buAutoNum type="arabicParenR"/>
            </a:pPr>
            <a:r>
              <a:rPr lang="ru-RU" sz="2000" dirty="0" smtClean="0"/>
              <a:t>снизить взносы, идущие на солидарный механизм финансирования трудовых пенсий</a:t>
            </a:r>
          </a:p>
          <a:p>
            <a:pPr marL="457200" lvl="0" indent="-457200">
              <a:buAutoNum type="arabicParenR"/>
            </a:pPr>
            <a:r>
              <a:rPr lang="ru-RU" sz="2000" dirty="0" smtClean="0"/>
              <a:t>предусмотреть в будущем «скачущие» размеры пенсии – то есть выплачивать часть пенсии ограниченный период или выдавать вместо части пенсии лекарства и т.д. </a:t>
            </a:r>
            <a:endParaRPr lang="ru-RU" sz="2000" dirty="0">
              <a:latin typeface="Calibri" charset="0"/>
            </a:endParaRPr>
          </a:p>
        </p:txBody>
      </p:sp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115482" y="389951"/>
            <a:ext cx="3621556" cy="69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623" tIns="40811" rIns="81623" bIns="40811">
            <a:spAutoFit/>
          </a:bodyPr>
          <a:lstStyle/>
          <a:p>
            <a:r>
              <a:rPr lang="ru-RU" sz="2000" b="1" dirty="0" smtClean="0"/>
              <a:t>Предложения сторонников</a:t>
            </a:r>
          </a:p>
          <a:p>
            <a:r>
              <a:rPr lang="ru-RU" sz="2000" b="1" dirty="0" smtClean="0"/>
              <a:t>«рыночных» механизмов:</a:t>
            </a:r>
            <a:endParaRPr lang="ru-RU" sz="2000" b="1" dirty="0">
              <a:latin typeface="Calibri" charset="0"/>
            </a:endParaRPr>
          </a:p>
        </p:txBody>
      </p:sp>
      <p:sp>
        <p:nvSpPr>
          <p:cNvPr id="57350" name="AutoShape 6" descr="data:image/jpg;base64,/9j/4AAQSkZJRgABAQAAAQABAAD/2wCEAAkGBhQSEBUQEhQUFBUWFhoVGBcXGBwXHRwdFRUbGhoUGBUaHiogGhokHBgXIjMgJCcpLDgsGh4xNTQ2NSYrLSkBCQoKDgwMFA4NFCkYFBgpKSkpKSkpKSkpKSkpKSkpKSkpKSkpKSkpKSkpKSkpKSkpKSkpKSkpKSkpKSkpKSkpKf/AABEIAE8ArgMBIgACEQEDEQH/xAAcAAACAgMBAQAAAAAAAAAAAAAGBwQFAQIDAAj/xABNEAABAgMDBQcQCAQGAwAAAAABAgMABBEFEiEGBzFBURMyVGFxgdEIFBciQlJVYnKRkpOUobGzFSMzNDVDwdIlc4KiFlNkdOHwJEWD/8QAFQEBAQAAAAAAAAAAAAAAAAAAAAH/xAAVEQEBAAAAAAAAAAAAAAAAAAAAEf/aAAwDAQACEQMRAD8AJ0OzNtvvblMuStnsrLIUyaOPrTvlBzuWxxafhNGZ6X4VaHtKuiNMxQ/gjPlu/NVDAgALsPS/CrQ9pV0Rg5nJfhVoe0nog+j0WgAOZuX4XaHtJ6Ix2GmOGWj7QeiGBHogAOw3L8LtD2k9EY7DUvwu0PaD0QwI9AL/ALDUvwu0faD0RnsNy/C7R9oPRB/GKwAEMzrHC7R9pPRGew9L8LtH2lXRB7HoAC7D0vwq0PaVdEZOZ+X4VaHtKuiDyIz05RVxAvL2VoBXQVHUPfsEUBfYel+F2j7SeiOLuaiVTvp6fTyzVPiIOBJFX2iirxRVKfMMTzmOrcohO9QkcgAiAAbzVyqjRNoT5PFN1+Ajt2HmeG2l7SeiDp2VQrfJSeUA/GOH0dd+zUpvi3yfQP6UgA3sPs8NtL2k9Ee7DzPDbS9pPRBgi0LqktvAIUo0Se5UdiSdCvFOOysToAAOaBsYon7TSrUrrgmh20pjEezMrnrMmVSFqvBxBb3WXmqXStIUEltxI7sVGPSIY8JHqlk9rJHXV0e5EAX5i/wRjy3fmqg/gAzF/gjHlu/NVBzNzFxBVSuoDaSaBPOSBAazE2EkJAKlHQkaeUnQBxmOXW7isVOXPFbA961Cp5gIiWjabMjLrmplYSB2y1HWdSEjXsSn/mImQWV/0nJibDW5ArWi7ev7w6a0GnZAW5s86nXQfKB9xFI1JdbxP1qeIBKxzb1X9vPFDlpnDas9TbG5uTEy79mw0KqONKnYCQRoJwOGEVNjZ2r003Jz8m9IOO4NFw3kKJNAm9dTQk4aCK0gD5iYStN5JqOjSCNRGyOUzOXSEJF5ZxA0ADvlHUn/AKIjTytxJeSCUqwWkaycEKGw1ok8RBO9iHa9usWdLKmZpwAnFXfLXTBCE6TsA1AY6zAWIs8qxdWpXipJQnzA1POTGwspmlNyb9EH9IEM1GXL1qMzDzyUJCH7iEpBwSUhQCiTicdOETM52WS7MkeuWkoW4XEtpSutO2qTgkg6AdcARfRaR9mVNnxTh6Jqn3RhqbUlQQ7QEmiVjBKjsod6rix4jC1ayvyjUAoWZL0IBHbU0/8A2g1yYcmpqTULSl0MuKUpJbQai6KXVA3jRVa410gGAuJx8iiEb9ejWABpWRsGzWSBEC1relbPavzLyWkk6VGqlnWQBipXIPdHDJ2bUXZhl81eZKU3qb5opvNO8qu3veMlQ0AQkrFs45RW68uYUrrdu8q6DT6tCrqGk97UmpPlazWAZKc/NllV3dHQO+LSqdPug1sa3WJtoPSzqHUHC8k1odhGlJ4jQxROZq7MLe5dZsgUpUAhXLfrerzwobBv2HlJ1k2tSmHXENEE6UPgbmVDvkKUMeI7YD6KgMt7O9Zso4WnH760miktJLlCNRUMK8VYrs9+Va5OzrjSih2YVuQUMCE0qsg6jSia+NFPmozSyvWLc3NtJedfTugCxVKEK3oCdFSKEk7aasQLrEzgWdadZdt1KlKH2TgKFEDHtQdJGntTUUrqiZZFpLZmDITCiolJcl3TpdbTvm16t1bqK98khWm9Cpzy5uGpJtu0pBJYuOJC0oJASSe0dR3pCgBhhiIMU2mu0rCZtBv70wOuEkf5suSHEU2OJCxTYsQDHhI9UvvZLld+CIcVj2mmYl2phveOoS4nkUAacohO9UvvZLld+CIAvzF/gjHlu/NVBnOGrjSfGKvRSae8iAzMX+CMeW781UGU9gtpZ1LKfTSQPfSAAssc23XLszPTkw48022tUvLAkIRdZOKscTeFcKcZOiN8wP4Mn+c78RBrlL9ymP5Dvy1QE5gfwZP8534iArslf/Jyqn3l49bthpvi3qKj+/0on5/ZEKsndu7ZebWhWsXjdNDzjzCK/JlQlcq55leHXLYcbr3W9XQeZfoxOz+2gE2WJcYuPvIShI0m6bxIHoj+oQBrZr3XUg2tWl6XSo8rjYJPnMBsnm5Yn3k2tNuOTG6NoW2wrBtH1aagipvC8CaYDHEGCwOiQssFzRLSorytNUpx1IpzxvkxJFmzpdpeCkS6AriVuYvDz1gF31OP3Sa/3A+WI4dUJP1VIS11Swp1TikJFVKulKQlI1k3lAR26nH7pNf7gfLEHNr5YyjNoS8i8lW7ugFpRQCkXioAbodBKk0oNZG2AELQzm2rLpMw9ZBRLDEndKrSnaqgN3nSBB/kvlMzPyyJpgkoVgQcFJUNKFDUR0HQYnzqkBpZcu3AhRXe0XQDerXVSsKnqdkK62m1Cu4mYG514kdtz0LcAZWsvcrZkljRMMPy6uPcrryPN9Z6UFIbANaCu2A63Xd0t2zmU/ktTEwviC0hpPnJV5ov8o8pWJFhUxMrCEDAayo6kITrUdn6QHe2LXalWFzD6whtAvKUfgNpJwA1mEHkVLu21lCq0VIKWWnEunYkNijLVdBUbqSeRRjq4ueyom6JBl5BpXKE8Z/zHiNWgV1aS8Mm8m2JGXTLS6LqE85UTpWs61Hb+kAmuqUfJek29QQ4rnUpI/SHdZDIRLtIGhLaEjmQBCT6pSVIdk3tRS4jnCkqHxMOqxJgOSzLg0KaQoc6AYAdzty4XYs4DqbCvQWlQ+EDHU7u3rLdbOITMrHMptGHxgjzwTYbsWbJ7pCUDlW4lP6mB3qe2dzsp11WAVMLVXiQ2gV84MBe5nnz9HFk/kTD7A5EulQHMFUgI6pfeyXK78EQX5lAVWct7U9NPujjBWE186TAh1S+9kuV34IgC/MV+CMeW781UHFoSYdaU2SReGkaQdIUOMEAjkgHzFfgjHlu/NVDAgKKRnhNNvSb3aPpSW3kjA0WkpDzddKFCpBxoag4pMZyOySbs2VEqypa0BSl1XQmqtO9AFOaO1uZOImbqwpbLzddzfbNForpGOCkHWhQIPLQxUi07Sl+1dlUTqR+bLrDSyNqpd00B8lZEBvlpm9l7RuLWXGnmvs3mjdWnGtK6xXHaNRxMVdhZpGmplM5NTExOut/Zl5VUoI0EJxqRpGNK40rE/8Axy+cE2VaBOqoaSOdRcoI4rlrUne1dKLOYO+DSw9MKHehylxrlAJgM5QH6RmRZ7ZPW7JDk24NF5JvNSoOgqvALUNQAB30E0q+XEKQrBY7VY4yN8PFOkf8GPWPY7UqylhhNxCdA0kk4lSlHFSiakk4kxi0bPK6LbXubqd6qlQRrQtPdIOzAjSCDADebTN+bKZdaLwe3RwLqEXKUSE0pUxIy8zfM2o2gLUpp1sktPI0pJpUEd0moBpUGowMbuZadbdraDK5en5yQp5g8YdQKorscSnn0xJRl7Z5F4T0pT+e2PcVVgAaYzWWnMJ62m7WUuW0FKUG8oDUqpFecnng9k5SVsqRuijUuwgkqJ5ypR7pSj5yaDZFNO515IK3OWUuddOhuWQpwn+sC6Bx1iFL5LzVpOpftUBqXQoLakUG8CRoXMLGCyO9GHvBDXN8pTr01a0yktqmEhTKVdzKt1u8hJF4jjSdcJXKzLlFp2kHZtTqZNCiENt0KggbASAFroKqOivEBH1BPSN9Iu0Ck72owIIoUKHekYHmOqKqVyVkFj7lLAjBSSyiqTsOHv1iAAbMz8WXLtIYZl5httAolKUIoP78Tx6YsrMz+yL77TCWpgKdcS2klKKVWoJBPbaKmDL/AATIcDlfUo6I3ZyPkkKC0SkulSSFJUGkAgg1BBpgQYChzuZGqtGz1IaFXmjurY74gEKb/qSTTjAgEza55mZWVTI2gHG1sVQld0q7UHBC075Kk6NGgCHjFJbORMlNqvzEs04rvimiudQoTAJXOTnBNtLZs2zm3FpKwokpoVqFQMO5QkEkk026oNspv4PYCJBo3n3U9bN3dKnHjVxYGnulU5UwXos+Qsphb6W2ZZtIqtYSATxV3yiTSgxxgQyQkXbWnxbU0gol2qpkWVbOEKG06QdtKYJBIHGSNhiTkZeVH5TaUnjVpWedRUYU/VL72S5XfgiHfCQ6pfeyXK78EQBdmJV/BWRrC3QeI7oTT3iGDC4mrInLJmHpmQbRMyb6y65LFYbU2s75bSldrdOzmphWMHO+vwc965n90AyI9C0OeVXg971zXTGpz0KH/r3vXNdMAzY9Cw7Nh8Hveta6Yx2b/wDQPeta6YBoR6Fh2az4Pe9c10xns1nwe961rpgGaRFc/k1KrN5ctLrO1TSCfORAIM9J8Hveta6Y27Mx8Hveta/dAMSVkm2xdbQhA2JSEjzCO8LTsyK8Hveua/dGTnkV4Pe9c1+6EDKiDaFm3yFoWW3UigWBXDvVpOC0cWB2EHGAE551eD3vXNdMYOek+D3vWtdMAUOZVrlsJ5hbYH57KVPMnjN0Fxr+pNPGMT5LK2TeFWpqXX5LqCecVqOeAfs1/wCge9a10xTWjl7JPqvPWMHFHWrcCfPWsA1JvKeUaFXJmXQB3zqB8TArP53pdStxs9p60HtSWUm4ONTpFAOMAiAlnKWzEmosMV4yyfiqL6VzwtNJuN2a42nvULZSPMDSAmSWQM1aDyJu2lpKUG81JNn6tB1Fw17c+flphDHQ2AAAAABQAYAAagIWfZuHAX/WNfujBz3jgD/rGv3QDPhH9Uqa9ZJGJ+tNOLtBWCJGelSzcbs95SzgkF5oAnUCa4RYWDka9NTC7QtZLZcUjc2pZJvIZbvBWKu6WSMSOPbQB//Z"/>
          <p:cNvSpPr>
            <a:spLocks noChangeAspect="1" noChangeArrowheads="1"/>
          </p:cNvSpPr>
          <p:nvPr/>
        </p:nvSpPr>
        <p:spPr bwMode="auto">
          <a:xfrm>
            <a:off x="63500" y="-365125"/>
            <a:ext cx="1657350" cy="752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352" name="AutoShape 8" descr="data:image/jpg;base64,/9j/4AAQSkZJRgABAQAAAQABAAD/2wCEAAkGBhQSEBUQEhQUFBUWFhoVGBcXGBwXHRwdFRUbGhoUGBUaHiogGhokHBgXIjMgJCcpLDgsGh4xNTQ2NSYrLSkBCQoKDgwMFA4NFCkYFBgpKSkpKSkpKSkpKSkpKSkpKSkpKSkpKSkpKSkpKSkpKSkpKSkpKSkpKSkpKSkpKSkpKf/AABEIAE8ArgMBIgACEQEDEQH/xAAcAAACAgMBAQAAAAAAAAAAAAAGBwQFAQIDAAj/xABNEAABAgMDBQcQCAQGAwAAAAABAgMABBEFEiEGBzFBURMyVGFxgdEIFBciQlJVYnKRkpOUobGzFSMzNDVDwdIlc4KiFlNkdOHwJEWD/8QAFQEBAQAAAAAAAAAAAAAAAAAAAAH/xAAVEQEBAAAAAAAAAAAAAAAAAAAAEf/aAAwDAQACEQMRAD8AJ0OzNtvvblMuStnsrLIUyaOPrTvlBzuWxxafhNGZ6X4VaHtKuiNMxQ/gjPlu/NVDAgALsPS/CrQ9pV0Rg5nJfhVoe0nog+j0WgAOZuX4XaHtJ6Ix2GmOGWj7QeiGBHogAOw3L8LtD2k9EY7DUvwu0PaD0QwI9AL/ALDUvwu0faD0RnsNy/C7R9oPRB/GKwAEMzrHC7R9pPRGew9L8LtH2lXRB7HoAC7D0vwq0PaVdEZOZ+X4VaHtKuiDyIz05RVxAvL2VoBXQVHUPfsEUBfYel+F2j7SeiOLuaiVTvp6fTyzVPiIOBJFX2iirxRVKfMMTzmOrcohO9QkcgAiAAbzVyqjRNoT5PFN1+Ajt2HmeG2l7SeiDp2VQrfJSeUA/GOH0dd+zUpvi3yfQP6UgA3sPs8NtL2k9Ee7DzPDbS9pPRBgi0LqktvAIUo0Se5UdiSdCvFOOysToAAOaBsYon7TSrUrrgmh20pjEezMrnrMmVSFqvBxBb3WXmqXStIUEltxI7sVGPSIY8JHqlk9rJHXV0e5EAX5i/wRjy3fmqg/gAzF/gjHlu/NVBzNzFxBVSuoDaSaBPOSBAazE2EkJAKlHQkaeUnQBxmOXW7isVOXPFbA961Cp5gIiWjabMjLrmplYSB2y1HWdSEjXsSn/mImQWV/0nJibDW5ArWi7ev7w6a0GnZAW5s86nXQfKB9xFI1JdbxP1qeIBKxzb1X9vPFDlpnDas9TbG5uTEy79mw0KqONKnYCQRoJwOGEVNjZ2r003Jz8m9IOO4NFw3kKJNAm9dTQk4aCK0gD5iYStN5JqOjSCNRGyOUzOXSEJF5ZxA0ADvlHUn/AKIjTytxJeSCUqwWkaycEKGw1ok8RBO9iHa9usWdLKmZpwAnFXfLXTBCE6TsA1AY6zAWIs8qxdWpXipJQnzA1POTGwspmlNyb9EH9IEM1GXL1qMzDzyUJCH7iEpBwSUhQCiTicdOETM52WS7MkeuWkoW4XEtpSutO2qTgkg6AdcARfRaR9mVNnxTh6Jqn3RhqbUlQQ7QEmiVjBKjsod6rix4jC1ayvyjUAoWZL0IBHbU0/8A2g1yYcmpqTULSl0MuKUpJbQai6KXVA3jRVa410gGAuJx8iiEb9ejWABpWRsGzWSBEC1relbPavzLyWkk6VGqlnWQBipXIPdHDJ2bUXZhl81eZKU3qb5opvNO8qu3veMlQ0AQkrFs45RW68uYUrrdu8q6DT6tCrqGk97UmpPlazWAZKc/NllV3dHQO+LSqdPug1sa3WJtoPSzqHUHC8k1odhGlJ4jQxROZq7MLe5dZsgUpUAhXLfrerzwobBv2HlJ1k2tSmHXENEE6UPgbmVDvkKUMeI7YD6KgMt7O9Zso4WnH760miktJLlCNRUMK8VYrs9+Va5OzrjSih2YVuQUMCE0qsg6jSia+NFPmozSyvWLc3NtJedfTugCxVKEK3oCdFSKEk7aasQLrEzgWdadZdt1KlKH2TgKFEDHtQdJGntTUUrqiZZFpLZmDITCiolJcl3TpdbTvm16t1bqK98khWm9Cpzy5uGpJtu0pBJYuOJC0oJASSe0dR3pCgBhhiIMU2mu0rCZtBv70wOuEkf5suSHEU2OJCxTYsQDHhI9UvvZLld+CIcVj2mmYl2phveOoS4nkUAacohO9UvvZLld+CIAvzF/gjHlu/NVBnOGrjSfGKvRSae8iAzMX+CMeW781UGU9gtpZ1LKfTSQPfSAAssc23XLszPTkw48022tUvLAkIRdZOKscTeFcKcZOiN8wP4Mn+c78RBrlL9ymP5Dvy1QE5gfwZP8534iArslf/Jyqn3l49bthpvi3qKj+/0on5/ZEKsndu7ZebWhWsXjdNDzjzCK/JlQlcq55leHXLYcbr3W9XQeZfoxOz+2gE2WJcYuPvIShI0m6bxIHoj+oQBrZr3XUg2tWl6XSo8rjYJPnMBsnm5Yn3k2tNuOTG6NoW2wrBtH1aagipvC8CaYDHEGCwOiQssFzRLSorytNUpx1IpzxvkxJFmzpdpeCkS6AriVuYvDz1gF31OP3Sa/3A+WI4dUJP1VIS11Swp1TikJFVKulKQlI1k3lAR26nH7pNf7gfLEHNr5YyjNoS8i8lW7ugFpRQCkXioAbodBKk0oNZG2AELQzm2rLpMw9ZBRLDEndKrSnaqgN3nSBB/kvlMzPyyJpgkoVgQcFJUNKFDUR0HQYnzqkBpZcu3AhRXe0XQDerXVSsKnqdkK62m1Cu4mYG514kdtz0LcAZWsvcrZkljRMMPy6uPcrryPN9Z6UFIbANaCu2A63Xd0t2zmU/ktTEwviC0hpPnJV5ov8o8pWJFhUxMrCEDAayo6kITrUdn6QHe2LXalWFzD6whtAvKUfgNpJwA1mEHkVLu21lCq0VIKWWnEunYkNijLVdBUbqSeRRjq4ueyom6JBl5BpXKE8Z/zHiNWgV1aS8Mm8m2JGXTLS6LqE85UTpWs61Hb+kAmuqUfJek29QQ4rnUpI/SHdZDIRLtIGhLaEjmQBCT6pSVIdk3tRS4jnCkqHxMOqxJgOSzLg0KaQoc6AYAdzty4XYs4DqbCvQWlQ+EDHU7u3rLdbOITMrHMptGHxgjzwTYbsWbJ7pCUDlW4lP6mB3qe2dzsp11WAVMLVXiQ2gV84MBe5nnz9HFk/kTD7A5EulQHMFUgI6pfeyXK78EQX5lAVWct7U9NPujjBWE186TAh1S+9kuV34IgC/MV+CMeW781UHFoSYdaU2SReGkaQdIUOMEAjkgHzFfgjHlu/NVDAgKKRnhNNvSb3aPpSW3kjA0WkpDzddKFCpBxoag4pMZyOySbs2VEqypa0BSl1XQmqtO9AFOaO1uZOImbqwpbLzddzfbNForpGOCkHWhQIPLQxUi07Sl+1dlUTqR+bLrDSyNqpd00B8lZEBvlpm9l7RuLWXGnmvs3mjdWnGtK6xXHaNRxMVdhZpGmplM5NTExOut/Zl5VUoI0EJxqRpGNK40rE/8Axy+cE2VaBOqoaSOdRcoI4rlrUne1dKLOYO+DSw9MKHehylxrlAJgM5QH6RmRZ7ZPW7JDk24NF5JvNSoOgqvALUNQAB30E0q+XEKQrBY7VY4yN8PFOkf8GPWPY7UqylhhNxCdA0kk4lSlHFSiakk4kxi0bPK6LbXubqd6qlQRrQtPdIOzAjSCDADebTN+bKZdaLwe3RwLqEXKUSE0pUxIy8zfM2o2gLUpp1sktPI0pJpUEd0moBpUGowMbuZadbdraDK5en5yQp5g8YdQKorscSnn0xJRl7Z5F4T0pT+e2PcVVgAaYzWWnMJ62m7WUuW0FKUG8oDUqpFecnng9k5SVsqRuijUuwgkqJ5ypR7pSj5yaDZFNO515IK3OWUuddOhuWQpwn+sC6Bx1iFL5LzVpOpftUBqXQoLakUG8CRoXMLGCyO9GHvBDXN8pTr01a0yktqmEhTKVdzKt1u8hJF4jjSdcJXKzLlFp2kHZtTqZNCiENt0KggbASAFroKqOivEBH1BPSN9Iu0Ck72owIIoUKHekYHmOqKqVyVkFj7lLAjBSSyiqTsOHv1iAAbMz8WXLtIYZl5httAolKUIoP78Tx6YsrMz+yL77TCWpgKdcS2klKKVWoJBPbaKmDL/AATIcDlfUo6I3ZyPkkKC0SkulSSFJUGkAgg1BBpgQYChzuZGqtGz1IaFXmjurY74gEKb/qSTTjAgEza55mZWVTI2gHG1sVQld0q7UHBC075Kk6NGgCHjFJbORMlNqvzEs04rvimiudQoTAJXOTnBNtLZs2zm3FpKwokpoVqFQMO5QkEkk026oNspv4PYCJBo3n3U9bN3dKnHjVxYGnulU5UwXos+Qsphb6W2ZZtIqtYSATxV3yiTSgxxgQyQkXbWnxbU0gol2qpkWVbOEKG06QdtKYJBIHGSNhiTkZeVH5TaUnjVpWedRUYU/VL72S5XfgiHfCQ6pfeyXK78EQBdmJV/BWRrC3QeI7oTT3iGDC4mrInLJmHpmQbRMyb6y65LFYbU2s75bSldrdOzmphWMHO+vwc965n90AyI9C0OeVXg971zXTGpz0KH/r3vXNdMAzY9Cw7Nh8Hveta6Yx2b/wDQPeta6YBoR6Fh2az4Pe9c10xns1nwe961rpgGaRFc/k1KrN5ctLrO1TSCfORAIM9J8Hveta6Y27Mx8Hveta/dAMSVkm2xdbQhA2JSEjzCO8LTsyK8Hveua/dGTnkV4Pe9c1+6EDKiDaFm3yFoWW3UigWBXDvVpOC0cWB2EHGAE551eD3vXNdMYOek+D3vWtdMAUOZVrlsJ5hbYH57KVPMnjN0Fxr+pNPGMT5LK2TeFWpqXX5LqCecVqOeAfs1/wCge9a10xTWjl7JPqvPWMHFHWrcCfPWsA1JvKeUaFXJmXQB3zqB8TArP53pdStxs9p60HtSWUm4ONTpFAOMAiAlnKWzEmosMV4yyfiqL6VzwtNJuN2a42nvULZSPMDSAmSWQM1aDyJu2lpKUG81JNn6tB1Fw17c+flphDHQ2AAAAABQAYAAagIWfZuHAX/WNfujBz3jgD/rGv3QDPhH9Uqa9ZJGJ+tNOLtBWCJGelSzcbs95SzgkF5oAnUCa4RYWDka9NTC7QtZLZcUjc2pZJvIZbvBWKu6WSMSOPbQB//Z"/>
          <p:cNvSpPr>
            <a:spLocks noChangeAspect="1" noChangeArrowheads="1"/>
          </p:cNvSpPr>
          <p:nvPr/>
        </p:nvSpPr>
        <p:spPr bwMode="auto">
          <a:xfrm>
            <a:off x="63500" y="-365125"/>
            <a:ext cx="1657350" cy="752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735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72244" y="4212381"/>
            <a:ext cx="16573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>
          <a:xfrm>
            <a:off x="302436" y="149157"/>
            <a:ext cx="4670425" cy="1070043"/>
          </a:xfrm>
        </p:spPr>
        <p:txBody>
          <a:bodyPr anchor="t"/>
          <a:lstStyle/>
          <a:p>
            <a:pPr algn="l"/>
            <a:r>
              <a:rPr lang="ru-RU" sz="2800" dirty="0" smtClean="0"/>
              <a:t>Основные проблемы пенсионной системы России:</a:t>
            </a:r>
            <a:br>
              <a:rPr lang="ru-RU" sz="2800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1800" dirty="0" smtClean="0"/>
          </a:p>
        </p:txBody>
      </p:sp>
      <p:sp>
        <p:nvSpPr>
          <p:cNvPr id="8197" name="TextBox 12"/>
          <p:cNvSpPr txBox="1">
            <a:spLocks noChangeArrowheads="1"/>
          </p:cNvSpPr>
          <p:nvPr/>
        </p:nvSpPr>
        <p:spPr bwMode="auto">
          <a:xfrm>
            <a:off x="160338" y="1400175"/>
            <a:ext cx="6289675" cy="218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dirty="0" smtClean="0"/>
              <a:t>Неадекватность пенсионной формулы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/>
              <a:t>Дефекты накопительного компонента в рамках ОПС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/>
              <a:t>Право собственности на средства пенсионного страхования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err="1" smtClean="0"/>
              <a:t>Некодифицированность</a:t>
            </a:r>
            <a:r>
              <a:rPr lang="ru-RU" sz="2000" dirty="0" smtClean="0"/>
              <a:t> пенсионного законодательства</a:t>
            </a:r>
            <a:endParaRPr lang="ru-RU" sz="1400" dirty="0"/>
          </a:p>
        </p:txBody>
      </p:sp>
      <p:pic>
        <p:nvPicPr>
          <p:cNvPr id="35844" name="Picture 4" descr="http://t1.gstatic.com/images?q=tbn:ANd9GcQGPCbyczEyTM4wMg9pHetRPSCMWpJyhf5YTaTAHpYNgshmO6z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1007" y="3721471"/>
            <a:ext cx="1009650" cy="10096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Прямоугольник 4"/>
          <p:cNvSpPr>
            <a:spLocks noChangeArrowheads="1"/>
          </p:cNvSpPr>
          <p:nvPr/>
        </p:nvSpPr>
        <p:spPr bwMode="auto">
          <a:xfrm>
            <a:off x="151386" y="293756"/>
            <a:ext cx="6559027" cy="100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1623" tIns="40811" rIns="81623" bIns="40811">
            <a:spAutoFit/>
          </a:bodyPr>
          <a:lstStyle/>
          <a:p>
            <a:r>
              <a:rPr lang="ru-RU" sz="2000" b="1" dirty="0" smtClean="0"/>
              <a:t>Главная задача</a:t>
            </a:r>
          </a:p>
          <a:p>
            <a:r>
              <a:rPr lang="ru-RU" sz="2000" b="1" dirty="0" smtClean="0"/>
              <a:t>реформирования пенсионной сферы -</a:t>
            </a:r>
            <a:endParaRPr lang="ru-RU" sz="2000" b="1" dirty="0" smtClean="0">
              <a:solidFill>
                <a:srgbClr val="000000"/>
              </a:solidFill>
              <a:latin typeface="Calibri" charset="0"/>
            </a:endParaRPr>
          </a:p>
          <a:p>
            <a:r>
              <a:rPr lang="ru-RU" sz="2000" b="1" dirty="0" smtClean="0"/>
              <a:t>пересмотр так называемой пенсионной формулы</a:t>
            </a:r>
            <a:endParaRPr lang="ru-RU" sz="20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2519" y="1880681"/>
            <a:ext cx="4760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86278" y="1814816"/>
            <a:ext cx="6215062" cy="254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23" tIns="40811" rIns="81623" bIns="40811">
            <a:spAutoFit/>
          </a:bodyPr>
          <a:lstStyle/>
          <a:p>
            <a:r>
              <a:rPr lang="ru-RU" sz="2000" b="1" dirty="0" smtClean="0"/>
              <a:t>Цель - адекватность размера пенсии</a:t>
            </a:r>
            <a:r>
              <a:rPr lang="ru-RU" sz="2000" dirty="0" smtClean="0"/>
              <a:t>, в частности, при определенных условиях не менее </a:t>
            </a:r>
            <a:r>
              <a:rPr lang="ru-RU" sz="2000" dirty="0" err="1" smtClean="0"/>
              <a:t>международно</a:t>
            </a:r>
            <a:r>
              <a:rPr lang="ru-RU" sz="2000" dirty="0" smtClean="0"/>
              <a:t> установленного размера (40% от утрачиваемого индивидуального среднемесячного заработка) и дальнейшая зависимость такого размера пенсии от стажа, от получаемого в прошлом заработка и состояния экономики страны в целом.</a:t>
            </a:r>
            <a:endParaRPr lang="ru-RU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Box 12"/>
          <p:cNvSpPr txBox="1">
            <a:spLocks noChangeArrowheads="1"/>
          </p:cNvSpPr>
          <p:nvPr/>
        </p:nvSpPr>
        <p:spPr bwMode="auto">
          <a:xfrm>
            <a:off x="655468" y="607270"/>
            <a:ext cx="5323799" cy="434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dirty="0" smtClean="0"/>
              <a:t>Необходимо определить четкие сценарные параметры,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которые были бы понятны застрахованных лицам </a:t>
            </a:r>
            <a:r>
              <a:rPr lang="ru-RU" dirty="0" smtClean="0"/>
              <a:t>и соответствовали бы целям обязательного пенсионного страхования, например, предложить варианты: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минимальных размеров пенсий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минимальных и средних коэффициентов замещения трудовой пенсией утрачиваемого заработка</a:t>
            </a:r>
          </a:p>
          <a:p>
            <a:pPr lvl="1">
              <a:buFont typeface="Arial" pitchFamily="34" charset="0"/>
              <a:buChar char="•"/>
            </a:pPr>
            <a:r>
              <a:rPr lang="ru-RU" dirty="0" err="1" smtClean="0"/>
              <a:t>соотносимости</a:t>
            </a:r>
            <a:r>
              <a:rPr lang="ru-RU" dirty="0" smtClean="0"/>
              <a:t> получаемых пенсий с прожиточным минимумом пенсионера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возможного диапазона размера получаемой в будущем пенсии (например, 1 к 7 минимум к максимуму) и т.д.</a:t>
            </a:r>
          </a:p>
          <a:p>
            <a:endParaRPr lang="ru-RU" sz="2800" dirty="0">
              <a:latin typeface="Calibri" charset="0"/>
            </a:endParaRP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200025" y="188913"/>
            <a:ext cx="4143375" cy="342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000" b="1" dirty="0" smtClean="0">
                <a:latin typeface="Calibri" charset="0"/>
              </a:rPr>
              <a:t>Пересмотр пенсионной формулы</a:t>
            </a:r>
            <a:endParaRPr lang="ru-RU" sz="2000" b="1" dirty="0">
              <a:latin typeface="Calibri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51538" y="1897063"/>
            <a:ext cx="466725" cy="363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12"/>
          <p:cNvSpPr txBox="1">
            <a:spLocks noChangeArrowheads="1"/>
          </p:cNvSpPr>
          <p:nvPr/>
        </p:nvSpPr>
        <p:spPr bwMode="auto">
          <a:xfrm>
            <a:off x="647531" y="1258144"/>
            <a:ext cx="5108575" cy="249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pPr algn="just" eaLnBrk="0" hangingPunct="0">
              <a:defRPr/>
            </a:pPr>
            <a:r>
              <a:rPr lang="ru-RU" sz="2000" dirty="0" smtClean="0"/>
              <a:t>Адекватные размеры пенсий невозможны без одновременного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системы оплаты труда в стране</a:t>
            </a:r>
            <a:r>
              <a:rPr lang="ru-RU" sz="2000" dirty="0" smtClean="0"/>
              <a:t>. Если одним из ориентиров для будущего размера пенсии делать </a:t>
            </a:r>
            <a:r>
              <a:rPr lang="ru-RU" sz="2000" dirty="0" err="1" smtClean="0"/>
              <a:t>соотносимость</a:t>
            </a:r>
            <a:r>
              <a:rPr lang="ru-RU" sz="2000" dirty="0" smtClean="0"/>
              <a:t> с утрачиваемым заработком – то низкий размер такого заработка влечет ущербность и размера будущей пенсии.</a:t>
            </a:r>
            <a:endParaRPr lang="ru-RU" sz="2000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00025" y="188913"/>
            <a:ext cx="4143375" cy="77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400" b="1" dirty="0" smtClean="0">
                <a:latin typeface="Calibri" charset="0"/>
              </a:rPr>
              <a:t>Пересмотр пенсионной формулы</a:t>
            </a:r>
            <a:endParaRPr lang="ru-RU" sz="2400" b="1" dirty="0">
              <a:latin typeface="Calibri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12"/>
          <p:cNvSpPr txBox="1">
            <a:spLocks noChangeArrowheads="1"/>
          </p:cNvSpPr>
          <p:nvPr/>
        </p:nvSpPr>
        <p:spPr bwMode="auto">
          <a:xfrm>
            <a:off x="331416" y="1602159"/>
            <a:ext cx="5624513" cy="391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dirty="0" smtClean="0"/>
              <a:t>При сохранении применяемой на сегодня так называемой «прямо эквивалентной» формулы расчета трудовых пенсий (размер пенсии напрямую и в основном зависит от учтенных в ПФР взносов), повышение пенсионного возраста дает лишь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кратковременный эффект экономии средств</a:t>
            </a:r>
            <a:r>
              <a:rPr lang="ru-RU" dirty="0" smtClean="0"/>
              <a:t>. В последующем будет необходимо «обналичить» (выдать) накопленные проиндексированные пенсионные права за период образовавшейся разницы между новым и старым возрастом выхода на пенсию.</a:t>
            </a:r>
          </a:p>
          <a:p>
            <a:endParaRPr lang="ru-RU" dirty="0">
              <a:latin typeface="Calibri" charset="0"/>
            </a:endParaRPr>
          </a:p>
          <a:p>
            <a:r>
              <a:rPr lang="ru-RU" dirty="0">
                <a:latin typeface="Calibri" charset="0"/>
              </a:rPr>
              <a:t> </a:t>
            </a:r>
          </a:p>
          <a:p>
            <a:pPr>
              <a:buFont typeface="Arial" charset="0"/>
              <a:buChar char="•"/>
            </a:pPr>
            <a:endParaRPr lang="en-US" dirty="0">
              <a:latin typeface="Calibri" charset="0"/>
              <a:cs typeface="Calibri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0816" y="584504"/>
            <a:ext cx="5117763" cy="65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sz="2000" b="1" dirty="0" smtClean="0"/>
              <a:t>Проблема повышения пенсионного возраста.</a:t>
            </a:r>
          </a:p>
        </p:txBody>
      </p:sp>
      <p:pic>
        <p:nvPicPr>
          <p:cNvPr id="25602" name="Picture 2" descr="http://t1.gstatic.com/images?q=tbn:ANd9GcRFzRhMRK2TNivn6m3bU9FpoMGRvhO-uBFqQlDar04jJsv741j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62772" y="466760"/>
            <a:ext cx="1556651" cy="116748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White Frost_left lrg-0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0013" y="0"/>
            <a:ext cx="281781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6" descr="White Frost_left lrg-0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9350" y="0"/>
            <a:ext cx="91424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209855" y="1319348"/>
            <a:ext cx="5738812" cy="342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79" tIns="17139" rIns="34279" bIns="17139">
            <a:spAutoFit/>
          </a:bodyPr>
          <a:lstStyle/>
          <a:p>
            <a:r>
              <a:rPr lang="ru-RU" sz="2000" dirty="0" smtClean="0"/>
              <a:t>Осуществляется принудительное изъятие значительной части страховых взносов (6%) у половины трудоспособного населения (далее эта доля в структуре населения страны будет расти) из текущей пенсионной системы (то есть средства не достаются нынешним пенсионерам), при обещании вернуть средства этим лицам после многолетнего инвестирования в виде отдаленных  по времени накопительных частей их будущих трудовых пенсий по старости.</a:t>
            </a:r>
            <a:endParaRPr lang="en-US" sz="2000" dirty="0">
              <a:latin typeface="Calibri" charset="0"/>
              <a:cs typeface="Calibri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0025" y="188913"/>
            <a:ext cx="5591175" cy="95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279" tIns="17139" rIns="34279" bIns="17139">
            <a:spAutoFit/>
          </a:bodyPr>
          <a:lstStyle/>
          <a:p>
            <a:r>
              <a:rPr lang="ru-RU" sz="2000" dirty="0" smtClean="0"/>
              <a:t>Проблема встроенного в обязательное пенсионное страхование </a:t>
            </a:r>
            <a:r>
              <a:rPr lang="ru-RU" sz="2000" b="1" dirty="0" smtClean="0"/>
              <a:t>накопительного компонента</a:t>
            </a:r>
            <a:r>
              <a:rPr lang="ru-RU" sz="2000" dirty="0" smtClean="0"/>
              <a:t> </a:t>
            </a:r>
            <a:endParaRPr lang="ru-RU" sz="2000" b="1" dirty="0">
              <a:latin typeface="Calibri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1496</Words>
  <Application>Microsoft Office PowerPoint</Application>
  <PresentationFormat>Экран (16:9)</PresentationFormat>
  <Paragraphs>152</Paragraphs>
  <Slides>26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Основные проблемы пенсионной системы России: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Денис</cp:lastModifiedBy>
  <cp:revision>252</cp:revision>
  <cp:lastPrinted>2011-01-20T13:23:12Z</cp:lastPrinted>
  <dcterms:created xsi:type="dcterms:W3CDTF">2011-01-20T13:00:04Z</dcterms:created>
  <dcterms:modified xsi:type="dcterms:W3CDTF">2011-10-31T20:10:30Z</dcterms:modified>
</cp:coreProperties>
</file>