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8" r:id="rId1"/>
  </p:sldMasterIdLst>
  <p:notesMasterIdLst>
    <p:notesMasterId r:id="rId38"/>
  </p:notesMasterIdLst>
  <p:handoutMasterIdLst>
    <p:handoutMasterId r:id="rId39"/>
  </p:handoutMasterIdLst>
  <p:sldIdLst>
    <p:sldId id="530" r:id="rId2"/>
    <p:sldId id="683" r:id="rId3"/>
    <p:sldId id="706" r:id="rId4"/>
    <p:sldId id="701" r:id="rId5"/>
    <p:sldId id="703" r:id="rId6"/>
    <p:sldId id="702" r:id="rId7"/>
    <p:sldId id="685" r:id="rId8"/>
    <p:sldId id="704" r:id="rId9"/>
    <p:sldId id="705" r:id="rId10"/>
    <p:sldId id="686" r:id="rId11"/>
    <p:sldId id="596" r:id="rId12"/>
    <p:sldId id="725" r:id="rId13"/>
    <p:sldId id="727" r:id="rId14"/>
    <p:sldId id="708" r:id="rId15"/>
    <p:sldId id="709" r:id="rId16"/>
    <p:sldId id="710" r:id="rId17"/>
    <p:sldId id="711" r:id="rId18"/>
    <p:sldId id="724" r:id="rId19"/>
    <p:sldId id="687" r:id="rId20"/>
    <p:sldId id="688" r:id="rId21"/>
    <p:sldId id="691" r:id="rId22"/>
    <p:sldId id="700" r:id="rId23"/>
    <p:sldId id="699" r:id="rId24"/>
    <p:sldId id="644" r:id="rId25"/>
    <p:sldId id="729" r:id="rId26"/>
    <p:sldId id="712" r:id="rId27"/>
    <p:sldId id="647" r:id="rId28"/>
    <p:sldId id="728" r:id="rId29"/>
    <p:sldId id="730" r:id="rId30"/>
    <p:sldId id="716" r:id="rId31"/>
    <p:sldId id="714" r:id="rId32"/>
    <p:sldId id="697" r:id="rId33"/>
    <p:sldId id="666" r:id="rId34"/>
    <p:sldId id="694" r:id="rId35"/>
    <p:sldId id="717" r:id="rId36"/>
    <p:sldId id="696" r:id="rId37"/>
  </p:sldIdLst>
  <p:sldSz cx="9144000" cy="6858000" type="screen4x3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thic725 Bd BT" pitchFamily="34"/>
        <a:ea typeface="+mn-ea"/>
        <a:cs typeface="Arabic Transparent" pitchFamily="2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thic725 Bd BT" pitchFamily="34"/>
        <a:ea typeface="+mn-ea"/>
        <a:cs typeface="Arabic Transparent" pitchFamily="2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thic725 Bd BT" pitchFamily="34"/>
        <a:ea typeface="+mn-ea"/>
        <a:cs typeface="Arabic Transparent" pitchFamily="2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thic725 Bd BT" pitchFamily="34"/>
        <a:ea typeface="+mn-ea"/>
        <a:cs typeface="Arabic Transparent" pitchFamily="2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thic725 Bd BT" pitchFamily="34"/>
        <a:ea typeface="+mn-ea"/>
        <a:cs typeface="Arabic Transparent" pitchFamily="2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othic725 Bd BT" pitchFamily="34"/>
        <a:ea typeface="+mn-ea"/>
        <a:cs typeface="Arabic Transparent" pitchFamily="2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othic725 Bd BT" pitchFamily="34"/>
        <a:ea typeface="+mn-ea"/>
        <a:cs typeface="Arabic Transparent" pitchFamily="2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othic725 Bd BT" pitchFamily="34"/>
        <a:ea typeface="+mn-ea"/>
        <a:cs typeface="Arabic Transparent" pitchFamily="2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othic725 Bd BT" pitchFamily="34"/>
        <a:ea typeface="+mn-ea"/>
        <a:cs typeface="Arabic Transparent" pitchFamily="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  <a:srgbClr val="FF7C80"/>
    <a:srgbClr val="0099FF"/>
    <a:srgbClr val="00FFFF"/>
    <a:srgbClr val="00FF00"/>
    <a:srgbClr val="FF99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7" autoAdjust="0"/>
    <p:restoredTop sz="93243" autoAdjust="0"/>
  </p:normalViewPr>
  <p:slideViewPr>
    <p:cSldViewPr>
      <p:cViewPr>
        <p:scale>
          <a:sx n="66" d="100"/>
          <a:sy n="66" d="100"/>
        </p:scale>
        <p:origin x="-100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002"/>
    </p:cViewPr>
  </p:sorterViewPr>
  <p:notesViewPr>
    <p:cSldViewPr>
      <p:cViewPr varScale="1">
        <p:scale>
          <a:sx n="52" d="100"/>
          <a:sy n="52" d="100"/>
        </p:scale>
        <p:origin x="-1362" y="-84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035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1088" y="866775"/>
            <a:ext cx="4638675" cy="3478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9638"/>
            <a:ext cx="4984750" cy="417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919" tIns="44662" rIns="90919" bIns="44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43650" y="9521825"/>
            <a:ext cx="384175" cy="303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919" tIns="44662" rIns="90919" bIns="44662" anchor="ctr">
            <a:spAutoFit/>
          </a:bodyPr>
          <a:lstStyle/>
          <a:p>
            <a:pPr algn="r" defTabSz="919163" eaLnBrk="0" hangingPunct="0">
              <a:defRPr/>
            </a:pPr>
            <a:fld id="{F77C9147-B350-4D63-A849-7F5B40C4872C}" type="slidenum">
              <a:rPr lang="en-US" sz="1400">
                <a:latin typeface="Times New Roman" pitchFamily="18" charset="0"/>
                <a:cs typeface="Arabic Transparent" pitchFamily="2" charset="-78"/>
              </a:rPr>
              <a:pPr algn="r" defTabSz="919163" eaLnBrk="0" hangingPunct="0">
                <a:defRPr/>
              </a:pPr>
              <a:t>‹#›</a:t>
            </a:fld>
            <a:endParaRPr lang="en-US" sz="1400">
              <a:latin typeface="Times New Roman" pitchFamily="18" charset="0"/>
              <a:cs typeface="Arabic Transparen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9434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51204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F18CD3B-C2F8-47DC-89CB-403E98EDC7A1}" type="slidenum">
              <a:rPr lang="en-CA" sz="1200">
                <a:latin typeface="Arial" pitchFamily="34" charset="0"/>
              </a:rPr>
              <a:pPr algn="r"/>
              <a:t>20</a:t>
            </a:fld>
            <a:endParaRPr lang="en-CA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52228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327349-3613-441F-8A84-4B6500503F0B}" type="slidenum">
              <a:rPr lang="en-CA" sz="1200">
                <a:latin typeface="Arial" pitchFamily="34" charset="0"/>
              </a:rPr>
              <a:pPr algn="r"/>
              <a:t>21</a:t>
            </a:fld>
            <a:endParaRPr lang="en-CA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369748C-F1C4-4909-ACD4-B5645F813252}" type="slidenum">
              <a:rPr lang="en-CA" sz="1200">
                <a:latin typeface="Arial" pitchFamily="34" charset="0"/>
              </a:rPr>
              <a:pPr algn="r"/>
              <a:t>22</a:t>
            </a:fld>
            <a:endParaRPr lang="en-CA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670D29-D6A3-49B4-8790-2042D16EA6B1}" type="slidenum">
              <a:rPr lang="en-CA" sz="1200">
                <a:latin typeface="Arial" pitchFamily="34" charset="0"/>
              </a:rPr>
              <a:pPr algn="r"/>
              <a:t>23</a:t>
            </a:fld>
            <a:endParaRPr lang="en-CA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F62C2D2-378D-4519-92A4-1EC614C52DE3}" type="slidenum">
              <a:rPr lang="en-CA" sz="1200">
                <a:latin typeface="Arial" pitchFamily="34" charset="0"/>
              </a:rPr>
              <a:pPr algn="r"/>
              <a:t>2</a:t>
            </a:fld>
            <a:endParaRPr lang="en-CA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17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61443" name="Rectangle 7171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1088" y="866775"/>
            <a:ext cx="4637087" cy="3478213"/>
          </a:xfrm>
          <a:ln cap="flat"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88900" tIns="44450" rIns="88900" bIns="44450"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B7BB7B-87F5-48AA-BF71-A6728EE51B18}" type="slidenum">
              <a:rPr lang="en-CA" sz="1200">
                <a:latin typeface="Arial" pitchFamily="34" charset="0"/>
              </a:rPr>
              <a:pPr algn="r"/>
              <a:t>4</a:t>
            </a:fld>
            <a:endParaRPr lang="en-CA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199AEA-D8D2-4F99-A409-988F3FA591F9}" type="slidenum">
              <a:rPr lang="en-CA" sz="1200">
                <a:latin typeface="Arial" pitchFamily="34" charset="0"/>
              </a:rPr>
              <a:pPr algn="r"/>
              <a:t>5</a:t>
            </a:fld>
            <a:endParaRPr lang="en-CA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0C7823-60AF-49D8-BB65-B66996AAAAD3}" type="slidenum">
              <a:rPr lang="en-CA" sz="1200">
                <a:latin typeface="Arial" pitchFamily="34" charset="0"/>
              </a:rPr>
              <a:pPr algn="r"/>
              <a:t>6</a:t>
            </a:fld>
            <a:endParaRPr lang="en-CA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FA8736-0F36-4654-8BB6-CA2B69DF49BC}" type="slidenum">
              <a:rPr lang="en-CA" sz="1200">
                <a:latin typeface="Arial" pitchFamily="34" charset="0"/>
              </a:rPr>
              <a:pPr algn="r"/>
              <a:t>7</a:t>
            </a:fld>
            <a:endParaRPr lang="en-CA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8AD3B3C-EFFA-4EF2-AE45-6E8BC4AE6EF4}" type="slidenum">
              <a:rPr lang="en-CA" sz="1200">
                <a:latin typeface="Arial" pitchFamily="34" charset="0"/>
              </a:rPr>
              <a:pPr algn="r"/>
              <a:t>8</a:t>
            </a:fld>
            <a:endParaRPr lang="en-CA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74B99C-1512-4BB1-8FE2-E9648D3EDE87}" type="slidenum">
              <a:rPr lang="en-CA" sz="1200">
                <a:latin typeface="Arial" pitchFamily="34" charset="0"/>
              </a:rPr>
              <a:pPr algn="r"/>
              <a:t>10</a:t>
            </a:fld>
            <a:endParaRPr lang="en-CA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3277899-70CC-46D4-B55C-69E3C0FE4A3B}" type="slidenum">
              <a:rPr lang="en-CA" sz="1200">
                <a:latin typeface="Arial" pitchFamily="34" charset="0"/>
              </a:rPr>
              <a:pPr algn="r"/>
              <a:t>19</a:t>
            </a:fld>
            <a:endParaRPr lang="en-CA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52400"/>
            <a:ext cx="8382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243840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abic Transparent" pitchFamily="2" charset="-78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438400" y="0"/>
            <a:ext cx="24384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abic Transparent" pitchFamily="2" charset="-7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876800" y="0"/>
            <a:ext cx="2438400" cy="4572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abic Transparent" pitchFamily="2" charset="-78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57200"/>
            <a:ext cx="7315200" cy="457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abic Transparent" pitchFamily="2" charset="-78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680325" y="1012825"/>
            <a:ext cx="109537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fr-FR" altLang="fr-FR" sz="1300">
                <a:latin typeface="Arial" pitchFamily="34" charset="0"/>
                <a:cs typeface="Arabic Transparent" pitchFamily="2" charset="-78"/>
              </a:rPr>
              <a:t>International</a:t>
            </a:r>
          </a:p>
          <a:p>
            <a:pPr algn="l" eaLnBrk="0" hangingPunct="0">
              <a:defRPr/>
            </a:pPr>
            <a:r>
              <a:rPr lang="fr-FR" altLang="fr-FR" sz="1300">
                <a:latin typeface="Arial" pitchFamily="34" charset="0"/>
                <a:cs typeface="Arabic Transparent" pitchFamily="2" charset="-78"/>
              </a:rPr>
              <a:t>Labour</a:t>
            </a:r>
          </a:p>
          <a:p>
            <a:pPr algn="l" eaLnBrk="0" hangingPunct="0">
              <a:defRPr/>
            </a:pPr>
            <a:r>
              <a:rPr lang="fr-FR" altLang="fr-FR" sz="1300">
                <a:latin typeface="Arial" pitchFamily="34" charset="0"/>
                <a:cs typeface="Arabic Transparent" pitchFamily="2" charset="-78"/>
              </a:rPr>
              <a:t>Office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696200" y="5105400"/>
            <a:ext cx="990600" cy="990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abic Transparent" pitchFamily="2" charset="-78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353300" y="5816600"/>
            <a:ext cx="990600" cy="990600"/>
          </a:xfrm>
          <a:prstGeom prst="rect">
            <a:avLst/>
          </a:prstGeom>
          <a:noFill/>
          <a:ln w="2857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abic Transparent" pitchFamily="2" charset="-78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8077200" y="5486400"/>
            <a:ext cx="990600" cy="990600"/>
          </a:xfrm>
          <a:prstGeom prst="rect">
            <a:avLst/>
          </a:prstGeom>
          <a:noFill/>
          <a:ln w="2857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abic Transparent" pitchFamily="2" charset="-7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8D2EE-5DF6-4504-B1CB-AFCDE29574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02350" y="981075"/>
            <a:ext cx="1925638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81075"/>
            <a:ext cx="56261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4FB40-E282-45CA-96F5-F5D322517A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376488" y="2492375"/>
            <a:ext cx="6767512" cy="2881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abic Transparent" pitchFamily="2" charset="-78"/>
            </a:endParaRPr>
          </a:p>
        </p:txBody>
      </p:sp>
      <p:pic>
        <p:nvPicPr>
          <p:cNvPr id="3" name="Picture 2" descr="Logo Rapport VI.jp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7000"/>
          </a:blip>
          <a:stretch>
            <a:fillRect/>
          </a:stretch>
        </p:blipFill>
        <p:spPr>
          <a:xfrm>
            <a:off x="282967" y="249098"/>
            <a:ext cx="1265478" cy="1214577"/>
          </a:xfrm>
          <a:prstGeom prst="rect">
            <a:avLst/>
          </a:prstGeom>
        </p:spPr>
      </p:pic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05600" y="6381750"/>
            <a:ext cx="1981200" cy="339725"/>
          </a:xfrm>
        </p:spPr>
        <p:txBody>
          <a:bodyPr anchorCtr="0"/>
          <a:lstStyle>
            <a:lvl1pPr algn="r">
              <a:defRPr sz="1200" b="0">
                <a:latin typeface="+mn-lt"/>
              </a:defRPr>
            </a:lvl1pPr>
          </a:lstStyle>
          <a:p>
            <a:pPr>
              <a:defRPr/>
            </a:pPr>
            <a:fld id="{39C37721-F3B7-4AD7-885A-9760960ABD9C}" type="slidenum">
              <a:rPr lang="en-GB"/>
              <a:pPr>
                <a:defRPr/>
              </a:pPr>
              <a:t>‹#›</a:t>
            </a:fld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0B48A-E2AF-43A2-A1F9-1DD637F057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B8E00-76A4-4A3B-901E-E9A0017D31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2205038"/>
            <a:ext cx="3632200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5788" y="2205038"/>
            <a:ext cx="3632200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E4837-FC8D-4FE6-9DFB-87B3538D89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95D9-6384-4393-BE3D-3D5AD54226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9EF2C-A1AC-4D4D-AB91-F4A01D606B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9C046-AD97-4EED-A74C-DCAFEF4F49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59B03-75CC-4434-A191-877B5C21E6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7ADCF-2B34-438E-88D2-43A358245F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81075"/>
            <a:ext cx="6418263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2205038"/>
            <a:ext cx="7416800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044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092825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defRPr sz="2600" b="1">
                <a:solidFill>
                  <a:schemeClr val="bg1"/>
                </a:solidFill>
                <a:latin typeface="+mn-lt"/>
                <a:cs typeface="Arabic Transparent" pitchFamily="2" charset="-78"/>
              </a:defRPr>
            </a:lvl1pPr>
          </a:lstStyle>
          <a:p>
            <a:pPr>
              <a:defRPr/>
            </a:pPr>
            <a:fld id="{71C90F9A-4D55-42AC-B7A1-80B6E78EE5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696200" y="152400"/>
            <a:ext cx="8382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4486" name="Rectangle 6"/>
          <p:cNvSpPr>
            <a:spLocks noChangeArrowheads="1"/>
          </p:cNvSpPr>
          <p:nvPr/>
        </p:nvSpPr>
        <p:spPr bwMode="auto">
          <a:xfrm>
            <a:off x="0" y="0"/>
            <a:ext cx="243840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abic Transparent" pitchFamily="2" charset="-78"/>
            </a:endParaRPr>
          </a:p>
        </p:txBody>
      </p:sp>
      <p:sp>
        <p:nvSpPr>
          <p:cNvPr id="404487" name="Rectangle 7"/>
          <p:cNvSpPr>
            <a:spLocks noChangeArrowheads="1"/>
          </p:cNvSpPr>
          <p:nvPr/>
        </p:nvSpPr>
        <p:spPr bwMode="auto">
          <a:xfrm>
            <a:off x="2438400" y="0"/>
            <a:ext cx="24384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abic Transparent" pitchFamily="2" charset="-78"/>
            </a:endParaRPr>
          </a:p>
        </p:txBody>
      </p:sp>
      <p:sp>
        <p:nvSpPr>
          <p:cNvPr id="404488" name="Rectangle 8"/>
          <p:cNvSpPr>
            <a:spLocks noChangeArrowheads="1"/>
          </p:cNvSpPr>
          <p:nvPr/>
        </p:nvSpPr>
        <p:spPr bwMode="auto">
          <a:xfrm>
            <a:off x="4876800" y="0"/>
            <a:ext cx="2438400" cy="4572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abic Transparent" pitchFamily="2" charset="-78"/>
            </a:endParaRPr>
          </a:p>
        </p:txBody>
      </p:sp>
      <p:sp>
        <p:nvSpPr>
          <p:cNvPr id="404489" name="Rectangle 9"/>
          <p:cNvSpPr>
            <a:spLocks noChangeArrowheads="1"/>
          </p:cNvSpPr>
          <p:nvPr/>
        </p:nvSpPr>
        <p:spPr bwMode="auto">
          <a:xfrm>
            <a:off x="0" y="457200"/>
            <a:ext cx="7315200" cy="457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abic Transparent" pitchFamily="2" charset="-78"/>
            </a:endParaRPr>
          </a:p>
        </p:txBody>
      </p:sp>
      <p:sp>
        <p:nvSpPr>
          <p:cNvPr id="404490" name="Text Box 10"/>
          <p:cNvSpPr txBox="1">
            <a:spLocks noChangeArrowheads="1"/>
          </p:cNvSpPr>
          <p:nvPr/>
        </p:nvSpPr>
        <p:spPr bwMode="auto">
          <a:xfrm>
            <a:off x="7680325" y="1012825"/>
            <a:ext cx="109537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fr-FR" altLang="fr-FR" sz="1300">
                <a:latin typeface="Arial" pitchFamily="34" charset="0"/>
                <a:cs typeface="Arabic Transparent" pitchFamily="2" charset="-78"/>
              </a:rPr>
              <a:t>International</a:t>
            </a:r>
          </a:p>
          <a:p>
            <a:pPr algn="l" eaLnBrk="0" hangingPunct="0">
              <a:defRPr/>
            </a:pPr>
            <a:r>
              <a:rPr lang="fr-FR" altLang="fr-FR" sz="1300">
                <a:latin typeface="Arial" pitchFamily="34" charset="0"/>
                <a:cs typeface="Arabic Transparent" pitchFamily="2" charset="-78"/>
              </a:rPr>
              <a:t>Labour</a:t>
            </a:r>
          </a:p>
          <a:p>
            <a:pPr algn="l" eaLnBrk="0" hangingPunct="0">
              <a:defRPr/>
            </a:pPr>
            <a:r>
              <a:rPr lang="fr-FR" altLang="fr-FR" sz="1300">
                <a:latin typeface="Arial" pitchFamily="34" charset="0"/>
                <a:cs typeface="Arabic Transparent" pitchFamily="2" charset="-78"/>
              </a:rPr>
              <a:t>Office</a:t>
            </a:r>
            <a:endParaRPr lang="fr-FR" altLang="fr-FR" sz="2400">
              <a:latin typeface="Arial" pitchFamily="34" charset="0"/>
              <a:cs typeface="Arabic Transparent" pitchFamily="2" charset="-78"/>
            </a:endParaRPr>
          </a:p>
        </p:txBody>
      </p:sp>
      <p:sp>
        <p:nvSpPr>
          <p:cNvPr id="404491" name="Rectangle 11"/>
          <p:cNvSpPr>
            <a:spLocks noChangeArrowheads="1"/>
          </p:cNvSpPr>
          <p:nvPr/>
        </p:nvSpPr>
        <p:spPr bwMode="auto">
          <a:xfrm>
            <a:off x="7696200" y="5105400"/>
            <a:ext cx="990600" cy="990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abic Transparent" pitchFamily="2" charset="-78"/>
            </a:endParaRPr>
          </a:p>
        </p:txBody>
      </p:sp>
      <p:sp>
        <p:nvSpPr>
          <p:cNvPr id="404492" name="Rectangle 12"/>
          <p:cNvSpPr>
            <a:spLocks noChangeArrowheads="1"/>
          </p:cNvSpPr>
          <p:nvPr/>
        </p:nvSpPr>
        <p:spPr bwMode="auto">
          <a:xfrm>
            <a:off x="7353300" y="5816600"/>
            <a:ext cx="990600" cy="990600"/>
          </a:xfrm>
          <a:prstGeom prst="rect">
            <a:avLst/>
          </a:prstGeom>
          <a:noFill/>
          <a:ln w="2857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abic Transparent" pitchFamily="2" charset="-78"/>
            </a:endParaRPr>
          </a:p>
        </p:txBody>
      </p:sp>
      <p:sp>
        <p:nvSpPr>
          <p:cNvPr id="404493" name="Rectangle 13"/>
          <p:cNvSpPr>
            <a:spLocks noChangeArrowheads="1"/>
          </p:cNvSpPr>
          <p:nvPr/>
        </p:nvSpPr>
        <p:spPr bwMode="auto">
          <a:xfrm>
            <a:off x="8077200" y="5486400"/>
            <a:ext cx="990600" cy="990600"/>
          </a:xfrm>
          <a:prstGeom prst="rect">
            <a:avLst/>
          </a:prstGeom>
          <a:noFill/>
          <a:ln w="2857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abic Transparent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8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33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emf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1295400"/>
            <a:ext cx="7153275" cy="1600200"/>
          </a:xfrm>
          <a:prstGeom prst="rect">
            <a:avLst/>
          </a:prstGeom>
          <a:noFill/>
        </p:spPr>
        <p:txBody>
          <a:bodyPr/>
          <a:lstStyle/>
          <a:p>
            <a:pPr eaLnBrk="1" hangingPunct="1"/>
            <a:r>
              <a:rPr lang="fr-CH" sz="4000" smtClean="0">
                <a:solidFill>
                  <a:schemeClr val="tx1"/>
                </a:solidFill>
              </a:rPr>
              <a:t/>
            </a:r>
            <a:br>
              <a:rPr lang="fr-CH" sz="4000" smtClean="0">
                <a:solidFill>
                  <a:schemeClr val="tx1"/>
                </a:solidFill>
              </a:rPr>
            </a:br>
            <a:r>
              <a:rPr lang="fr-CH" sz="4000" smtClean="0">
                <a:solidFill>
                  <a:schemeClr val="tx1"/>
                </a:solidFill>
              </a:rPr>
              <a:t>Providing income security in old age ? A quick review of pension reforms    </a:t>
            </a:r>
            <a:endParaRPr lang="de-DE" sz="4000" i="1" smtClean="0">
              <a:solidFill>
                <a:srgbClr val="FF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4572000"/>
            <a:ext cx="6400800" cy="1676400"/>
          </a:xfrm>
          <a:solidFill>
            <a:srgbClr val="FFFFFF"/>
          </a:solidFill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fr-CH" sz="2400" dirty="0" smtClean="0">
                <a:solidFill>
                  <a:schemeClr val="tx2"/>
                </a:solidFill>
                <a:latin typeface="Bauhaus Hv BT" charset="0"/>
              </a:rPr>
              <a:t>	 </a:t>
            </a:r>
            <a:r>
              <a:rPr lang="fr-CH" sz="2400" dirty="0" smtClean="0">
                <a:solidFill>
                  <a:schemeClr val="tx2"/>
                </a:solidFill>
              </a:rPr>
              <a:t>Michael </a:t>
            </a:r>
            <a:r>
              <a:rPr lang="fr-CH" sz="2400" dirty="0" err="1" smtClean="0">
                <a:solidFill>
                  <a:schemeClr val="tx2"/>
                </a:solidFill>
              </a:rPr>
              <a:t>Cichon</a:t>
            </a:r>
            <a:endParaRPr lang="fr-CH" sz="2400" dirty="0" smtClean="0">
              <a:solidFill>
                <a:schemeClr val="tx2"/>
              </a:solidFill>
              <a:latin typeface="Bauhaus Hv BT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fr-CH" sz="2400" dirty="0" smtClean="0">
                <a:solidFill>
                  <a:schemeClr val="tx2"/>
                </a:solidFill>
                <a:latin typeface="Bauhaus Hv BT" charset="0"/>
              </a:rPr>
              <a:t>	 </a:t>
            </a:r>
            <a:r>
              <a:rPr lang="fr-CH" sz="2400" dirty="0" smtClean="0">
                <a:solidFill>
                  <a:schemeClr val="tx2"/>
                </a:solidFill>
              </a:rPr>
              <a:t>Social Security </a:t>
            </a:r>
            <a:r>
              <a:rPr lang="fr-CH" sz="2400" dirty="0" err="1" smtClean="0">
                <a:solidFill>
                  <a:schemeClr val="tx2"/>
                </a:solidFill>
              </a:rPr>
              <a:t>Department</a:t>
            </a:r>
            <a:endParaRPr lang="fr-CH" sz="2400" dirty="0" smtClean="0">
              <a:solidFill>
                <a:schemeClr val="tx2"/>
              </a:solidFill>
              <a:latin typeface="Bauhaus Hv BT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fr-CH" sz="2400" dirty="0" smtClean="0">
                <a:solidFill>
                  <a:schemeClr val="tx2"/>
                </a:solidFill>
                <a:latin typeface="Bauhaus Hv BT" charset="0"/>
              </a:rPr>
              <a:t>	 1 </a:t>
            </a:r>
            <a:r>
              <a:rPr lang="fr-CH" sz="2400" dirty="0" err="1" smtClean="0">
                <a:solidFill>
                  <a:schemeClr val="tx2"/>
                </a:solidFill>
                <a:latin typeface="Bauhaus Hv BT" charset="0"/>
              </a:rPr>
              <a:t>November</a:t>
            </a:r>
            <a:r>
              <a:rPr lang="fr-CH" sz="2400" dirty="0" smtClean="0">
                <a:solidFill>
                  <a:schemeClr val="tx2"/>
                </a:solidFill>
              </a:rPr>
              <a:t> 2011</a:t>
            </a:r>
            <a:r>
              <a:rPr lang="fr-CH" sz="2400" dirty="0" smtClean="0">
                <a:solidFill>
                  <a:schemeClr val="tx2"/>
                </a:solidFill>
                <a:latin typeface="Bauhaus Hv BT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fr-CH" sz="2400" dirty="0" smtClean="0">
                <a:solidFill>
                  <a:schemeClr val="tx2"/>
                </a:solidFill>
              </a:rPr>
              <a:t>			</a:t>
            </a:r>
            <a:endParaRPr lang="de-DE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A788BA-59CC-4ED2-BD89-262C93036A93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8277225" y="5797550"/>
            <a:ext cx="695325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DA84C00D-99B2-4630-9016-416FE9807FB9}" type="slidenum">
              <a:rPr lang="en-CA" sz="1400">
                <a:latin typeface="+mn-lt"/>
                <a:cs typeface="+mn-cs"/>
              </a:rPr>
              <a:pPr algn="r">
                <a:defRPr/>
              </a:pPr>
              <a:t>10</a:t>
            </a:fld>
            <a:endParaRPr lang="en-CA" sz="1400">
              <a:latin typeface="+mn-lt"/>
              <a:cs typeface="+mn-cs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981075"/>
            <a:ext cx="5768975" cy="1143000"/>
          </a:xfrm>
        </p:spPr>
        <p:txBody>
          <a:bodyPr anchor="ctr"/>
          <a:lstStyle/>
          <a:p>
            <a:pPr eaLnBrk="1" hangingPunct="1"/>
            <a:r>
              <a:rPr lang="en-US" sz="1600" i="1" smtClean="0">
                <a:solidFill>
                  <a:srgbClr val="000099"/>
                </a:solidFill>
              </a:rPr>
              <a:t>Point One:   The challenge beyond the ageing hype… Projected total social expenditure in the EU…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23225" y="1349375"/>
            <a:ext cx="1120775" cy="79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200" dirty="0">
                <a:solidFill>
                  <a:schemeClr val="accent2"/>
                </a:solidFill>
                <a:latin typeface="+mn-lt"/>
                <a:cs typeface="+mn-cs"/>
              </a:rPr>
              <a:t>International </a:t>
            </a:r>
          </a:p>
          <a:p>
            <a:pPr algn="l">
              <a:spcAft>
                <a:spcPts val="600"/>
              </a:spcAft>
              <a:defRPr/>
            </a:pPr>
            <a:r>
              <a:rPr lang="en-US" sz="1200" dirty="0" err="1">
                <a:solidFill>
                  <a:schemeClr val="accent2"/>
                </a:solidFill>
                <a:latin typeface="+mn-lt"/>
                <a:cs typeface="+mn-cs"/>
              </a:rPr>
              <a:t>Labour</a:t>
            </a:r>
            <a:r>
              <a:rPr lang="en-US" sz="1200" dirty="0">
                <a:solidFill>
                  <a:schemeClr val="accent2"/>
                </a:solidFill>
                <a:latin typeface="+mn-lt"/>
                <a:cs typeface="+mn-cs"/>
              </a:rPr>
              <a:t> </a:t>
            </a:r>
          </a:p>
          <a:p>
            <a:pPr algn="l">
              <a:spcAft>
                <a:spcPts val="600"/>
              </a:spcAft>
              <a:defRPr/>
            </a:pPr>
            <a:r>
              <a:rPr lang="en-US" sz="1200" dirty="0">
                <a:solidFill>
                  <a:schemeClr val="accent2"/>
                </a:solidFill>
                <a:latin typeface="+mn-lt"/>
                <a:cs typeface="+mn-cs"/>
              </a:rPr>
              <a:t>Office</a:t>
            </a:r>
          </a:p>
        </p:txBody>
      </p:sp>
      <p:pic>
        <p:nvPicPr>
          <p:cNvPr id="1434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341563"/>
            <a:ext cx="6400800" cy="34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39AF8B-7CB8-4E2A-9398-77612AD1B4DA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15363" name="AutoShape 1026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7620000" cy="685800"/>
          </a:xfrm>
        </p:spPr>
        <p:txBody>
          <a:bodyPr/>
          <a:lstStyle/>
          <a:p>
            <a:pPr eaLnBrk="1" hangingPunct="1"/>
            <a:r>
              <a:rPr lang="fr-CH" sz="2800" smtClean="0"/>
              <a:t>Point One: </a:t>
            </a:r>
            <a:r>
              <a:rPr lang="en-US" sz="2400" i="1" smtClean="0">
                <a:solidFill>
                  <a:srgbClr val="000099"/>
                </a:solidFill>
              </a:rPr>
              <a:t>The challenge beyond the ageing hype… The 50:50 rule </a:t>
            </a:r>
            <a:endParaRPr lang="en-GB" sz="2400" i="1" smtClean="0">
              <a:solidFill>
                <a:srgbClr val="000099"/>
              </a:solidFill>
            </a:endParaRPr>
          </a:p>
        </p:txBody>
      </p:sp>
      <p:pic>
        <p:nvPicPr>
          <p:cNvPr id="1536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38275" y="2265363"/>
            <a:ext cx="5762625" cy="3762375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6A36A7-D445-47D4-A567-58BB782B1C96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16387" name="AutoShape 1026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7620000" cy="685800"/>
          </a:xfrm>
        </p:spPr>
        <p:txBody>
          <a:bodyPr/>
          <a:lstStyle/>
          <a:p>
            <a:pPr eaLnBrk="1" hangingPunct="1"/>
            <a:r>
              <a:rPr lang="fr-CH" sz="2800" smtClean="0"/>
              <a:t>Point One: </a:t>
            </a:r>
            <a:r>
              <a:rPr lang="en-US" sz="2400" i="1" smtClean="0">
                <a:solidFill>
                  <a:srgbClr val="000099"/>
                </a:solidFill>
              </a:rPr>
              <a:t>The challenge beyond the ageing hype…  </a:t>
            </a:r>
            <a:endParaRPr lang="en-GB" sz="2400" i="1" smtClean="0">
              <a:solidFill>
                <a:srgbClr val="000099"/>
              </a:solidFill>
            </a:endParaRPr>
          </a:p>
        </p:txBody>
      </p:sp>
      <p:sp>
        <p:nvSpPr>
          <p:cNvPr id="1638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mtClean="0"/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2357438"/>
            <a:ext cx="5762625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5F2CF1-ED36-476A-A908-25111DA5DF2E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17411" name="AutoShape 1026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7620000" cy="685800"/>
          </a:xfrm>
        </p:spPr>
        <p:txBody>
          <a:bodyPr/>
          <a:lstStyle/>
          <a:p>
            <a:pPr eaLnBrk="1" hangingPunct="1"/>
            <a:r>
              <a:rPr lang="fr-CH" sz="2800" smtClean="0"/>
              <a:t>Point One: </a:t>
            </a:r>
            <a:r>
              <a:rPr lang="en-US" sz="2400" i="1" smtClean="0">
                <a:solidFill>
                  <a:srgbClr val="000099"/>
                </a:solidFill>
              </a:rPr>
              <a:t>The challenge beyond the ageing hype… The 50:50 rule </a:t>
            </a:r>
            <a:endParaRPr lang="en-GB" sz="2400" i="1" smtClean="0">
              <a:solidFill>
                <a:srgbClr val="000099"/>
              </a:solidFill>
            </a:endParaRPr>
          </a:p>
        </p:txBody>
      </p:sp>
      <p:sp>
        <p:nvSpPr>
          <p:cNvPr id="1741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mtClean="0"/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2357438"/>
            <a:ext cx="5762625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E60C4-DF3D-4FEA-B649-A9CF444EECA1}" type="slidenum">
              <a:rPr lang="en-GB" smtClean="0"/>
              <a:pPr>
                <a:defRPr/>
              </a:pPr>
              <a:t>14</a:t>
            </a:fld>
            <a:r>
              <a:rPr lang="en-GB" smtClean="0"/>
              <a:t> </a:t>
            </a:r>
            <a:endParaRPr lang="en-GB" dirty="0"/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2735263" y="3541713"/>
            <a:ext cx="5951537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685800" indent="-685800"/>
            <a:r>
              <a:rPr lang="de-DE" sz="3200">
                <a:latin typeface="Trebuchet MS" pitchFamily="34" charset="0"/>
              </a:rPr>
              <a:t>Two. A quick review of the 		theoretical pros and cons of paradigmatic pension reform</a:t>
            </a:r>
            <a:endParaRPr lang="en-US" sz="32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Financing Social Protection:  </a:t>
            </a:r>
            <a:br>
              <a:rPr lang="fr-CH" smtClean="0"/>
            </a:br>
            <a:r>
              <a:rPr lang="fr-CH" smtClean="0"/>
              <a:t>The PAYG vs. Funding debate</a:t>
            </a:r>
            <a:endParaRPr lang="en-GB" smtClean="0"/>
          </a:p>
        </p:txBody>
      </p:sp>
      <p:sp>
        <p:nvSpPr>
          <p:cNvPr id="19459" name="Rectangle 13"/>
          <p:cNvSpPr>
            <a:spLocks noGrp="1" noChangeArrowheads="1"/>
          </p:cNvSpPr>
          <p:nvPr>
            <p:ph idx="1"/>
          </p:nvPr>
        </p:nvSpPr>
        <p:spPr>
          <a:xfrm>
            <a:off x="1182688" y="2665413"/>
            <a:ext cx="7772400" cy="3467100"/>
          </a:xfrm>
        </p:spPr>
        <p:txBody>
          <a:bodyPr/>
          <a:lstStyle/>
          <a:p>
            <a:r>
              <a:rPr lang="fr-CH" smtClean="0"/>
              <a:t>Pro funding</a:t>
            </a:r>
          </a:p>
          <a:p>
            <a:pPr lvl="1"/>
            <a:r>
              <a:rPr lang="fr-CH" smtClean="0"/>
              <a:t>Funding would avoid ageing triggered CR increases</a:t>
            </a:r>
          </a:p>
          <a:p>
            <a:pPr lvl="1"/>
            <a:r>
              <a:rPr lang="fr-CH" smtClean="0"/>
              <a:t>Create domestic resources for investment</a:t>
            </a:r>
          </a:p>
          <a:p>
            <a:pPr lvl="1"/>
            <a:r>
              <a:rPr lang="fr-CH" smtClean="0"/>
              <a:t>Increase national savings rate and hence growth</a:t>
            </a:r>
          </a:p>
          <a:p>
            <a:pPr lvl="1"/>
            <a:r>
              <a:rPr lang="fr-CH" smtClean="0"/>
              <a:t> DC schemes are in automatic financial equilibrium </a:t>
            </a:r>
          </a:p>
          <a:p>
            <a:endParaRPr lang="fr-CH" smtClean="0"/>
          </a:p>
          <a:p>
            <a:pPr>
              <a:buFont typeface="Wingdings" pitchFamily="2" charset="2"/>
              <a:buNone/>
            </a:pPr>
            <a:endParaRPr lang="en-GB" smtClean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177FB533-2558-4B9C-9AF8-6EC82B06EB09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406400" y="285750"/>
            <a:ext cx="7518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de-DE" sz="3600">
              <a:solidFill>
                <a:srgbClr val="080808"/>
              </a:solidFill>
              <a:latin typeface="Arial" pitchFamily="34" charset="0"/>
            </a:endParaRPr>
          </a:p>
        </p:txBody>
      </p:sp>
      <p:sp>
        <p:nvSpPr>
          <p:cNvPr id="19462" name="Oval 4"/>
          <p:cNvSpPr>
            <a:spLocks noChangeArrowheads="1"/>
          </p:cNvSpPr>
          <p:nvPr/>
        </p:nvSpPr>
        <p:spPr bwMode="auto">
          <a:xfrm>
            <a:off x="2641600" y="4229100"/>
            <a:ext cx="3759200" cy="5715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463" name="AutoShape 5"/>
          <p:cNvSpPr>
            <a:spLocks noChangeArrowheads="1"/>
          </p:cNvSpPr>
          <p:nvPr/>
        </p:nvSpPr>
        <p:spPr bwMode="auto">
          <a:xfrm>
            <a:off x="4267200" y="4343400"/>
            <a:ext cx="812800" cy="342900"/>
          </a:xfrm>
          <a:prstGeom prst="octagon">
            <a:avLst>
              <a:gd name="adj" fmla="val 2928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250825" y="333375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de-DE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9465" name="Oval 7"/>
          <p:cNvSpPr>
            <a:spLocks noChangeArrowheads="1"/>
          </p:cNvSpPr>
          <p:nvPr/>
        </p:nvSpPr>
        <p:spPr bwMode="auto">
          <a:xfrm>
            <a:off x="3251200" y="4629150"/>
            <a:ext cx="1219200" cy="6858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8243888" y="6092825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b" anchorCtr="1"/>
          <a:lstStyle/>
          <a:p>
            <a:pPr algn="l">
              <a:defRPr/>
            </a:pPr>
            <a:endParaRPr lang="en-US" sz="2600" b="1">
              <a:solidFill>
                <a:schemeClr val="bg1"/>
              </a:solidFill>
              <a:latin typeface="+mn-lt"/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4625" cy="76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57250"/>
            <a:ext cx="7772400" cy="5238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H" smtClean="0"/>
              <a:t>Contra funding</a:t>
            </a:r>
          </a:p>
          <a:p>
            <a:pPr lvl="1">
              <a:lnSpc>
                <a:spcPct val="90000"/>
              </a:lnSpc>
            </a:pPr>
            <a:r>
              <a:rPr lang="fr-CH" smtClean="0"/>
              <a:t>Future benefit levels vulnerable to inflation and capital market performance</a:t>
            </a:r>
          </a:p>
          <a:p>
            <a:pPr lvl="1">
              <a:lnSpc>
                <a:spcPct val="90000"/>
              </a:lnSpc>
            </a:pPr>
            <a:r>
              <a:rPr lang="fr-CH" smtClean="0"/>
              <a:t>Low compliance = low protection</a:t>
            </a:r>
          </a:p>
          <a:p>
            <a:pPr lvl="1">
              <a:lnSpc>
                <a:spcPct val="90000"/>
              </a:lnSpc>
            </a:pPr>
            <a:r>
              <a:rPr lang="fr-CH" smtClean="0"/>
              <a:t>No social redistribution and risk sharing</a:t>
            </a:r>
          </a:p>
          <a:p>
            <a:pPr lvl="1">
              <a:lnSpc>
                <a:spcPct val="90000"/>
              </a:lnSpc>
            </a:pPr>
            <a:r>
              <a:rPr lang="fr-CH" smtClean="0">
                <a:solidFill>
                  <a:srgbClr val="FF0000"/>
                </a:solidFill>
              </a:rPr>
              <a:t>Double burden during transition or implicit debt (through borrowing)</a:t>
            </a:r>
          </a:p>
          <a:p>
            <a:pPr lvl="1">
              <a:lnSpc>
                <a:spcPct val="90000"/>
              </a:lnSpc>
            </a:pPr>
            <a:r>
              <a:rPr lang="fr-CH" smtClean="0"/>
              <a:t>on the level of GDP all schemes are PAYG anyway</a:t>
            </a:r>
          </a:p>
          <a:p>
            <a:pPr lvl="1">
              <a:lnSpc>
                <a:spcPct val="90000"/>
              </a:lnSpc>
            </a:pPr>
            <a:r>
              <a:rPr lang="fr-CH" smtClean="0"/>
              <a:t>Funded system equally vulnerable  to ageing</a:t>
            </a:r>
          </a:p>
          <a:p>
            <a:pPr lvl="1">
              <a:lnSpc>
                <a:spcPct val="90000"/>
              </a:lnSpc>
            </a:pPr>
            <a:r>
              <a:rPr lang="fr-CH" smtClean="0"/>
              <a:t>Concentration of investment power in too few hands</a:t>
            </a:r>
          </a:p>
          <a:p>
            <a:pPr lvl="1">
              <a:lnSpc>
                <a:spcPct val="90000"/>
              </a:lnSpc>
            </a:pPr>
            <a:r>
              <a:rPr lang="fr-CH" smtClean="0"/>
              <a:t>ageing can be counteracted by activity rates and pension ages</a:t>
            </a:r>
          </a:p>
          <a:p>
            <a:pPr lvl="1">
              <a:lnSpc>
                <a:spcPct val="90000"/>
              </a:lnSpc>
            </a:pPr>
            <a:r>
              <a:rPr lang="fr-CH" smtClean="0"/>
              <a:t>Ageing will not lead to exploding social expenditure</a:t>
            </a:r>
          </a:p>
          <a:p>
            <a:pPr lvl="1">
              <a:lnSpc>
                <a:spcPct val="90000"/>
              </a:lnSpc>
            </a:pPr>
            <a:endParaRPr lang="fr-CH" smtClean="0"/>
          </a:p>
          <a:p>
            <a:pPr>
              <a:lnSpc>
                <a:spcPct val="90000"/>
              </a:lnSpc>
            </a:pPr>
            <a:endParaRPr lang="fr-CH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mtClean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CCF0D56-6814-436D-9E78-BF93B061184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406400" y="285750"/>
            <a:ext cx="7518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de-DE" sz="3600">
              <a:solidFill>
                <a:srgbClr val="080808"/>
              </a:solidFill>
              <a:latin typeface="Arial" pitchFamily="34" charset="0"/>
            </a:endParaRPr>
          </a:p>
        </p:txBody>
      </p:sp>
      <p:sp>
        <p:nvSpPr>
          <p:cNvPr id="20486" name="Oval 5"/>
          <p:cNvSpPr>
            <a:spLocks noChangeArrowheads="1"/>
          </p:cNvSpPr>
          <p:nvPr/>
        </p:nvSpPr>
        <p:spPr bwMode="auto">
          <a:xfrm>
            <a:off x="2641600" y="4229100"/>
            <a:ext cx="3759200" cy="5715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487" name="AutoShape 6"/>
          <p:cNvSpPr>
            <a:spLocks noChangeArrowheads="1"/>
          </p:cNvSpPr>
          <p:nvPr/>
        </p:nvSpPr>
        <p:spPr bwMode="auto">
          <a:xfrm>
            <a:off x="4267200" y="4343400"/>
            <a:ext cx="812800" cy="342900"/>
          </a:xfrm>
          <a:prstGeom prst="octagon">
            <a:avLst>
              <a:gd name="adj" fmla="val 2928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de-DE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20489" name="Oval 8"/>
          <p:cNvSpPr>
            <a:spLocks noChangeArrowheads="1"/>
          </p:cNvSpPr>
          <p:nvPr/>
        </p:nvSpPr>
        <p:spPr bwMode="auto">
          <a:xfrm>
            <a:off x="3251200" y="4629150"/>
            <a:ext cx="1219200" cy="6858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8243888" y="6092825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b" anchorCtr="1"/>
          <a:lstStyle/>
          <a:p>
            <a:pPr algn="l">
              <a:defRPr/>
            </a:pPr>
            <a:endParaRPr lang="en-US" sz="2600" b="1">
              <a:solidFill>
                <a:schemeClr val="bg1"/>
              </a:solidFill>
              <a:latin typeface="+mn-lt"/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Financing Social Protection:  </a:t>
            </a:r>
            <a:br>
              <a:rPr lang="fr-CH" smtClean="0"/>
            </a:br>
            <a:r>
              <a:rPr lang="fr-CH" smtClean="0"/>
              <a:t>The PAYG vs. Funding debate</a:t>
            </a:r>
            <a:endParaRPr lang="en-GB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322513"/>
            <a:ext cx="7772400" cy="38100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H" dirty="0"/>
              <a:t>On (tentative) balance: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CH" dirty="0" err="1"/>
              <a:t>Funded</a:t>
            </a:r>
            <a:r>
              <a:rPr lang="fr-CH" dirty="0"/>
              <a:t> and </a:t>
            </a:r>
            <a:r>
              <a:rPr lang="fr-CH" dirty="0" err="1"/>
              <a:t>unfunded</a:t>
            </a:r>
            <a:r>
              <a:rPr lang="fr-CH" dirty="0"/>
              <a:t> </a:t>
            </a:r>
            <a:r>
              <a:rPr lang="fr-CH" dirty="0" err="1"/>
              <a:t>schemes</a:t>
            </a:r>
            <a:r>
              <a:rPr lang="fr-CH" dirty="0"/>
              <a:t> </a:t>
            </a:r>
            <a:r>
              <a:rPr lang="fr-CH" dirty="0" err="1"/>
              <a:t>both</a:t>
            </a:r>
            <a:r>
              <a:rPr lang="fr-CH" dirty="0"/>
              <a:t> </a:t>
            </a:r>
            <a:r>
              <a:rPr lang="fr-CH" dirty="0" err="1"/>
              <a:t>subject</a:t>
            </a:r>
            <a:r>
              <a:rPr lang="fr-CH" dirty="0"/>
              <a:t> to </a:t>
            </a:r>
            <a:r>
              <a:rPr lang="fr-CH" dirty="0" err="1"/>
              <a:t>demographic</a:t>
            </a:r>
            <a:r>
              <a:rPr lang="fr-CH" dirty="0"/>
              <a:t> and </a:t>
            </a:r>
            <a:r>
              <a:rPr lang="fr-CH" dirty="0" err="1"/>
              <a:t>economic</a:t>
            </a:r>
            <a:r>
              <a:rPr lang="fr-CH" dirty="0"/>
              <a:t> </a:t>
            </a:r>
            <a:r>
              <a:rPr lang="fr-CH" dirty="0" err="1"/>
              <a:t>risks</a:t>
            </a:r>
            <a:r>
              <a:rPr lang="fr-CH" dirty="0"/>
              <a:t>; on GDP </a:t>
            </a:r>
            <a:r>
              <a:rPr lang="fr-CH" dirty="0" err="1"/>
              <a:t>level</a:t>
            </a:r>
            <a:r>
              <a:rPr lang="fr-CH" dirty="0"/>
              <a:t> </a:t>
            </a:r>
            <a:r>
              <a:rPr lang="fr-CH" dirty="0" err="1"/>
              <a:t>both</a:t>
            </a:r>
            <a:r>
              <a:rPr lang="fr-CH" dirty="0"/>
              <a:t> are PAYG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CH" dirty="0" err="1"/>
              <a:t>Both</a:t>
            </a:r>
            <a:r>
              <a:rPr lang="fr-CH" dirty="0"/>
              <a:t> </a:t>
            </a:r>
            <a:r>
              <a:rPr lang="fr-CH" dirty="0" err="1"/>
              <a:t>vulnerable</a:t>
            </a:r>
            <a:r>
              <a:rPr lang="fr-CH" dirty="0"/>
              <a:t> to </a:t>
            </a:r>
            <a:r>
              <a:rPr lang="fr-CH" dirty="0" err="1"/>
              <a:t>bad</a:t>
            </a:r>
            <a:r>
              <a:rPr lang="fr-CH" dirty="0"/>
              <a:t> </a:t>
            </a:r>
            <a:r>
              <a:rPr lang="fr-CH" dirty="0" err="1"/>
              <a:t>governance</a:t>
            </a:r>
            <a:r>
              <a:rPr lang="fr-CH" dirty="0"/>
              <a:t> and </a:t>
            </a:r>
            <a:r>
              <a:rPr lang="fr-CH" dirty="0" err="1"/>
              <a:t>bad</a:t>
            </a:r>
            <a:r>
              <a:rPr lang="fr-CH" dirty="0"/>
              <a:t> management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CH" dirty="0"/>
              <a:t>Contribution rate stabilisation </a:t>
            </a:r>
            <a:r>
              <a:rPr lang="fr-CH" dirty="0" err="1"/>
              <a:t>easier</a:t>
            </a:r>
            <a:r>
              <a:rPr lang="fr-CH" dirty="0"/>
              <a:t> </a:t>
            </a:r>
            <a:r>
              <a:rPr lang="fr-CH" dirty="0" err="1"/>
              <a:t>under</a:t>
            </a:r>
            <a:r>
              <a:rPr lang="fr-CH" dirty="0"/>
              <a:t> </a:t>
            </a:r>
            <a:r>
              <a:rPr lang="fr-CH" dirty="0" err="1"/>
              <a:t>funded</a:t>
            </a:r>
            <a:r>
              <a:rPr lang="fr-CH" dirty="0"/>
              <a:t> </a:t>
            </a:r>
            <a:r>
              <a:rPr lang="fr-CH" dirty="0" err="1"/>
              <a:t>schemes</a:t>
            </a:r>
            <a:endParaRPr lang="fr-CH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CH" dirty="0"/>
              <a:t>Social redistribution </a:t>
            </a:r>
            <a:r>
              <a:rPr lang="fr-CH" dirty="0" err="1"/>
              <a:t>easier</a:t>
            </a:r>
            <a:r>
              <a:rPr lang="fr-CH" dirty="0"/>
              <a:t> </a:t>
            </a:r>
            <a:r>
              <a:rPr lang="fr-CH" dirty="0" err="1"/>
              <a:t>under</a:t>
            </a:r>
            <a:r>
              <a:rPr lang="fr-CH" dirty="0"/>
              <a:t> PAYG </a:t>
            </a:r>
            <a:r>
              <a:rPr lang="fr-CH" dirty="0" err="1" smtClean="0"/>
              <a:t>schemes</a:t>
            </a:r>
            <a:endParaRPr lang="fr-CH" dirty="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CH" dirty="0" err="1" smtClean="0"/>
              <a:t>Financing</a:t>
            </a:r>
            <a:r>
              <a:rPr lang="fr-CH" dirty="0" smtClean="0"/>
              <a:t> of transition </a:t>
            </a:r>
            <a:r>
              <a:rPr lang="fr-CH" dirty="0" err="1" smtClean="0"/>
              <a:t>cost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difficult</a:t>
            </a:r>
            <a:endParaRPr lang="fr-CH" dirty="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CH" dirty="0" err="1" smtClean="0"/>
              <a:t>Funding</a:t>
            </a:r>
            <a:r>
              <a:rPr lang="fr-CH" dirty="0" smtClean="0"/>
              <a:t> </a:t>
            </a:r>
            <a:r>
              <a:rPr lang="fr-CH" dirty="0" err="1"/>
              <a:t>might</a:t>
            </a:r>
            <a:r>
              <a:rPr lang="fr-CH" dirty="0"/>
              <a:t> support </a:t>
            </a:r>
            <a:r>
              <a:rPr lang="fr-CH" dirty="0" err="1"/>
              <a:t>economic</a:t>
            </a:r>
            <a:r>
              <a:rPr lang="fr-CH" dirty="0"/>
              <a:t> </a:t>
            </a:r>
            <a:r>
              <a:rPr lang="fr-CH" dirty="0" err="1"/>
              <a:t>development</a:t>
            </a:r>
            <a:endParaRPr lang="fr-CH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CH" dirty="0">
                <a:sym typeface="Wingdings" pitchFamily="2" charset="2"/>
              </a:rPr>
              <a:t> </a:t>
            </a:r>
            <a:r>
              <a:rPr lang="fr-CH" b="1" dirty="0" err="1">
                <a:sym typeface="Wingdings" pitchFamily="2" charset="2"/>
              </a:rPr>
              <a:t>Defined</a:t>
            </a:r>
            <a:r>
              <a:rPr lang="fr-CH" b="1" dirty="0">
                <a:sym typeface="Wingdings" pitchFamily="2" charset="2"/>
              </a:rPr>
              <a:t> </a:t>
            </a:r>
            <a:r>
              <a:rPr lang="fr-CH" b="1" dirty="0" err="1">
                <a:sym typeface="Wingdings" pitchFamily="2" charset="2"/>
              </a:rPr>
              <a:t>benefit</a:t>
            </a:r>
            <a:r>
              <a:rPr lang="fr-CH" b="1" dirty="0">
                <a:sym typeface="Wingdings" pitchFamily="2" charset="2"/>
              </a:rPr>
              <a:t> </a:t>
            </a:r>
            <a:r>
              <a:rPr lang="fr-CH" b="1" dirty="0" err="1">
                <a:sym typeface="Wingdings" pitchFamily="2" charset="2"/>
              </a:rPr>
              <a:t>schemes</a:t>
            </a:r>
            <a:r>
              <a:rPr lang="fr-CH" b="1" dirty="0">
                <a:sym typeface="Wingdings" pitchFamily="2" charset="2"/>
              </a:rPr>
              <a:t> </a:t>
            </a:r>
            <a:r>
              <a:rPr lang="fr-CH" b="1" dirty="0" err="1">
                <a:sym typeface="Wingdings" pitchFamily="2" charset="2"/>
              </a:rPr>
              <a:t>with</a:t>
            </a:r>
            <a:r>
              <a:rPr lang="fr-CH" b="1" dirty="0">
                <a:sym typeface="Wingdings" pitchFamily="2" charset="2"/>
              </a:rPr>
              <a:t> intelligent collective </a:t>
            </a:r>
            <a:r>
              <a:rPr lang="fr-CH" b="1" dirty="0" err="1">
                <a:sym typeface="Wingdings" pitchFamily="2" charset="2"/>
              </a:rPr>
              <a:t>funding</a:t>
            </a:r>
            <a:r>
              <a:rPr lang="fr-CH" b="1" dirty="0">
                <a:sym typeface="Wingdings" pitchFamily="2" charset="2"/>
              </a:rPr>
              <a:t> ??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FB72285-835E-4302-B5EB-9593EFB8E86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406400" y="285750"/>
            <a:ext cx="7518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de-DE" sz="3600">
              <a:solidFill>
                <a:srgbClr val="080808"/>
              </a:solidFill>
              <a:latin typeface="Arial" pitchFamily="34" charset="0"/>
            </a:endParaRPr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2641600" y="4229100"/>
            <a:ext cx="3759200" cy="5715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1511" name="AutoShape 6"/>
          <p:cNvSpPr>
            <a:spLocks noChangeArrowheads="1"/>
          </p:cNvSpPr>
          <p:nvPr/>
        </p:nvSpPr>
        <p:spPr bwMode="auto">
          <a:xfrm>
            <a:off x="4267200" y="4343400"/>
            <a:ext cx="812800" cy="342900"/>
          </a:xfrm>
          <a:prstGeom prst="octagon">
            <a:avLst>
              <a:gd name="adj" fmla="val 2928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250825" y="1412875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de-DE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21513" name="Oval 8"/>
          <p:cNvSpPr>
            <a:spLocks noChangeArrowheads="1"/>
          </p:cNvSpPr>
          <p:nvPr/>
        </p:nvSpPr>
        <p:spPr bwMode="auto">
          <a:xfrm>
            <a:off x="3251200" y="4629150"/>
            <a:ext cx="1219200" cy="6858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8243888" y="6092825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b" anchorCtr="1"/>
          <a:lstStyle/>
          <a:p>
            <a:pPr algn="l">
              <a:defRPr/>
            </a:pPr>
            <a:endParaRPr lang="en-US" sz="2600" b="1">
              <a:solidFill>
                <a:schemeClr val="bg1"/>
              </a:solidFill>
              <a:latin typeface="+mn-lt"/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7535F9-4B54-401B-9925-F10B29B8CAEB}" type="slidenum">
              <a:rPr lang="en-GB" smtClean="0"/>
              <a:pPr>
                <a:defRPr/>
              </a:pPr>
              <a:t>18</a:t>
            </a:fld>
            <a:r>
              <a:rPr lang="en-GB" smtClean="0"/>
              <a:t> </a:t>
            </a:r>
            <a:endParaRPr lang="en-GB" dirty="0"/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2735263" y="3541713"/>
            <a:ext cx="59515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685800" indent="-685800"/>
            <a:r>
              <a:rPr lang="de-DE" sz="3200">
                <a:latin typeface="Trebuchet MS" pitchFamily="34" charset="0"/>
              </a:rPr>
              <a:t>Three. 	Pensions in the crisis stress test</a:t>
            </a:r>
            <a:endParaRPr lang="en-US" sz="32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F5C0DD-B7AD-4100-AAB1-344D82C574A7}" type="slidenum">
              <a:rPr lang="en-GB"/>
              <a:pPr>
                <a:defRPr/>
              </a:pPr>
              <a:t>19</a:t>
            </a:fld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8277225" y="5797550"/>
            <a:ext cx="695325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9C625AEF-96F6-4F78-9C32-357B9D9774BE}" type="slidenum">
              <a:rPr lang="en-CA" sz="1400">
                <a:latin typeface="+mn-lt"/>
                <a:cs typeface="+mn-cs"/>
              </a:rPr>
              <a:pPr algn="r">
                <a:defRPr/>
              </a:pPr>
              <a:t>19</a:t>
            </a:fld>
            <a:endParaRPr lang="en-CA" sz="1400">
              <a:latin typeface="+mn-lt"/>
              <a:cs typeface="+mn-cs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981075"/>
            <a:ext cx="5718175" cy="1143000"/>
          </a:xfrm>
        </p:spPr>
        <p:txBody>
          <a:bodyPr anchor="ctr"/>
          <a:lstStyle/>
          <a:p>
            <a:pPr eaLnBrk="1" hangingPunct="1"/>
            <a:r>
              <a:rPr lang="en-US" sz="1600" i="1" smtClean="0">
                <a:solidFill>
                  <a:srgbClr val="000099"/>
                </a:solidFill>
              </a:rPr>
              <a:t>Point Two: The crisis stress test: effects on the individual pension saver in DC schemes under different crisis scenarios</a:t>
            </a:r>
          </a:p>
        </p:txBody>
      </p:sp>
      <p:pic>
        <p:nvPicPr>
          <p:cNvPr id="2355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2071688"/>
            <a:ext cx="687705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41EDA6-4301-4A26-80EA-4F83B8D6B911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8277225" y="5797550"/>
            <a:ext cx="695325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5B8808F-29E0-4475-A752-04AFE7A0CC30}" type="slidenum">
              <a:rPr lang="en-CA" sz="1400">
                <a:latin typeface="+mn-lt"/>
                <a:cs typeface="+mn-cs"/>
              </a:rPr>
              <a:pPr algn="r">
                <a:defRPr/>
              </a:pPr>
              <a:t>2</a:t>
            </a:fld>
            <a:endParaRPr lang="en-CA" sz="1400">
              <a:latin typeface="+mn-lt"/>
              <a:cs typeface="+mn-cs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i="1" smtClean="0">
                <a:solidFill>
                  <a:srgbClr val="000099"/>
                </a:solidFill>
              </a:rPr>
              <a:t>Structure  of presentation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857375"/>
            <a:ext cx="6592887" cy="42291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99"/>
                </a:solidFill>
              </a:rPr>
              <a:t>Point One:		The background noise: were 			</a:t>
            </a:r>
            <a:r>
              <a:rPr lang="en-GB" sz="2000" smtClean="0">
                <a:solidFill>
                  <a:srgbClr val="000099"/>
                </a:solidFill>
              </a:rPr>
              <a:t>	</a:t>
            </a:r>
            <a:r>
              <a:rPr lang="en-US" sz="2000" smtClean="0">
                <a:solidFill>
                  <a:srgbClr val="000099"/>
                </a:solidFill>
              </a:rPr>
              <a:t>paradigmatic reforms really 			</a:t>
            </a:r>
            <a:r>
              <a:rPr lang="en-GB" sz="2000" smtClean="0">
                <a:solidFill>
                  <a:srgbClr val="000099"/>
                </a:solidFill>
              </a:rPr>
              <a:t>	</a:t>
            </a:r>
            <a:r>
              <a:rPr lang="en-US" sz="2000" smtClean="0">
                <a:solidFill>
                  <a:srgbClr val="000099"/>
                </a:solidFill>
              </a:rPr>
              <a:t>necessary?   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99"/>
                </a:solidFill>
              </a:rPr>
              <a:t>Point Two:		The theoretical pros and cons of 			paradigmatic pension reform		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99"/>
                </a:solidFill>
              </a:rPr>
              <a:t>Point Three:		Pension reforms in the crisis 			</a:t>
            </a:r>
            <a:r>
              <a:rPr lang="en-GB" sz="2000" smtClean="0">
                <a:solidFill>
                  <a:srgbClr val="000099"/>
                </a:solidFill>
              </a:rPr>
              <a:t>	</a:t>
            </a:r>
            <a:r>
              <a:rPr lang="en-US" sz="2000" smtClean="0">
                <a:solidFill>
                  <a:srgbClr val="000099"/>
                </a:solidFill>
              </a:rPr>
              <a:t>stress test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solidFill>
                  <a:srgbClr val="000099"/>
                </a:solidFill>
              </a:rPr>
              <a:t>Point Four:		What went wrong with pension 				reform in principle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smtClean="0">
                <a:solidFill>
                  <a:srgbClr val="000099"/>
                </a:solidFill>
              </a:rPr>
              <a:t> </a:t>
            </a:r>
            <a:endParaRPr lang="en-US" sz="20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solidFill>
                  <a:srgbClr val="000099"/>
                </a:solidFill>
              </a:rPr>
              <a:t>Point Five: 	</a:t>
            </a:r>
            <a:r>
              <a:rPr lang="en-GB" sz="2000" smtClean="0">
                <a:solidFill>
                  <a:srgbClr val="000099"/>
                </a:solidFill>
              </a:rPr>
              <a:t>	</a:t>
            </a:r>
            <a:r>
              <a:rPr lang="en-US" sz="2000" smtClean="0">
                <a:solidFill>
                  <a:srgbClr val="000099"/>
                </a:solidFill>
              </a:rPr>
              <a:t>Elements of  generic repair 			</a:t>
            </a:r>
            <a:r>
              <a:rPr lang="en-GB" sz="2000" smtClean="0">
                <a:solidFill>
                  <a:srgbClr val="000099"/>
                </a:solidFill>
              </a:rPr>
              <a:t>	</a:t>
            </a:r>
            <a:r>
              <a:rPr lang="en-US" sz="2000" smtClean="0">
                <a:solidFill>
                  <a:srgbClr val="000099"/>
                </a:solidFill>
              </a:rPr>
              <a:t>strategies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75C175-F939-48D9-BAC3-E2920CC50812}" type="slidenum">
              <a:rPr lang="en-GB"/>
              <a:pPr>
                <a:defRPr/>
              </a:pPr>
              <a:t>20</a:t>
            </a:fld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8277225" y="5797550"/>
            <a:ext cx="695325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DB81794-F85B-4D59-8B2C-D7264EB3317A}" type="slidenum">
              <a:rPr lang="en-CA" sz="1400">
                <a:latin typeface="+mn-lt"/>
                <a:cs typeface="+mn-cs"/>
              </a:rPr>
              <a:pPr algn="r">
                <a:defRPr/>
              </a:pPr>
              <a:t>20</a:t>
            </a:fld>
            <a:endParaRPr lang="en-CA" sz="1400">
              <a:latin typeface="+mn-lt"/>
              <a:cs typeface="+mn-cs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1938" y="785813"/>
            <a:ext cx="7553325" cy="1071562"/>
          </a:xfrm>
        </p:spPr>
        <p:txBody>
          <a:bodyPr anchor="ctr"/>
          <a:lstStyle/>
          <a:p>
            <a:pPr eaLnBrk="1" hangingPunct="1"/>
            <a:r>
              <a:rPr lang="en-US" sz="1600" i="1" smtClean="0">
                <a:solidFill>
                  <a:srgbClr val="000099"/>
                </a:solidFill>
              </a:rPr>
              <a:t>Point Two:  what we see in funded pension schemes – fund losses in 2008  ….</a:t>
            </a:r>
            <a:br>
              <a:rPr lang="en-US" sz="1600" i="1" smtClean="0">
                <a:solidFill>
                  <a:srgbClr val="000099"/>
                </a:solidFill>
              </a:rPr>
            </a:br>
            <a:r>
              <a:rPr lang="en-US" sz="1600" i="1" smtClean="0">
                <a:solidFill>
                  <a:srgbClr val="000099"/>
                </a:solidFill>
              </a:rPr>
              <a:t>and lost years of pension savings </a:t>
            </a:r>
          </a:p>
        </p:txBody>
      </p:sp>
      <p:grpSp>
        <p:nvGrpSpPr>
          <p:cNvPr id="24581" name="Group 10"/>
          <p:cNvGrpSpPr>
            <a:grpSpLocks noChangeAspect="1"/>
          </p:cNvGrpSpPr>
          <p:nvPr/>
        </p:nvGrpSpPr>
        <p:grpSpPr bwMode="auto">
          <a:xfrm>
            <a:off x="773113" y="2341563"/>
            <a:ext cx="8218487" cy="2895600"/>
            <a:chOff x="487" y="1475"/>
            <a:chExt cx="5177" cy="1824"/>
          </a:xfrm>
        </p:grpSpPr>
        <p:sp>
          <p:nvSpPr>
            <p:cNvPr id="24582" name="AutoShape 9"/>
            <p:cNvSpPr>
              <a:spLocks noChangeAspect="1" noChangeArrowheads="1" noTextEdit="1"/>
            </p:cNvSpPr>
            <p:nvPr/>
          </p:nvSpPr>
          <p:spPr bwMode="auto">
            <a:xfrm>
              <a:off x="487" y="1475"/>
              <a:ext cx="5040" cy="1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583" name="Rectangle 11"/>
            <p:cNvSpPr>
              <a:spLocks noChangeArrowheads="1"/>
            </p:cNvSpPr>
            <p:nvPr/>
          </p:nvSpPr>
          <p:spPr bwMode="auto">
            <a:xfrm>
              <a:off x="514" y="1510"/>
              <a:ext cx="5150" cy="1754"/>
            </a:xfrm>
            <a:prstGeom prst="rect">
              <a:avLst/>
            </a:prstGeom>
            <a:solidFill>
              <a:srgbClr val="FFFFFF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584" name="Rectangle 12"/>
            <p:cNvSpPr>
              <a:spLocks noChangeArrowheads="1"/>
            </p:cNvSpPr>
            <p:nvPr/>
          </p:nvSpPr>
          <p:spPr bwMode="auto">
            <a:xfrm>
              <a:off x="705" y="1655"/>
              <a:ext cx="3490" cy="909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585" name="Line 13"/>
            <p:cNvSpPr>
              <a:spLocks noChangeShapeType="1"/>
            </p:cNvSpPr>
            <p:nvPr/>
          </p:nvSpPr>
          <p:spPr bwMode="auto">
            <a:xfrm>
              <a:off x="705" y="2453"/>
              <a:ext cx="349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586" name="Line 14"/>
            <p:cNvSpPr>
              <a:spLocks noChangeShapeType="1"/>
            </p:cNvSpPr>
            <p:nvPr/>
          </p:nvSpPr>
          <p:spPr bwMode="auto">
            <a:xfrm>
              <a:off x="705" y="2335"/>
              <a:ext cx="349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587" name="Line 15"/>
            <p:cNvSpPr>
              <a:spLocks noChangeShapeType="1"/>
            </p:cNvSpPr>
            <p:nvPr/>
          </p:nvSpPr>
          <p:spPr bwMode="auto">
            <a:xfrm>
              <a:off x="705" y="2224"/>
              <a:ext cx="349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588" name="Line 16"/>
            <p:cNvSpPr>
              <a:spLocks noChangeShapeType="1"/>
            </p:cNvSpPr>
            <p:nvPr/>
          </p:nvSpPr>
          <p:spPr bwMode="auto">
            <a:xfrm>
              <a:off x="705" y="2113"/>
              <a:ext cx="349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589" name="Line 17"/>
            <p:cNvSpPr>
              <a:spLocks noChangeShapeType="1"/>
            </p:cNvSpPr>
            <p:nvPr/>
          </p:nvSpPr>
          <p:spPr bwMode="auto">
            <a:xfrm>
              <a:off x="705" y="1995"/>
              <a:ext cx="349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590" name="Line 18"/>
            <p:cNvSpPr>
              <a:spLocks noChangeShapeType="1"/>
            </p:cNvSpPr>
            <p:nvPr/>
          </p:nvSpPr>
          <p:spPr bwMode="auto">
            <a:xfrm>
              <a:off x="705" y="1884"/>
              <a:ext cx="349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591" name="Line 19"/>
            <p:cNvSpPr>
              <a:spLocks noChangeShapeType="1"/>
            </p:cNvSpPr>
            <p:nvPr/>
          </p:nvSpPr>
          <p:spPr bwMode="auto">
            <a:xfrm>
              <a:off x="705" y="1766"/>
              <a:ext cx="349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592" name="Line 20"/>
            <p:cNvSpPr>
              <a:spLocks noChangeShapeType="1"/>
            </p:cNvSpPr>
            <p:nvPr/>
          </p:nvSpPr>
          <p:spPr bwMode="auto">
            <a:xfrm>
              <a:off x="705" y="1655"/>
              <a:ext cx="349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593" name="Rectangle 21"/>
            <p:cNvSpPr>
              <a:spLocks noChangeArrowheads="1"/>
            </p:cNvSpPr>
            <p:nvPr/>
          </p:nvSpPr>
          <p:spPr bwMode="auto">
            <a:xfrm>
              <a:off x="705" y="1655"/>
              <a:ext cx="3490" cy="909"/>
            </a:xfrm>
            <a:prstGeom prst="rect">
              <a:avLst/>
            </a:prstGeom>
            <a:noFill/>
            <a:ln w="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594" name="Rectangle 22"/>
            <p:cNvSpPr>
              <a:spLocks noChangeArrowheads="1"/>
            </p:cNvSpPr>
            <p:nvPr/>
          </p:nvSpPr>
          <p:spPr bwMode="auto">
            <a:xfrm>
              <a:off x="785" y="1995"/>
              <a:ext cx="112" cy="569"/>
            </a:xfrm>
            <a:prstGeom prst="rect">
              <a:avLst/>
            </a:prstGeom>
            <a:solidFill>
              <a:srgbClr val="9999FF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595" name="Rectangle 23"/>
            <p:cNvSpPr>
              <a:spLocks noChangeArrowheads="1"/>
            </p:cNvSpPr>
            <p:nvPr/>
          </p:nvSpPr>
          <p:spPr bwMode="auto">
            <a:xfrm>
              <a:off x="1286" y="1884"/>
              <a:ext cx="112" cy="680"/>
            </a:xfrm>
            <a:prstGeom prst="rect">
              <a:avLst/>
            </a:prstGeom>
            <a:solidFill>
              <a:srgbClr val="9999FF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596" name="Rectangle 24"/>
            <p:cNvSpPr>
              <a:spLocks noChangeArrowheads="1"/>
            </p:cNvSpPr>
            <p:nvPr/>
          </p:nvSpPr>
          <p:spPr bwMode="auto">
            <a:xfrm>
              <a:off x="1782" y="2134"/>
              <a:ext cx="112" cy="430"/>
            </a:xfrm>
            <a:prstGeom prst="rect">
              <a:avLst/>
            </a:prstGeom>
            <a:solidFill>
              <a:srgbClr val="9999FF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597" name="Rectangle 25"/>
            <p:cNvSpPr>
              <a:spLocks noChangeArrowheads="1"/>
            </p:cNvSpPr>
            <p:nvPr/>
          </p:nvSpPr>
          <p:spPr bwMode="auto">
            <a:xfrm>
              <a:off x="2282" y="1766"/>
              <a:ext cx="112" cy="798"/>
            </a:xfrm>
            <a:prstGeom prst="rect">
              <a:avLst/>
            </a:prstGeom>
            <a:solidFill>
              <a:srgbClr val="9999FF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598" name="Rectangle 26"/>
            <p:cNvSpPr>
              <a:spLocks noChangeArrowheads="1"/>
            </p:cNvSpPr>
            <p:nvPr/>
          </p:nvSpPr>
          <p:spPr bwMode="auto">
            <a:xfrm>
              <a:off x="2778" y="1974"/>
              <a:ext cx="112" cy="590"/>
            </a:xfrm>
            <a:prstGeom prst="rect">
              <a:avLst/>
            </a:prstGeom>
            <a:solidFill>
              <a:srgbClr val="9999FF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599" name="Rectangle 27"/>
            <p:cNvSpPr>
              <a:spLocks noChangeArrowheads="1"/>
            </p:cNvSpPr>
            <p:nvPr/>
          </p:nvSpPr>
          <p:spPr bwMode="auto">
            <a:xfrm>
              <a:off x="3279" y="2065"/>
              <a:ext cx="112" cy="499"/>
            </a:xfrm>
            <a:prstGeom prst="rect">
              <a:avLst/>
            </a:prstGeom>
            <a:solidFill>
              <a:srgbClr val="9999FF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00" name="Rectangle 28"/>
            <p:cNvSpPr>
              <a:spLocks noChangeArrowheads="1"/>
            </p:cNvSpPr>
            <p:nvPr/>
          </p:nvSpPr>
          <p:spPr bwMode="auto">
            <a:xfrm>
              <a:off x="3774" y="2065"/>
              <a:ext cx="112" cy="499"/>
            </a:xfrm>
            <a:prstGeom prst="rect">
              <a:avLst/>
            </a:prstGeom>
            <a:solidFill>
              <a:srgbClr val="9999FF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01" name="Rectangle 29"/>
            <p:cNvSpPr>
              <a:spLocks noChangeArrowheads="1"/>
            </p:cNvSpPr>
            <p:nvPr/>
          </p:nvSpPr>
          <p:spPr bwMode="auto">
            <a:xfrm>
              <a:off x="897" y="2494"/>
              <a:ext cx="112" cy="70"/>
            </a:xfrm>
            <a:prstGeom prst="rect">
              <a:avLst/>
            </a:prstGeom>
            <a:solidFill>
              <a:srgbClr val="993366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02" name="Rectangle 30"/>
            <p:cNvSpPr>
              <a:spLocks noChangeArrowheads="1"/>
            </p:cNvSpPr>
            <p:nvPr/>
          </p:nvSpPr>
          <p:spPr bwMode="auto">
            <a:xfrm>
              <a:off x="1398" y="2481"/>
              <a:ext cx="107" cy="83"/>
            </a:xfrm>
            <a:prstGeom prst="rect">
              <a:avLst/>
            </a:prstGeom>
            <a:solidFill>
              <a:srgbClr val="993366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03" name="Rectangle 31"/>
            <p:cNvSpPr>
              <a:spLocks noChangeArrowheads="1"/>
            </p:cNvSpPr>
            <p:nvPr/>
          </p:nvSpPr>
          <p:spPr bwMode="auto">
            <a:xfrm>
              <a:off x="1894" y="2515"/>
              <a:ext cx="111" cy="49"/>
            </a:xfrm>
            <a:prstGeom prst="rect">
              <a:avLst/>
            </a:prstGeom>
            <a:solidFill>
              <a:srgbClr val="993366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04" name="Rectangle 32"/>
            <p:cNvSpPr>
              <a:spLocks noChangeArrowheads="1"/>
            </p:cNvSpPr>
            <p:nvPr/>
          </p:nvSpPr>
          <p:spPr bwMode="auto">
            <a:xfrm>
              <a:off x="2394" y="2460"/>
              <a:ext cx="107" cy="104"/>
            </a:xfrm>
            <a:prstGeom prst="rect">
              <a:avLst/>
            </a:prstGeom>
            <a:solidFill>
              <a:srgbClr val="993366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05" name="Rectangle 33"/>
            <p:cNvSpPr>
              <a:spLocks noChangeArrowheads="1"/>
            </p:cNvSpPr>
            <p:nvPr/>
          </p:nvSpPr>
          <p:spPr bwMode="auto">
            <a:xfrm>
              <a:off x="2890" y="2494"/>
              <a:ext cx="112" cy="70"/>
            </a:xfrm>
            <a:prstGeom prst="rect">
              <a:avLst/>
            </a:prstGeom>
            <a:solidFill>
              <a:srgbClr val="993366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06" name="Rectangle 34"/>
            <p:cNvSpPr>
              <a:spLocks noChangeArrowheads="1"/>
            </p:cNvSpPr>
            <p:nvPr/>
          </p:nvSpPr>
          <p:spPr bwMode="auto">
            <a:xfrm>
              <a:off x="3391" y="2501"/>
              <a:ext cx="106" cy="63"/>
            </a:xfrm>
            <a:prstGeom prst="rect">
              <a:avLst/>
            </a:prstGeom>
            <a:solidFill>
              <a:srgbClr val="993366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07" name="Rectangle 35"/>
            <p:cNvSpPr>
              <a:spLocks noChangeArrowheads="1"/>
            </p:cNvSpPr>
            <p:nvPr/>
          </p:nvSpPr>
          <p:spPr bwMode="auto">
            <a:xfrm>
              <a:off x="3886" y="2501"/>
              <a:ext cx="112" cy="63"/>
            </a:xfrm>
            <a:prstGeom prst="rect">
              <a:avLst/>
            </a:prstGeom>
            <a:solidFill>
              <a:srgbClr val="993366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08" name="Rectangle 36"/>
            <p:cNvSpPr>
              <a:spLocks noChangeArrowheads="1"/>
            </p:cNvSpPr>
            <p:nvPr/>
          </p:nvSpPr>
          <p:spPr bwMode="auto">
            <a:xfrm>
              <a:off x="1009" y="2439"/>
              <a:ext cx="112" cy="125"/>
            </a:xfrm>
            <a:prstGeom prst="rect">
              <a:avLst/>
            </a:prstGeom>
            <a:solidFill>
              <a:srgbClr val="FFFFCC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09" name="Rectangle 37"/>
            <p:cNvSpPr>
              <a:spLocks noChangeArrowheads="1"/>
            </p:cNvSpPr>
            <p:nvPr/>
          </p:nvSpPr>
          <p:spPr bwMode="auto">
            <a:xfrm>
              <a:off x="1505" y="2404"/>
              <a:ext cx="111" cy="160"/>
            </a:xfrm>
            <a:prstGeom prst="rect">
              <a:avLst/>
            </a:prstGeom>
            <a:solidFill>
              <a:srgbClr val="FFFFCC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10" name="Rectangle 38"/>
            <p:cNvSpPr>
              <a:spLocks noChangeArrowheads="1"/>
            </p:cNvSpPr>
            <p:nvPr/>
          </p:nvSpPr>
          <p:spPr bwMode="auto">
            <a:xfrm>
              <a:off x="2005" y="2474"/>
              <a:ext cx="112" cy="90"/>
            </a:xfrm>
            <a:prstGeom prst="rect">
              <a:avLst/>
            </a:prstGeom>
            <a:solidFill>
              <a:srgbClr val="FFFFCC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11" name="Rectangle 39"/>
            <p:cNvSpPr>
              <a:spLocks noChangeArrowheads="1"/>
            </p:cNvSpPr>
            <p:nvPr/>
          </p:nvSpPr>
          <p:spPr bwMode="auto">
            <a:xfrm>
              <a:off x="2501" y="2370"/>
              <a:ext cx="112" cy="194"/>
            </a:xfrm>
            <a:prstGeom prst="rect">
              <a:avLst/>
            </a:prstGeom>
            <a:solidFill>
              <a:srgbClr val="FFFFCC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12" name="Rectangle 40"/>
            <p:cNvSpPr>
              <a:spLocks noChangeArrowheads="1"/>
            </p:cNvSpPr>
            <p:nvPr/>
          </p:nvSpPr>
          <p:spPr bwMode="auto">
            <a:xfrm>
              <a:off x="3002" y="2432"/>
              <a:ext cx="112" cy="132"/>
            </a:xfrm>
            <a:prstGeom prst="rect">
              <a:avLst/>
            </a:prstGeom>
            <a:solidFill>
              <a:srgbClr val="FFFFCC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13" name="Rectangle 41"/>
            <p:cNvSpPr>
              <a:spLocks noChangeArrowheads="1"/>
            </p:cNvSpPr>
            <p:nvPr/>
          </p:nvSpPr>
          <p:spPr bwMode="auto">
            <a:xfrm>
              <a:off x="3497" y="2453"/>
              <a:ext cx="112" cy="111"/>
            </a:xfrm>
            <a:prstGeom prst="rect">
              <a:avLst/>
            </a:prstGeom>
            <a:solidFill>
              <a:srgbClr val="FFFFCC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14" name="Rectangle 42"/>
            <p:cNvSpPr>
              <a:spLocks noChangeArrowheads="1"/>
            </p:cNvSpPr>
            <p:nvPr/>
          </p:nvSpPr>
          <p:spPr bwMode="auto">
            <a:xfrm>
              <a:off x="3998" y="2453"/>
              <a:ext cx="112" cy="111"/>
            </a:xfrm>
            <a:prstGeom prst="rect">
              <a:avLst/>
            </a:prstGeom>
            <a:solidFill>
              <a:srgbClr val="FFFFCC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15" name="Line 43"/>
            <p:cNvSpPr>
              <a:spLocks noChangeShapeType="1"/>
            </p:cNvSpPr>
            <p:nvPr/>
          </p:nvSpPr>
          <p:spPr bwMode="auto">
            <a:xfrm>
              <a:off x="705" y="1655"/>
              <a:ext cx="1" cy="90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16" name="Line 44"/>
            <p:cNvSpPr>
              <a:spLocks noChangeShapeType="1"/>
            </p:cNvSpPr>
            <p:nvPr/>
          </p:nvSpPr>
          <p:spPr bwMode="auto">
            <a:xfrm>
              <a:off x="684" y="2564"/>
              <a:ext cx="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17" name="Line 45"/>
            <p:cNvSpPr>
              <a:spLocks noChangeShapeType="1"/>
            </p:cNvSpPr>
            <p:nvPr/>
          </p:nvSpPr>
          <p:spPr bwMode="auto">
            <a:xfrm>
              <a:off x="684" y="2453"/>
              <a:ext cx="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18" name="Line 46"/>
            <p:cNvSpPr>
              <a:spLocks noChangeShapeType="1"/>
            </p:cNvSpPr>
            <p:nvPr/>
          </p:nvSpPr>
          <p:spPr bwMode="auto">
            <a:xfrm>
              <a:off x="684" y="2335"/>
              <a:ext cx="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19" name="Line 47"/>
            <p:cNvSpPr>
              <a:spLocks noChangeShapeType="1"/>
            </p:cNvSpPr>
            <p:nvPr/>
          </p:nvSpPr>
          <p:spPr bwMode="auto">
            <a:xfrm>
              <a:off x="684" y="2224"/>
              <a:ext cx="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20" name="Line 48"/>
            <p:cNvSpPr>
              <a:spLocks noChangeShapeType="1"/>
            </p:cNvSpPr>
            <p:nvPr/>
          </p:nvSpPr>
          <p:spPr bwMode="auto">
            <a:xfrm>
              <a:off x="684" y="2113"/>
              <a:ext cx="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21" name="Line 49"/>
            <p:cNvSpPr>
              <a:spLocks noChangeShapeType="1"/>
            </p:cNvSpPr>
            <p:nvPr/>
          </p:nvSpPr>
          <p:spPr bwMode="auto">
            <a:xfrm>
              <a:off x="684" y="1995"/>
              <a:ext cx="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22" name="Line 50"/>
            <p:cNvSpPr>
              <a:spLocks noChangeShapeType="1"/>
            </p:cNvSpPr>
            <p:nvPr/>
          </p:nvSpPr>
          <p:spPr bwMode="auto">
            <a:xfrm>
              <a:off x="684" y="1884"/>
              <a:ext cx="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23" name="Line 51"/>
            <p:cNvSpPr>
              <a:spLocks noChangeShapeType="1"/>
            </p:cNvSpPr>
            <p:nvPr/>
          </p:nvSpPr>
          <p:spPr bwMode="auto">
            <a:xfrm>
              <a:off x="684" y="1766"/>
              <a:ext cx="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24" name="Line 52"/>
            <p:cNvSpPr>
              <a:spLocks noChangeShapeType="1"/>
            </p:cNvSpPr>
            <p:nvPr/>
          </p:nvSpPr>
          <p:spPr bwMode="auto">
            <a:xfrm>
              <a:off x="684" y="1655"/>
              <a:ext cx="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25" name="Line 53"/>
            <p:cNvSpPr>
              <a:spLocks noChangeShapeType="1"/>
            </p:cNvSpPr>
            <p:nvPr/>
          </p:nvSpPr>
          <p:spPr bwMode="auto">
            <a:xfrm>
              <a:off x="705" y="2564"/>
              <a:ext cx="349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26" name="Line 54"/>
            <p:cNvSpPr>
              <a:spLocks noChangeShapeType="1"/>
            </p:cNvSpPr>
            <p:nvPr/>
          </p:nvSpPr>
          <p:spPr bwMode="auto">
            <a:xfrm flipV="1">
              <a:off x="705" y="2564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27" name="Line 55"/>
            <p:cNvSpPr>
              <a:spLocks noChangeShapeType="1"/>
            </p:cNvSpPr>
            <p:nvPr/>
          </p:nvSpPr>
          <p:spPr bwMode="auto">
            <a:xfrm flipV="1">
              <a:off x="1206" y="2564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28" name="Line 56"/>
            <p:cNvSpPr>
              <a:spLocks noChangeShapeType="1"/>
            </p:cNvSpPr>
            <p:nvPr/>
          </p:nvSpPr>
          <p:spPr bwMode="auto">
            <a:xfrm flipV="1">
              <a:off x="1702" y="2564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29" name="Line 57"/>
            <p:cNvSpPr>
              <a:spLocks noChangeShapeType="1"/>
            </p:cNvSpPr>
            <p:nvPr/>
          </p:nvSpPr>
          <p:spPr bwMode="auto">
            <a:xfrm flipV="1">
              <a:off x="2203" y="2564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30" name="Line 58"/>
            <p:cNvSpPr>
              <a:spLocks noChangeShapeType="1"/>
            </p:cNvSpPr>
            <p:nvPr/>
          </p:nvSpPr>
          <p:spPr bwMode="auto">
            <a:xfrm flipV="1">
              <a:off x="2698" y="2564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31" name="Line 59"/>
            <p:cNvSpPr>
              <a:spLocks noChangeShapeType="1"/>
            </p:cNvSpPr>
            <p:nvPr/>
          </p:nvSpPr>
          <p:spPr bwMode="auto">
            <a:xfrm flipV="1">
              <a:off x="3199" y="2564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32" name="Line 60"/>
            <p:cNvSpPr>
              <a:spLocks noChangeShapeType="1"/>
            </p:cNvSpPr>
            <p:nvPr/>
          </p:nvSpPr>
          <p:spPr bwMode="auto">
            <a:xfrm flipV="1">
              <a:off x="3694" y="2564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33" name="Line 61"/>
            <p:cNvSpPr>
              <a:spLocks noChangeShapeType="1"/>
            </p:cNvSpPr>
            <p:nvPr/>
          </p:nvSpPr>
          <p:spPr bwMode="auto">
            <a:xfrm flipV="1">
              <a:off x="4195" y="2564"/>
              <a:ext cx="1" cy="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4634" name="Rectangle 62"/>
            <p:cNvSpPr>
              <a:spLocks noChangeArrowheads="1"/>
            </p:cNvSpPr>
            <p:nvPr/>
          </p:nvSpPr>
          <p:spPr bwMode="auto">
            <a:xfrm>
              <a:off x="801" y="1843"/>
              <a:ext cx="11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25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35" name="Rectangle 63"/>
            <p:cNvSpPr>
              <a:spLocks noChangeArrowheads="1"/>
            </p:cNvSpPr>
            <p:nvPr/>
          </p:nvSpPr>
          <p:spPr bwMode="auto">
            <a:xfrm>
              <a:off x="1302" y="1732"/>
              <a:ext cx="11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30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36" name="Rectangle 64"/>
            <p:cNvSpPr>
              <a:spLocks noChangeArrowheads="1"/>
            </p:cNvSpPr>
            <p:nvPr/>
          </p:nvSpPr>
          <p:spPr bwMode="auto">
            <a:xfrm>
              <a:off x="1798" y="1981"/>
              <a:ext cx="11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19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37" name="Rectangle 65"/>
            <p:cNvSpPr>
              <a:spLocks noChangeArrowheads="1"/>
            </p:cNvSpPr>
            <p:nvPr/>
          </p:nvSpPr>
          <p:spPr bwMode="auto">
            <a:xfrm>
              <a:off x="2298" y="1614"/>
              <a:ext cx="11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35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38" name="Rectangle 66"/>
            <p:cNvSpPr>
              <a:spLocks noChangeArrowheads="1"/>
            </p:cNvSpPr>
            <p:nvPr/>
          </p:nvSpPr>
          <p:spPr bwMode="auto">
            <a:xfrm>
              <a:off x="2794" y="1822"/>
              <a:ext cx="11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26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39" name="Rectangle 67"/>
            <p:cNvSpPr>
              <a:spLocks noChangeArrowheads="1"/>
            </p:cNvSpPr>
            <p:nvPr/>
          </p:nvSpPr>
          <p:spPr bwMode="auto">
            <a:xfrm>
              <a:off x="3295" y="1912"/>
              <a:ext cx="11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22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40" name="Rectangle 68"/>
            <p:cNvSpPr>
              <a:spLocks noChangeArrowheads="1"/>
            </p:cNvSpPr>
            <p:nvPr/>
          </p:nvSpPr>
          <p:spPr bwMode="auto">
            <a:xfrm>
              <a:off x="3790" y="1912"/>
              <a:ext cx="11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22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41" name="Rectangle 69"/>
            <p:cNvSpPr>
              <a:spLocks noChangeArrowheads="1"/>
            </p:cNvSpPr>
            <p:nvPr/>
          </p:nvSpPr>
          <p:spPr bwMode="auto">
            <a:xfrm>
              <a:off x="903" y="2342"/>
              <a:ext cx="1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3.1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42" name="Rectangle 70"/>
            <p:cNvSpPr>
              <a:spLocks noChangeArrowheads="1"/>
            </p:cNvSpPr>
            <p:nvPr/>
          </p:nvSpPr>
          <p:spPr bwMode="auto">
            <a:xfrm>
              <a:off x="1398" y="2328"/>
              <a:ext cx="1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3.8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43" name="Rectangle 71"/>
            <p:cNvSpPr>
              <a:spLocks noChangeArrowheads="1"/>
            </p:cNvSpPr>
            <p:nvPr/>
          </p:nvSpPr>
          <p:spPr bwMode="auto">
            <a:xfrm>
              <a:off x="1899" y="2363"/>
              <a:ext cx="1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2.2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44" name="Rectangle 72"/>
            <p:cNvSpPr>
              <a:spLocks noChangeArrowheads="1"/>
            </p:cNvSpPr>
            <p:nvPr/>
          </p:nvSpPr>
          <p:spPr bwMode="auto">
            <a:xfrm>
              <a:off x="2400" y="2307"/>
              <a:ext cx="1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4.6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45" name="Rectangle 73"/>
            <p:cNvSpPr>
              <a:spLocks noChangeArrowheads="1"/>
            </p:cNvSpPr>
            <p:nvPr/>
          </p:nvSpPr>
          <p:spPr bwMode="auto">
            <a:xfrm>
              <a:off x="2895" y="2342"/>
              <a:ext cx="1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3.2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46" name="Rectangle 74"/>
            <p:cNvSpPr>
              <a:spLocks noChangeArrowheads="1"/>
            </p:cNvSpPr>
            <p:nvPr/>
          </p:nvSpPr>
          <p:spPr bwMode="auto">
            <a:xfrm>
              <a:off x="3391" y="2349"/>
              <a:ext cx="1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2.6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47" name="Rectangle 75"/>
            <p:cNvSpPr>
              <a:spLocks noChangeArrowheads="1"/>
            </p:cNvSpPr>
            <p:nvPr/>
          </p:nvSpPr>
          <p:spPr bwMode="auto">
            <a:xfrm>
              <a:off x="3891" y="2349"/>
              <a:ext cx="1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2.6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48" name="Rectangle 76"/>
            <p:cNvSpPr>
              <a:spLocks noChangeArrowheads="1"/>
            </p:cNvSpPr>
            <p:nvPr/>
          </p:nvSpPr>
          <p:spPr bwMode="auto">
            <a:xfrm>
              <a:off x="1014" y="2286"/>
              <a:ext cx="1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5.6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49" name="Rectangle 77"/>
            <p:cNvSpPr>
              <a:spLocks noChangeArrowheads="1"/>
            </p:cNvSpPr>
            <p:nvPr/>
          </p:nvSpPr>
          <p:spPr bwMode="auto">
            <a:xfrm>
              <a:off x="1510" y="2252"/>
              <a:ext cx="1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7.0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50" name="Rectangle 78"/>
            <p:cNvSpPr>
              <a:spLocks noChangeArrowheads="1"/>
            </p:cNvSpPr>
            <p:nvPr/>
          </p:nvSpPr>
          <p:spPr bwMode="auto">
            <a:xfrm>
              <a:off x="2011" y="2321"/>
              <a:ext cx="1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4.1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51" name="Rectangle 79"/>
            <p:cNvSpPr>
              <a:spLocks noChangeArrowheads="1"/>
            </p:cNvSpPr>
            <p:nvPr/>
          </p:nvSpPr>
          <p:spPr bwMode="auto">
            <a:xfrm>
              <a:off x="2506" y="2217"/>
              <a:ext cx="1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8.4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52" name="Rectangle 80"/>
            <p:cNvSpPr>
              <a:spLocks noChangeArrowheads="1"/>
            </p:cNvSpPr>
            <p:nvPr/>
          </p:nvSpPr>
          <p:spPr bwMode="auto">
            <a:xfrm>
              <a:off x="3007" y="2280"/>
              <a:ext cx="1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5.9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53" name="Rectangle 81"/>
            <p:cNvSpPr>
              <a:spLocks noChangeArrowheads="1"/>
            </p:cNvSpPr>
            <p:nvPr/>
          </p:nvSpPr>
          <p:spPr bwMode="auto">
            <a:xfrm>
              <a:off x="3502" y="2300"/>
              <a:ext cx="1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4.8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54" name="Rectangle 82"/>
            <p:cNvSpPr>
              <a:spLocks noChangeArrowheads="1"/>
            </p:cNvSpPr>
            <p:nvPr/>
          </p:nvSpPr>
          <p:spPr bwMode="auto">
            <a:xfrm>
              <a:off x="4003" y="2300"/>
              <a:ext cx="13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4.8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55" name="Rectangle 83"/>
            <p:cNvSpPr>
              <a:spLocks noChangeArrowheads="1"/>
            </p:cNvSpPr>
            <p:nvPr/>
          </p:nvSpPr>
          <p:spPr bwMode="auto">
            <a:xfrm>
              <a:off x="615" y="2508"/>
              <a:ext cx="7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56" name="Rectangle 84"/>
            <p:cNvSpPr>
              <a:spLocks noChangeArrowheads="1"/>
            </p:cNvSpPr>
            <p:nvPr/>
          </p:nvSpPr>
          <p:spPr bwMode="auto">
            <a:xfrm>
              <a:off x="615" y="2397"/>
              <a:ext cx="7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5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57" name="Rectangle 85"/>
            <p:cNvSpPr>
              <a:spLocks noChangeArrowheads="1"/>
            </p:cNvSpPr>
            <p:nvPr/>
          </p:nvSpPr>
          <p:spPr bwMode="auto">
            <a:xfrm>
              <a:off x="578" y="2280"/>
              <a:ext cx="11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10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58" name="Rectangle 86"/>
            <p:cNvSpPr>
              <a:spLocks noChangeArrowheads="1"/>
            </p:cNvSpPr>
            <p:nvPr/>
          </p:nvSpPr>
          <p:spPr bwMode="auto">
            <a:xfrm>
              <a:off x="578" y="2169"/>
              <a:ext cx="11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15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59" name="Rectangle 87"/>
            <p:cNvSpPr>
              <a:spLocks noChangeArrowheads="1"/>
            </p:cNvSpPr>
            <p:nvPr/>
          </p:nvSpPr>
          <p:spPr bwMode="auto">
            <a:xfrm>
              <a:off x="578" y="2058"/>
              <a:ext cx="11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20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60" name="Rectangle 88"/>
            <p:cNvSpPr>
              <a:spLocks noChangeArrowheads="1"/>
            </p:cNvSpPr>
            <p:nvPr/>
          </p:nvSpPr>
          <p:spPr bwMode="auto">
            <a:xfrm>
              <a:off x="578" y="1940"/>
              <a:ext cx="11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25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61" name="Rectangle 89"/>
            <p:cNvSpPr>
              <a:spLocks noChangeArrowheads="1"/>
            </p:cNvSpPr>
            <p:nvPr/>
          </p:nvSpPr>
          <p:spPr bwMode="auto">
            <a:xfrm>
              <a:off x="578" y="1829"/>
              <a:ext cx="11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30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62" name="Rectangle 90"/>
            <p:cNvSpPr>
              <a:spLocks noChangeArrowheads="1"/>
            </p:cNvSpPr>
            <p:nvPr/>
          </p:nvSpPr>
          <p:spPr bwMode="auto">
            <a:xfrm>
              <a:off x="578" y="1711"/>
              <a:ext cx="11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35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63" name="Rectangle 91"/>
            <p:cNvSpPr>
              <a:spLocks noChangeArrowheads="1"/>
            </p:cNvSpPr>
            <p:nvPr/>
          </p:nvSpPr>
          <p:spPr bwMode="auto">
            <a:xfrm>
              <a:off x="578" y="1600"/>
              <a:ext cx="117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40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64" name="Rectangle 92"/>
            <p:cNvSpPr>
              <a:spLocks noChangeArrowheads="1"/>
            </p:cNvSpPr>
            <p:nvPr/>
          </p:nvSpPr>
          <p:spPr bwMode="auto">
            <a:xfrm rot="-5400000">
              <a:off x="739" y="2744"/>
              <a:ext cx="29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Quebec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65" name="Rectangle 93"/>
            <p:cNvSpPr>
              <a:spLocks noChangeArrowheads="1"/>
            </p:cNvSpPr>
            <p:nvPr/>
          </p:nvSpPr>
          <p:spPr bwMode="auto">
            <a:xfrm rot="-5400000">
              <a:off x="829" y="2744"/>
              <a:ext cx="29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pension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66" name="Rectangle 94"/>
            <p:cNvSpPr>
              <a:spLocks noChangeArrowheads="1"/>
            </p:cNvSpPr>
            <p:nvPr/>
          </p:nvSpPr>
          <p:spPr bwMode="auto">
            <a:xfrm rot="-5400000">
              <a:off x="904" y="2749"/>
              <a:ext cx="33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plans (1)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67" name="Rectangle 95"/>
            <p:cNvSpPr>
              <a:spLocks noChangeArrowheads="1"/>
            </p:cNvSpPr>
            <p:nvPr/>
          </p:nvSpPr>
          <p:spPr bwMode="auto">
            <a:xfrm rot="-5400000">
              <a:off x="1269" y="2756"/>
              <a:ext cx="22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Dutch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68" name="Rectangle 96"/>
            <p:cNvSpPr>
              <a:spLocks noChangeArrowheads="1"/>
            </p:cNvSpPr>
            <p:nvPr/>
          </p:nvSpPr>
          <p:spPr bwMode="auto">
            <a:xfrm rot="-5400000">
              <a:off x="1323" y="2768"/>
              <a:ext cx="30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Pension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69" name="Rectangle 97"/>
            <p:cNvSpPr>
              <a:spLocks noChangeArrowheads="1"/>
            </p:cNvSpPr>
            <p:nvPr/>
          </p:nvSpPr>
          <p:spPr bwMode="auto">
            <a:xfrm rot="-5400000">
              <a:off x="1384" y="2767"/>
              <a:ext cx="36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Funds (2)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70" name="Rectangle 98"/>
            <p:cNvSpPr>
              <a:spLocks noChangeArrowheads="1"/>
            </p:cNvSpPr>
            <p:nvPr/>
          </p:nvSpPr>
          <p:spPr bwMode="auto">
            <a:xfrm rot="-5400000">
              <a:off x="1784" y="2748"/>
              <a:ext cx="2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Chilean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71" name="Rectangle 99"/>
            <p:cNvSpPr>
              <a:spLocks noChangeArrowheads="1"/>
            </p:cNvSpPr>
            <p:nvPr/>
          </p:nvSpPr>
          <p:spPr bwMode="auto">
            <a:xfrm rot="-5400000">
              <a:off x="1830" y="2766"/>
              <a:ext cx="34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AFPs (3)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72" name="Rectangle 100"/>
            <p:cNvSpPr>
              <a:spLocks noChangeArrowheads="1"/>
            </p:cNvSpPr>
            <p:nvPr/>
          </p:nvSpPr>
          <p:spPr bwMode="auto">
            <a:xfrm rot="-5400000">
              <a:off x="2301" y="2766"/>
              <a:ext cx="17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Irish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73" name="Rectangle 101"/>
            <p:cNvSpPr>
              <a:spLocks noChangeArrowheads="1"/>
            </p:cNvSpPr>
            <p:nvPr/>
          </p:nvSpPr>
          <p:spPr bwMode="auto">
            <a:xfrm rot="-5400000">
              <a:off x="2324" y="2782"/>
              <a:ext cx="30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Pension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74" name="Rectangle 102"/>
            <p:cNvSpPr>
              <a:spLocks noChangeArrowheads="1"/>
            </p:cNvSpPr>
            <p:nvPr/>
          </p:nvSpPr>
          <p:spPr bwMode="auto">
            <a:xfrm rot="-5400000">
              <a:off x="2375" y="2783"/>
              <a:ext cx="38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Funds (4) 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75" name="Rectangle 103"/>
            <p:cNvSpPr>
              <a:spLocks noChangeArrowheads="1"/>
            </p:cNvSpPr>
            <p:nvPr/>
          </p:nvSpPr>
          <p:spPr bwMode="auto">
            <a:xfrm rot="-5400000">
              <a:off x="2628" y="2778"/>
              <a:ext cx="32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US State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76" name="Rectangle 104"/>
            <p:cNvSpPr>
              <a:spLocks noChangeArrowheads="1"/>
            </p:cNvSpPr>
            <p:nvPr/>
          </p:nvSpPr>
          <p:spPr bwMode="auto">
            <a:xfrm rot="-5400000">
              <a:off x="2801" y="2750"/>
              <a:ext cx="16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and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77" name="Rectangle 105"/>
            <p:cNvSpPr>
              <a:spLocks noChangeArrowheads="1"/>
            </p:cNvSpPr>
            <p:nvPr/>
          </p:nvSpPr>
          <p:spPr bwMode="auto">
            <a:xfrm rot="-5400000">
              <a:off x="2799" y="2775"/>
              <a:ext cx="34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Municipal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78" name="Rectangle 106"/>
            <p:cNvSpPr>
              <a:spLocks noChangeArrowheads="1"/>
            </p:cNvSpPr>
            <p:nvPr/>
          </p:nvSpPr>
          <p:spPr bwMode="auto">
            <a:xfrm rot="-5400000">
              <a:off x="2910" y="2768"/>
              <a:ext cx="30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Pension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79" name="Rectangle 107"/>
            <p:cNvSpPr>
              <a:spLocks noChangeArrowheads="1"/>
            </p:cNvSpPr>
            <p:nvPr/>
          </p:nvSpPr>
          <p:spPr bwMode="auto">
            <a:xfrm rot="-5400000">
              <a:off x="2972" y="2767"/>
              <a:ext cx="36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Funds (5)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80" name="Rectangle 108"/>
            <p:cNvSpPr>
              <a:spLocks noChangeArrowheads="1"/>
            </p:cNvSpPr>
            <p:nvPr/>
          </p:nvSpPr>
          <p:spPr bwMode="auto">
            <a:xfrm rot="-5400000">
              <a:off x="3185" y="2819"/>
              <a:ext cx="29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Norway 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81" name="Rectangle 109"/>
            <p:cNvSpPr>
              <a:spLocks noChangeArrowheads="1"/>
            </p:cNvSpPr>
            <p:nvPr/>
          </p:nvSpPr>
          <p:spPr bwMode="auto">
            <a:xfrm rot="-5400000">
              <a:off x="3201" y="2821"/>
              <a:ext cx="44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Government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82" name="Rectangle 110"/>
            <p:cNvSpPr>
              <a:spLocks noChangeArrowheads="1"/>
            </p:cNvSpPr>
            <p:nvPr/>
          </p:nvSpPr>
          <p:spPr bwMode="auto">
            <a:xfrm rot="-5400000">
              <a:off x="3363" y="2816"/>
              <a:ext cx="30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Pension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83" name="Rectangle 111"/>
            <p:cNvSpPr>
              <a:spLocks noChangeArrowheads="1"/>
            </p:cNvSpPr>
            <p:nvPr/>
          </p:nvSpPr>
          <p:spPr bwMode="auto">
            <a:xfrm rot="-5400000">
              <a:off x="3443" y="2805"/>
              <a:ext cx="32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Fund (6)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84" name="Rectangle 112"/>
            <p:cNvSpPr>
              <a:spLocks noChangeArrowheads="1"/>
            </p:cNvSpPr>
            <p:nvPr/>
          </p:nvSpPr>
          <p:spPr bwMode="auto">
            <a:xfrm rot="-5400000">
              <a:off x="3675" y="2779"/>
              <a:ext cx="30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Swedish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85" name="Rectangle 113"/>
            <p:cNvSpPr>
              <a:spLocks noChangeArrowheads="1"/>
            </p:cNvSpPr>
            <p:nvPr/>
          </p:nvSpPr>
          <p:spPr bwMode="auto">
            <a:xfrm rot="-5400000">
              <a:off x="3771" y="2771"/>
              <a:ext cx="29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pension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86" name="Rectangle 114"/>
            <p:cNvSpPr>
              <a:spLocks noChangeArrowheads="1"/>
            </p:cNvSpPr>
            <p:nvPr/>
          </p:nvSpPr>
          <p:spPr bwMode="auto">
            <a:xfrm rot="-5400000">
              <a:off x="3827" y="2784"/>
              <a:ext cx="36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Fund AP1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87" name="Rectangle 115"/>
            <p:cNvSpPr>
              <a:spLocks noChangeArrowheads="1"/>
            </p:cNvSpPr>
            <p:nvPr/>
          </p:nvSpPr>
          <p:spPr bwMode="auto">
            <a:xfrm rot="-5400000">
              <a:off x="4037" y="2752"/>
              <a:ext cx="12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(7)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88" name="Rectangle 116"/>
            <p:cNvSpPr>
              <a:spLocks noChangeArrowheads="1"/>
            </p:cNvSpPr>
            <p:nvPr/>
          </p:nvSpPr>
          <p:spPr bwMode="auto">
            <a:xfrm>
              <a:off x="4382" y="1510"/>
              <a:ext cx="1207" cy="140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89" name="Rectangle 117"/>
            <p:cNvSpPr>
              <a:spLocks noChangeArrowheads="1"/>
            </p:cNvSpPr>
            <p:nvPr/>
          </p:nvSpPr>
          <p:spPr bwMode="auto">
            <a:xfrm>
              <a:off x="4403" y="1607"/>
              <a:ext cx="42" cy="55"/>
            </a:xfrm>
            <a:prstGeom prst="rect">
              <a:avLst/>
            </a:prstGeom>
            <a:solidFill>
              <a:srgbClr val="9999FF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90" name="Rectangle 118"/>
            <p:cNvSpPr>
              <a:spLocks noChangeArrowheads="1"/>
            </p:cNvSpPr>
            <p:nvPr/>
          </p:nvSpPr>
          <p:spPr bwMode="auto">
            <a:xfrm>
              <a:off x="4461" y="1572"/>
              <a:ext cx="72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loss  in % of value of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91" name="Rectangle 119"/>
            <p:cNvSpPr>
              <a:spLocks noChangeArrowheads="1"/>
            </p:cNvSpPr>
            <p:nvPr/>
          </p:nvSpPr>
          <p:spPr bwMode="auto">
            <a:xfrm>
              <a:off x="4461" y="1683"/>
              <a:ext cx="1171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reserves at the end of  2007 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92" name="Rectangle 120"/>
            <p:cNvSpPr>
              <a:spLocks noChangeArrowheads="1"/>
            </p:cNvSpPr>
            <p:nvPr/>
          </p:nvSpPr>
          <p:spPr bwMode="auto">
            <a:xfrm>
              <a:off x="4403" y="2065"/>
              <a:ext cx="42" cy="55"/>
            </a:xfrm>
            <a:prstGeom prst="rect">
              <a:avLst/>
            </a:prstGeom>
            <a:solidFill>
              <a:srgbClr val="993366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93" name="Rectangle 121"/>
            <p:cNvSpPr>
              <a:spLocks noChangeArrowheads="1"/>
            </p:cNvSpPr>
            <p:nvPr/>
          </p:nvSpPr>
          <p:spPr bwMode="auto">
            <a:xfrm>
              <a:off x="4461" y="2030"/>
              <a:ext cx="89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loss of pension savings in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94" name="Rectangle 122"/>
            <p:cNvSpPr>
              <a:spLocks noChangeArrowheads="1"/>
            </p:cNvSpPr>
            <p:nvPr/>
          </p:nvSpPr>
          <p:spPr bwMode="auto">
            <a:xfrm>
              <a:off x="4461" y="2141"/>
              <a:ext cx="94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years (assumed 9% annual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95" name="Rectangle 123"/>
            <p:cNvSpPr>
              <a:spLocks noChangeArrowheads="1"/>
            </p:cNvSpPr>
            <p:nvPr/>
          </p:nvSpPr>
          <p:spPr bwMode="auto">
            <a:xfrm>
              <a:off x="4461" y="2252"/>
              <a:ext cx="46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increase) (8)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96" name="Rectangle 124"/>
            <p:cNvSpPr>
              <a:spLocks noChangeArrowheads="1"/>
            </p:cNvSpPr>
            <p:nvPr/>
          </p:nvSpPr>
          <p:spPr bwMode="auto">
            <a:xfrm>
              <a:off x="4403" y="2529"/>
              <a:ext cx="42" cy="56"/>
            </a:xfrm>
            <a:prstGeom prst="rect">
              <a:avLst/>
            </a:prstGeom>
            <a:solidFill>
              <a:srgbClr val="FFFFCC"/>
            </a:solidFill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  <p:sp>
          <p:nvSpPr>
            <p:cNvPr id="24697" name="Rectangle 125"/>
            <p:cNvSpPr>
              <a:spLocks noChangeArrowheads="1"/>
            </p:cNvSpPr>
            <p:nvPr/>
          </p:nvSpPr>
          <p:spPr bwMode="auto">
            <a:xfrm>
              <a:off x="4461" y="2494"/>
              <a:ext cx="89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loss of pension savings in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98" name="Rectangle 126"/>
            <p:cNvSpPr>
              <a:spLocks noChangeArrowheads="1"/>
            </p:cNvSpPr>
            <p:nvPr/>
          </p:nvSpPr>
          <p:spPr bwMode="auto">
            <a:xfrm>
              <a:off x="4461" y="2605"/>
              <a:ext cx="94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years (assumed 5% annual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699" name="Rectangle 127"/>
            <p:cNvSpPr>
              <a:spLocks noChangeArrowheads="1"/>
            </p:cNvSpPr>
            <p:nvPr/>
          </p:nvSpPr>
          <p:spPr bwMode="auto">
            <a:xfrm>
              <a:off x="4461" y="2716"/>
              <a:ext cx="36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pitchFamily="34" charset="0"/>
                </a:rPr>
                <a:t>increase) </a:t>
              </a:r>
              <a:endParaRPr lang="en-US">
                <a:latin typeface="Georgia" pitchFamily="18" charset="0"/>
              </a:endParaRPr>
            </a:p>
          </p:txBody>
        </p:sp>
        <p:sp>
          <p:nvSpPr>
            <p:cNvPr id="24700" name="Rectangle 128"/>
            <p:cNvSpPr>
              <a:spLocks noChangeArrowheads="1"/>
            </p:cNvSpPr>
            <p:nvPr/>
          </p:nvSpPr>
          <p:spPr bwMode="auto">
            <a:xfrm>
              <a:off x="514" y="1510"/>
              <a:ext cx="5143" cy="1754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de-DE">
                <a:latin typeface="Georg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1403C7-F225-4AE1-9BE2-DA7797E5CB26}" type="slidenum">
              <a:rPr lang="en-GB"/>
              <a:pPr>
                <a:defRPr/>
              </a:pPr>
              <a:t>21</a:t>
            </a:fld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8277225" y="5797550"/>
            <a:ext cx="695325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ED254A0-0E1C-4FC1-B601-C3B49BCD7E57}" type="slidenum">
              <a:rPr lang="en-CA" sz="1400">
                <a:latin typeface="+mn-lt"/>
                <a:cs typeface="+mn-cs"/>
              </a:rPr>
              <a:pPr algn="r">
                <a:defRPr/>
              </a:pPr>
              <a:t>21</a:t>
            </a:fld>
            <a:endParaRPr lang="en-CA" sz="1400">
              <a:latin typeface="+mn-lt"/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981075"/>
            <a:ext cx="5778500" cy="1143000"/>
          </a:xfrm>
        </p:spPr>
        <p:txBody>
          <a:bodyPr anchor="ctr"/>
          <a:lstStyle/>
          <a:p>
            <a:pPr eaLnBrk="1" hangingPunct="1"/>
            <a:r>
              <a:rPr lang="en-US" sz="2400" i="1" smtClean="0">
                <a:solidFill>
                  <a:srgbClr val="000099"/>
                </a:solidFill>
              </a:rPr>
              <a:t>Point Two: …what we see in funded pension schemes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147763" y="2160588"/>
          <a:ext cx="6648450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5" imgW="6648402" imgH="3162395" progId="Excel.Chart.8">
                  <p:embed/>
                </p:oleObj>
              </mc:Choice>
              <mc:Fallback>
                <p:oleObj name="Chart" r:id="rId5" imgW="6648402" imgH="3162395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2160588"/>
                        <a:ext cx="6648450" cy="316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Line 9"/>
          <p:cNvSpPr>
            <a:spLocks noChangeShapeType="1"/>
          </p:cNvSpPr>
          <p:nvPr/>
        </p:nvSpPr>
        <p:spPr bwMode="auto">
          <a:xfrm flipV="1">
            <a:off x="1809750" y="3521075"/>
            <a:ext cx="3833813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5909BA-D391-45B0-B190-FB3089F20395}" type="slidenum">
              <a:rPr lang="en-GB"/>
              <a:pPr>
                <a:defRPr/>
              </a:pPr>
              <a:t>22</a:t>
            </a:fld>
            <a:endParaRPr lang="en-GB"/>
          </a:p>
        </p:txBody>
      </p:sp>
      <p:sp>
        <p:nvSpPr>
          <p:cNvPr id="36" name="Slide Number Placeholder 3"/>
          <p:cNvSpPr txBox="1">
            <a:spLocks noGrp="1"/>
          </p:cNvSpPr>
          <p:nvPr/>
        </p:nvSpPr>
        <p:spPr bwMode="auto">
          <a:xfrm>
            <a:off x="8277225" y="5797550"/>
            <a:ext cx="695325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E36EE9A-57A5-413D-99E4-1397D76898ED}" type="slidenum">
              <a:rPr lang="en-CA" sz="1400">
                <a:latin typeface="+mn-lt"/>
                <a:cs typeface="+mn-cs"/>
              </a:rPr>
              <a:pPr algn="r">
                <a:defRPr/>
              </a:pPr>
              <a:t>22</a:t>
            </a:fld>
            <a:endParaRPr lang="en-CA" sz="1400">
              <a:latin typeface="+mn-lt"/>
              <a:cs typeface="+mn-cs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981075"/>
            <a:ext cx="5786438" cy="1143000"/>
          </a:xfrm>
        </p:spPr>
        <p:txBody>
          <a:bodyPr anchor="ctr"/>
          <a:lstStyle/>
          <a:p>
            <a:pPr eaLnBrk="1" hangingPunct="1"/>
            <a:r>
              <a:rPr lang="en-US" sz="2000" i="1" smtClean="0">
                <a:solidFill>
                  <a:srgbClr val="000099"/>
                </a:solidFill>
              </a:rPr>
              <a:t>Point Two: Effect of the crisis: what we see in funded pension schemes …</a:t>
            </a:r>
            <a:endParaRPr lang="en-US" sz="2800" smtClean="0"/>
          </a:p>
        </p:txBody>
      </p:sp>
      <p:pic>
        <p:nvPicPr>
          <p:cNvPr id="25605" name="Picture 3" descr="C:\Documents and Settings\cichon\My Documents\My Pictures\untitle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2071688"/>
            <a:ext cx="8443512" cy="385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DC19D-AFD4-49D7-8747-C53F643266A9}" type="slidenum">
              <a:rPr lang="en-GB"/>
              <a:pPr>
                <a:defRPr/>
              </a:pPr>
              <a:t>23</a:t>
            </a:fld>
            <a:endParaRPr lang="en-GB"/>
          </a:p>
        </p:txBody>
      </p:sp>
      <p:sp>
        <p:nvSpPr>
          <p:cNvPr id="36" name="Slide Number Placeholder 3"/>
          <p:cNvSpPr txBox="1">
            <a:spLocks noGrp="1"/>
          </p:cNvSpPr>
          <p:nvPr/>
        </p:nvSpPr>
        <p:spPr bwMode="auto">
          <a:xfrm>
            <a:off x="8277225" y="5797550"/>
            <a:ext cx="695325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255FCE0-D73A-49F9-9EF4-4A05EB97E512}" type="slidenum">
              <a:rPr lang="en-CA" sz="1400">
                <a:latin typeface="+mn-lt"/>
                <a:cs typeface="+mn-cs"/>
              </a:rPr>
              <a:pPr algn="r">
                <a:defRPr/>
              </a:pPr>
              <a:t>23</a:t>
            </a:fld>
            <a:endParaRPr lang="en-CA" sz="1400">
              <a:latin typeface="+mn-lt"/>
              <a:cs typeface="+mn-cs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981075"/>
            <a:ext cx="5786438" cy="1143000"/>
          </a:xfrm>
        </p:spPr>
        <p:txBody>
          <a:bodyPr anchor="ctr"/>
          <a:lstStyle/>
          <a:p>
            <a:pPr eaLnBrk="1" hangingPunct="1"/>
            <a:r>
              <a:rPr lang="en-US" sz="2000" i="1" smtClean="0">
                <a:solidFill>
                  <a:srgbClr val="000099"/>
                </a:solidFill>
              </a:rPr>
              <a:t>Point Two: Effect of the crisis: what we see in funded pension schemes …</a:t>
            </a:r>
            <a:endParaRPr lang="en-US" sz="2800" smtClean="0"/>
          </a:p>
        </p:txBody>
      </p:sp>
      <p:pic>
        <p:nvPicPr>
          <p:cNvPr id="26629" name="Picture 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3071813"/>
            <a:ext cx="78549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8482C8-C682-416F-8F3C-946D29A9CE2E}" type="slidenum">
              <a:rPr lang="en-GB"/>
              <a:pPr>
                <a:defRPr/>
              </a:pPr>
              <a:t>24</a:t>
            </a:fld>
            <a:endParaRPr lang="en-GB"/>
          </a:p>
        </p:txBody>
      </p:sp>
      <p:sp>
        <p:nvSpPr>
          <p:cNvPr id="27651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7239000" cy="1590675"/>
          </a:xfrm>
        </p:spPr>
        <p:txBody>
          <a:bodyPr/>
          <a:lstStyle/>
          <a:p>
            <a:pPr eaLnBrk="1" hangingPunct="1"/>
            <a:r>
              <a:rPr lang="en-GB" sz="2800" smtClean="0"/>
              <a:t>Point Three: what the crisis has shown so far </a:t>
            </a:r>
            <a:endParaRPr lang="en-US" sz="280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3152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CH" sz="1400" b="1" smtClean="0"/>
              <a:t> </a:t>
            </a:r>
          </a:p>
          <a:p>
            <a:pPr lvl="1" eaLnBrk="1" hangingPunct="1">
              <a:lnSpc>
                <a:spcPct val="80000"/>
              </a:lnSpc>
            </a:pPr>
            <a:endParaRPr lang="de-CH" sz="1400" smtClean="0"/>
          </a:p>
          <a:p>
            <a:pPr lvl="1" eaLnBrk="1" hangingPunct="1">
              <a:lnSpc>
                <a:spcPct val="80000"/>
              </a:lnSpc>
            </a:pPr>
            <a:endParaRPr lang="de-CH" sz="1400" smtClean="0"/>
          </a:p>
          <a:p>
            <a:pPr lvl="1" eaLnBrk="1" hangingPunct="1">
              <a:lnSpc>
                <a:spcPct val="80000"/>
              </a:lnSpc>
            </a:pPr>
            <a:r>
              <a:rPr lang="de-CH" sz="1800" smtClean="0"/>
              <a:t>Temporary  and permanent  losses  of pension funds  which were at peak  times as big  be as big as the fiscal stimulus package of 5-6 trillion US $ ,</a:t>
            </a:r>
          </a:p>
          <a:p>
            <a:pPr lvl="1" eaLnBrk="1" hangingPunct="1">
              <a:lnSpc>
                <a:spcPct val="80000"/>
              </a:lnSpc>
            </a:pPr>
            <a:r>
              <a:rPr lang="de-CH" sz="1800" smtClean="0"/>
              <a:t>Even if pension funds  levels may have recovered  </a:t>
            </a:r>
            <a:r>
              <a:rPr lang="de-CH" sz="1800" b="1" smtClean="0">
                <a:solidFill>
                  <a:srgbClr val="FF0000"/>
                </a:solidFill>
              </a:rPr>
              <a:t>individual losses of contribution years remained  </a:t>
            </a:r>
          </a:p>
          <a:p>
            <a:pPr lvl="1" eaLnBrk="1" hangingPunct="1">
              <a:lnSpc>
                <a:spcPct val="80000"/>
              </a:lnSpc>
            </a:pPr>
            <a:r>
              <a:rPr lang="de-CH" sz="1800" smtClean="0"/>
              <a:t>crisis and pension reforms have increased the insecurity about future pension levels dominantly in DC schemes</a:t>
            </a:r>
          </a:p>
          <a:p>
            <a:pPr lvl="1" eaLnBrk="1" hangingPunct="1">
              <a:lnSpc>
                <a:spcPct val="80000"/>
              </a:lnSpc>
            </a:pPr>
            <a:r>
              <a:rPr lang="de-CH" sz="1800" smtClean="0"/>
              <a:t>Crisis amplified the systemic fiscal stress that the pardigmatic reform created</a:t>
            </a:r>
          </a:p>
          <a:p>
            <a:pPr lvl="1" eaLnBrk="1" hangingPunct="1">
              <a:lnSpc>
                <a:spcPct val="80000"/>
              </a:lnSpc>
            </a:pPr>
            <a:r>
              <a:rPr lang="de-CH" sz="1800" smtClean="0"/>
              <a:t>In the long run – if crisis related unemployment persists for half a decade - then DB schemes may also have to be adjusted but the burden can be 	shared between contributors and pensioners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E8F715-E14B-4B4D-83F1-9E43EDFFE8D5}" type="slidenum">
              <a:rPr lang="en-GB"/>
              <a:pPr>
                <a:defRPr/>
              </a:pPr>
              <a:t>25</a:t>
            </a:fld>
            <a:endParaRPr lang="en-GB"/>
          </a:p>
        </p:txBody>
      </p:sp>
      <p:sp>
        <p:nvSpPr>
          <p:cNvPr id="28675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7848600" cy="1676400"/>
          </a:xfrm>
        </p:spPr>
        <p:txBody>
          <a:bodyPr/>
          <a:lstStyle/>
          <a:p>
            <a:pPr eaLnBrk="1" hangingPunct="1"/>
            <a:r>
              <a:rPr lang="fr-CH" sz="2800" smtClean="0"/>
              <a:t>Generic problems : Response… </a:t>
            </a:r>
            <a:endParaRPr lang="en-US" sz="2800" smtClean="0">
              <a:solidFill>
                <a:srgbClr val="FF0000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0772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CH" sz="1000" smtClean="0"/>
          </a:p>
        </p:txBody>
      </p:sp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390650"/>
            <a:ext cx="5786438" cy="550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E7756A-4383-4CE0-88BD-97350DF658FB}" type="slidenum">
              <a:rPr lang="en-GB" smtClean="0"/>
              <a:pPr>
                <a:defRPr/>
              </a:pPr>
              <a:t>26</a:t>
            </a:fld>
            <a:r>
              <a:rPr lang="en-GB" smtClean="0"/>
              <a:t> </a:t>
            </a:r>
            <a:endParaRPr lang="en-GB" dirty="0"/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2735263" y="3295650"/>
            <a:ext cx="59515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685800" indent="-685800"/>
            <a:r>
              <a:rPr lang="de-DE" sz="3200">
                <a:latin typeface="Trebuchet MS" pitchFamily="34" charset="0"/>
              </a:rPr>
              <a:t>Three. What went wrong with 	pension reform in principle?</a:t>
            </a:r>
            <a:endParaRPr lang="en-US" sz="32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2A98C4-1937-462F-A47F-A9D94811665D}" type="slidenum">
              <a:rPr lang="en-GB"/>
              <a:pPr>
                <a:defRPr/>
              </a:pPr>
              <a:t>27</a:t>
            </a:fld>
            <a:endParaRPr lang="en-GB"/>
          </a:p>
        </p:txBody>
      </p:sp>
      <p:sp>
        <p:nvSpPr>
          <p:cNvPr id="30723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7848600" cy="1676400"/>
          </a:xfrm>
        </p:spPr>
        <p:txBody>
          <a:bodyPr/>
          <a:lstStyle/>
          <a:p>
            <a:pPr eaLnBrk="1" hangingPunct="1"/>
            <a:r>
              <a:rPr lang="fr-CH" sz="2800" smtClean="0"/>
              <a:t>Generic problems  </a:t>
            </a:r>
            <a:endParaRPr lang="en-US" sz="2800" smtClean="0">
              <a:solidFill>
                <a:srgbClr val="FF0000"/>
              </a:solidFill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0772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H" sz="2400" smtClean="0"/>
              <a:t>Privatised schemes helped to stabilise pension  contribution rates but…</a:t>
            </a:r>
          </a:p>
          <a:p>
            <a:pPr lvl="2" eaLnBrk="1" hangingPunct="1">
              <a:lnSpc>
                <a:spcPct val="90000"/>
              </a:lnSpc>
            </a:pPr>
            <a:r>
              <a:rPr lang="fr-CH" sz="1600" smtClean="0"/>
              <a:t>In LA failed to increase coverage</a:t>
            </a:r>
          </a:p>
          <a:p>
            <a:pPr lvl="2" eaLnBrk="1" hangingPunct="1">
              <a:lnSpc>
                <a:spcPct val="90000"/>
              </a:lnSpc>
            </a:pPr>
            <a:r>
              <a:rPr lang="fr-CH" sz="1600" smtClean="0"/>
              <a:t>Charged too high fees</a:t>
            </a:r>
          </a:p>
          <a:p>
            <a:pPr lvl="2" eaLnBrk="1" hangingPunct="1">
              <a:lnSpc>
                <a:spcPct val="90000"/>
              </a:lnSpc>
            </a:pPr>
            <a:r>
              <a:rPr lang="fr-CH" sz="1600" smtClean="0"/>
              <a:t>In Eastern Europe: </a:t>
            </a:r>
          </a:p>
          <a:p>
            <a:pPr lvl="2" eaLnBrk="1" hangingPunct="1">
              <a:lnSpc>
                <a:spcPct val="90000"/>
              </a:lnSpc>
            </a:pPr>
            <a:endParaRPr lang="fr-CH" sz="1600" smtClean="0"/>
          </a:p>
          <a:p>
            <a:pPr lvl="3" eaLnBrk="1" hangingPunct="1">
              <a:lnSpc>
                <a:spcPct val="90000"/>
              </a:lnSpc>
            </a:pPr>
            <a:r>
              <a:rPr lang="fr-CH" sz="1400" smtClean="0"/>
              <a:t>Covering of transition cost left completely unclear   (Hungary 0,8 – 1,4% of GDP for 43 years, Poland 1.5 – 2.2. % of GDP over 50 years )</a:t>
            </a:r>
          </a:p>
          <a:p>
            <a:pPr lvl="3" eaLnBrk="1" hangingPunct="1">
              <a:lnSpc>
                <a:spcPct val="90000"/>
              </a:lnSpc>
            </a:pPr>
            <a:r>
              <a:rPr lang="fr-CH" sz="1400" smtClean="0"/>
              <a:t>Same concern in  Chile … </a:t>
            </a:r>
          </a:p>
          <a:p>
            <a:pPr lvl="3" eaLnBrk="1" hangingPunct="1">
              <a:lnSpc>
                <a:spcPct val="90000"/>
              </a:lnSpc>
            </a:pPr>
            <a:r>
              <a:rPr lang="fr-CH" sz="1400" smtClean="0"/>
              <a:t>No provisions for the payout modalities of the second tier in  Hungary and Poland… </a:t>
            </a:r>
          </a:p>
          <a:p>
            <a:pPr lvl="3" eaLnBrk="1" hangingPunct="1">
              <a:lnSpc>
                <a:spcPct val="90000"/>
              </a:lnSpc>
            </a:pPr>
            <a:r>
              <a:rPr lang="fr-CH" sz="1400" smtClean="0"/>
              <a:t>Reform was interest driven by private insurance companies (e.g. Poland and Slovakia…)</a:t>
            </a:r>
          </a:p>
          <a:p>
            <a:pPr lvl="3" eaLnBrk="1" hangingPunct="1">
              <a:lnSpc>
                <a:spcPct val="90000"/>
              </a:lnSpc>
            </a:pPr>
            <a:r>
              <a:rPr lang="fr-CH" sz="1400" smtClean="0"/>
              <a:t>Asset and contribution based fees reduced the savings of workers considerbaly …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3AEE45-BA05-4124-8F9E-E7E57C2B8951}" type="slidenum">
              <a:rPr lang="en-GB"/>
              <a:pPr>
                <a:defRPr/>
              </a:pPr>
              <a:t>28</a:t>
            </a:fld>
            <a:endParaRPr lang="en-GB"/>
          </a:p>
        </p:txBody>
      </p:sp>
      <p:sp>
        <p:nvSpPr>
          <p:cNvPr id="31747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7848600" cy="1676400"/>
          </a:xfrm>
        </p:spPr>
        <p:txBody>
          <a:bodyPr/>
          <a:lstStyle/>
          <a:p>
            <a:pPr eaLnBrk="1" hangingPunct="1"/>
            <a:r>
              <a:rPr lang="fr-CH" sz="2800" smtClean="0"/>
              <a:t>Generic problems : fees… </a:t>
            </a:r>
            <a:endParaRPr lang="en-US" sz="2800" smtClean="0">
              <a:solidFill>
                <a:srgbClr val="FF0000"/>
              </a:solidFill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077200" cy="3886200"/>
          </a:xfrm>
        </p:spPr>
        <p:txBody>
          <a:bodyPr/>
          <a:lstStyle/>
          <a:p>
            <a:r>
              <a:rPr lang="en-US" sz="1000" smtClean="0"/>
              <a:t>Table 3.</a:t>
            </a:r>
            <a:br>
              <a:rPr lang="en-US" sz="1000" smtClean="0"/>
            </a:br>
            <a:r>
              <a:rPr lang="en-US" sz="1000" smtClean="0"/>
              <a:t>Fees and contributions in individual accounts in Latin American countries as of June 2007 (percent)</a:t>
            </a:r>
          </a:p>
          <a:p>
            <a:r>
              <a:rPr lang="en-US" sz="1000" b="1" smtClean="0"/>
              <a:t> Country		Admin fee </a:t>
            </a:r>
            <a:r>
              <a:rPr lang="en-US" sz="1000" b="1" baseline="30000" smtClean="0"/>
              <a:t>a</a:t>
            </a:r>
            <a:r>
              <a:rPr lang="en-US" sz="1000" b="1" smtClean="0"/>
              <a:t>	Mandatory contribution </a:t>
            </a:r>
            <a:r>
              <a:rPr lang="en-US" sz="1000" b="1" baseline="30000" smtClean="0"/>
              <a:t>a</a:t>
            </a:r>
            <a:r>
              <a:rPr lang="en-US" sz="1000" b="1" smtClean="0"/>
              <a:t>			Fees as a</a:t>
            </a:r>
            <a:br>
              <a:rPr lang="en-US" sz="1000" b="1" smtClean="0"/>
            </a:br>
            <a:r>
              <a:rPr lang="en-US" sz="1000" b="1" smtClean="0"/>
              <a:t>							percentage of</a:t>
            </a:r>
            <a:br>
              <a:rPr lang="en-US" sz="1000" b="1" smtClean="0"/>
            </a:br>
            <a:r>
              <a:rPr lang="en-US" sz="1000" b="1" smtClean="0"/>
              <a:t>							contributions	</a:t>
            </a:r>
          </a:p>
          <a:p>
            <a:r>
              <a:rPr lang="en-US" sz="1000" b="1" smtClean="0"/>
              <a:t>Argentina	1.00		4.61			17.8	</a:t>
            </a:r>
          </a:p>
          <a:p>
            <a:r>
              <a:rPr lang="sv-SE" sz="1000" b="1" smtClean="0"/>
              <a:t>Bolivia </a:t>
            </a:r>
            <a:r>
              <a:rPr lang="sv-SE" sz="1000" b="1" baseline="30000" smtClean="0"/>
              <a:t>c</a:t>
            </a:r>
            <a:r>
              <a:rPr lang="sv-SE" sz="1000" b="1" smtClean="0"/>
              <a:t>		0.50		10.00			4.8	</a:t>
            </a:r>
          </a:p>
          <a:p>
            <a:r>
              <a:rPr lang="en-US" sz="1000" b="1" smtClean="0"/>
              <a:t>Chile		1.71		10.00			14.6	</a:t>
            </a:r>
          </a:p>
          <a:p>
            <a:r>
              <a:rPr lang="en-US" sz="1000" b="1" smtClean="0"/>
              <a:t>Colombia </a:t>
            </a:r>
            <a:r>
              <a:rPr lang="en-US" sz="1000" b="1" baseline="30000" smtClean="0"/>
              <a:t>d</a:t>
            </a:r>
            <a:r>
              <a:rPr lang="en-US" sz="1000" b="1" smtClean="0"/>
              <a:t>	1.58		11.00			12.6	</a:t>
            </a:r>
          </a:p>
          <a:p>
            <a:r>
              <a:rPr lang="en-US" sz="1000" b="1" smtClean="0"/>
              <a:t>Costa Rica	0.29		3.96			6.7	</a:t>
            </a:r>
          </a:p>
          <a:p>
            <a:r>
              <a:rPr lang="sv-SE" sz="1000" b="1" smtClean="0"/>
              <a:t>Dom Rep	0.	0.60		7.40			7.5	</a:t>
            </a:r>
          </a:p>
          <a:p>
            <a:r>
              <a:rPr lang="es-ES" sz="1000" b="1" smtClean="0"/>
              <a:t>El Salvador	1.40		10.00			12.3	</a:t>
            </a:r>
          </a:p>
          <a:p>
            <a:r>
              <a:rPr lang="en-US" sz="1000" b="1" smtClean="0"/>
              <a:t>México		1.02		7.48			12.0	</a:t>
            </a:r>
          </a:p>
          <a:p>
            <a:r>
              <a:rPr lang="en-US" sz="1000" b="1" smtClean="0"/>
              <a:t>Peru		1.81		10.00			15.3	</a:t>
            </a:r>
          </a:p>
          <a:p>
            <a:r>
              <a:rPr lang="en-US" sz="1000" b="1" smtClean="0"/>
              <a:t>Uruguay </a:t>
            </a:r>
            <a:r>
              <a:rPr lang="en-US" sz="1000" b="1" baseline="30000" smtClean="0"/>
              <a:t>e</a:t>
            </a:r>
            <a:r>
              <a:rPr lang="en-US" sz="1000" b="1" smtClean="0"/>
              <a:t>	1.79		12.22			12.8	</a:t>
            </a:r>
          </a:p>
          <a:p>
            <a:r>
              <a:rPr lang="en-US" sz="1000" smtClean="0"/>
              <a:t>					</a:t>
            </a:r>
          </a:p>
          <a:p>
            <a:r>
              <a:rPr lang="en-US" sz="1000" smtClean="0"/>
              <a:t>					</a:t>
            </a:r>
          </a:p>
          <a:p>
            <a:r>
              <a:rPr lang="en-US" sz="1000" smtClean="0"/>
              <a:t>SOURCE: AIOS 2007.					</a:t>
            </a:r>
          </a:p>
          <a:p>
            <a:r>
              <a:rPr lang="es-ES" sz="1000" smtClean="0"/>
              <a:t>NOTE: AIOS = </a:t>
            </a:r>
            <a:r>
              <a:rPr lang="es-ES" sz="1000" i="1" smtClean="0"/>
              <a:t>Asociación Internacional de Organismos de Supervisión de Administradoras de Fondos de Pensiones					</a:t>
            </a:r>
          </a:p>
          <a:p>
            <a:r>
              <a:rPr lang="en-US" sz="1000" smtClean="0"/>
              <a:t>a. As a percentage of the worker's salary.					</a:t>
            </a:r>
          </a:p>
          <a:p>
            <a:r>
              <a:rPr lang="en-US" sz="1000" smtClean="0"/>
              <a:t>b. The employee's contribution as a percentage of salary, except in Colombia, Dominican Republic, El Salvador and Mexico where the figure also includes the employer's contribution as a percentage of covered payroll.					</a:t>
            </a:r>
          </a:p>
          <a:p>
            <a:r>
              <a:rPr lang="en-US" sz="1000" smtClean="0"/>
              <a:t>c. A fee for administering the investment portfolio is also charged.					</a:t>
            </a:r>
          </a:p>
          <a:p>
            <a:r>
              <a:rPr lang="en-US" sz="1000" smtClean="0"/>
              <a:t>d. Fees are also charged for transferring, exiting, and making voluntary contributions.					</a:t>
            </a:r>
          </a:p>
          <a:p>
            <a:r>
              <a:rPr lang="en-US" sz="1000" smtClean="0"/>
              <a:t>e. A custody fee on the account balance is also charged.					</a:t>
            </a:r>
          </a:p>
          <a:p>
            <a:endParaRPr lang="en-US" sz="1000" smtClean="0"/>
          </a:p>
          <a:p>
            <a:pPr eaLnBrk="1" hangingPunct="1">
              <a:lnSpc>
                <a:spcPct val="90000"/>
              </a:lnSpc>
            </a:pPr>
            <a:endParaRPr lang="fr-CH" sz="10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95558-A763-4845-9563-BC25F7B3E9A0}" type="slidenum">
              <a:rPr lang="en-GB"/>
              <a:pPr>
                <a:defRPr/>
              </a:pPr>
              <a:t>29</a:t>
            </a:fld>
            <a:endParaRPr lang="en-GB"/>
          </a:p>
        </p:txBody>
      </p:sp>
      <p:sp>
        <p:nvSpPr>
          <p:cNvPr id="32771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7848600" cy="1676400"/>
          </a:xfrm>
        </p:spPr>
        <p:txBody>
          <a:bodyPr/>
          <a:lstStyle/>
          <a:p>
            <a:pPr eaLnBrk="1" hangingPunct="1"/>
            <a:r>
              <a:rPr lang="fr-CH" sz="2800" smtClean="0"/>
              <a:t>Generic outcome of paradigmatic reforms</a:t>
            </a:r>
            <a:endParaRPr lang="en-US" sz="2800" smtClean="0">
              <a:solidFill>
                <a:srgbClr val="FF0000"/>
              </a:solidFill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0772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H" sz="2400" smtClean="0"/>
              <a:t>Financial stabilisation of individual funded pension tiers</a:t>
            </a:r>
          </a:p>
          <a:p>
            <a:pPr eaLnBrk="1" hangingPunct="1">
              <a:lnSpc>
                <a:spcPct val="90000"/>
              </a:lnSpc>
            </a:pPr>
            <a:endParaRPr lang="fr-CH" sz="2400" smtClean="0"/>
          </a:p>
          <a:p>
            <a:pPr eaLnBrk="1" hangingPunct="1">
              <a:lnSpc>
                <a:spcPct val="90000"/>
              </a:lnSpc>
            </a:pPr>
            <a:r>
              <a:rPr lang="fr-CH" sz="2400" smtClean="0"/>
              <a:t>Increased social uncertainty for individuals</a:t>
            </a:r>
          </a:p>
          <a:p>
            <a:pPr eaLnBrk="1" hangingPunct="1">
              <a:lnSpc>
                <a:spcPct val="90000"/>
              </a:lnSpc>
            </a:pPr>
            <a:endParaRPr lang="fr-CH" sz="2400" smtClean="0"/>
          </a:p>
          <a:p>
            <a:pPr eaLnBrk="1" hangingPunct="1">
              <a:lnSpc>
                <a:spcPct val="90000"/>
              </a:lnSpc>
            </a:pPr>
            <a:r>
              <a:rPr lang="fr-CH" sz="2400" smtClean="0"/>
              <a:t>Financial destabilisation of  PAYG tiers</a:t>
            </a:r>
          </a:p>
          <a:p>
            <a:pPr eaLnBrk="1" hangingPunct="1">
              <a:lnSpc>
                <a:spcPct val="90000"/>
              </a:lnSpc>
            </a:pPr>
            <a:endParaRPr lang="fr-CH" sz="2400" smtClean="0"/>
          </a:p>
          <a:p>
            <a:pPr eaLnBrk="1" hangingPunct="1">
              <a:lnSpc>
                <a:spcPct val="90000"/>
              </a:lnSpc>
            </a:pPr>
            <a:r>
              <a:rPr lang="fr-CH" sz="2400" smtClean="0"/>
              <a:t>Increased fiscal de-stabilisation </a:t>
            </a:r>
            <a:endParaRPr lang="fr-CH" sz="1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19683A-2CE8-415E-89E5-54A4C7BDC8CF}" type="slidenum">
              <a:rPr lang="en-GB" smtClean="0"/>
              <a:pPr>
                <a:defRPr/>
              </a:pPr>
              <a:t>3</a:t>
            </a:fld>
            <a:r>
              <a:rPr lang="en-GB" smtClean="0"/>
              <a:t> </a:t>
            </a:r>
            <a:endParaRPr lang="en-GB" dirty="0"/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2735263" y="3295650"/>
            <a:ext cx="59515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685800" indent="-685800"/>
            <a:r>
              <a:rPr lang="de-DE" sz="3200" dirty="0">
                <a:latin typeface="Trebuchet MS" pitchFamily="34" charset="0"/>
              </a:rPr>
              <a:t>One . 	Was paradigmatic 			reform necessary?  </a:t>
            </a:r>
            <a:r>
              <a:rPr lang="de-DE" sz="3200" dirty="0" smtClean="0">
                <a:latin typeface="Trebuchet MS" pitchFamily="34" charset="0"/>
              </a:rPr>
              <a:t> </a:t>
            </a:r>
            <a:endParaRPr lang="en-US" sz="32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2825BB-9F83-4DEA-847D-7C0AE4715175}" type="slidenum">
              <a:rPr lang="en-GB" smtClean="0"/>
              <a:pPr>
                <a:defRPr/>
              </a:pPr>
              <a:t>30</a:t>
            </a:fld>
            <a:r>
              <a:rPr lang="en-GB" smtClean="0"/>
              <a:t> </a:t>
            </a:r>
            <a:endParaRPr lang="en-GB" dirty="0"/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2735263" y="3787775"/>
            <a:ext cx="59515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685800" indent="-685800"/>
            <a:r>
              <a:rPr lang="de-DE" sz="3200">
                <a:latin typeface="Trebuchet MS" pitchFamily="34" charset="0"/>
              </a:rPr>
              <a:t>Four. Generic repair strategies</a:t>
            </a:r>
            <a:endParaRPr lang="en-US" sz="32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997F3F-F15B-4F4C-9558-37C8D46C1908}" type="slidenum">
              <a:rPr lang="en-GB"/>
              <a:pPr>
                <a:defRPr/>
              </a:pPr>
              <a:t>31</a:t>
            </a:fld>
            <a:endParaRPr lang="en-GB"/>
          </a:p>
        </p:txBody>
      </p:sp>
      <p:sp>
        <p:nvSpPr>
          <p:cNvPr id="34819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7848600" cy="1676400"/>
          </a:xfrm>
        </p:spPr>
        <p:txBody>
          <a:bodyPr/>
          <a:lstStyle/>
          <a:p>
            <a:pPr eaLnBrk="1" hangingPunct="1"/>
            <a:r>
              <a:rPr lang="fr-CH" sz="2800" smtClean="0">
                <a:solidFill>
                  <a:schemeClr val="tx1"/>
                </a:solidFill>
              </a:rPr>
              <a:t>Point Four:</a:t>
            </a:r>
            <a:r>
              <a:rPr lang="fr-CH" sz="2800" smtClean="0"/>
              <a:t>  Generic repair strategies …a few reminders first  </a:t>
            </a:r>
            <a:endParaRPr lang="en-US" sz="2800" smtClean="0">
              <a:solidFill>
                <a:srgbClr val="FF0000"/>
              </a:solidFill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0772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H" sz="2400" smtClean="0"/>
              <a:t>Transfer schemes /pension schemes can only define entitlements to a share of present/future consumption (not absolute amounts) – no society can promise more </a:t>
            </a:r>
          </a:p>
          <a:p>
            <a:pPr eaLnBrk="1" hangingPunct="1">
              <a:lnSpc>
                <a:spcPct val="90000"/>
              </a:lnSpc>
            </a:pPr>
            <a:r>
              <a:rPr lang="fr-CH" sz="2400" smtClean="0"/>
              <a:t>Markets cannot be asked to secure the income of people who cannot or can no longer operate in markets  </a:t>
            </a:r>
          </a:p>
          <a:p>
            <a:pPr eaLnBrk="1" hangingPunct="1">
              <a:lnSpc>
                <a:spcPct val="90000"/>
              </a:lnSpc>
            </a:pPr>
            <a:r>
              <a:rPr lang="fr-CH" sz="2400" smtClean="0"/>
              <a:t>The statement that pension schemes can only be stabilised by paradigmatic reforms </a:t>
            </a:r>
            <a:r>
              <a:rPr lang="fr-CH" sz="2400" smtClean="0">
                <a:solidFill>
                  <a:schemeClr val="folHlink"/>
                </a:solidFill>
              </a:rPr>
              <a:t>is a myth…</a:t>
            </a:r>
          </a:p>
          <a:p>
            <a:pPr eaLnBrk="1" hangingPunct="1">
              <a:lnSpc>
                <a:spcPct val="90000"/>
              </a:lnSpc>
            </a:pPr>
            <a:r>
              <a:rPr lang="fr-CH" sz="2400" smtClean="0"/>
              <a:t>The statement that countries can only afford a basic social safety net type welfare state in the globalised economy and an ageing society </a:t>
            </a:r>
            <a:r>
              <a:rPr lang="fr-CH" sz="2400" smtClean="0">
                <a:solidFill>
                  <a:schemeClr val="folHlink"/>
                </a:solidFill>
              </a:rPr>
              <a:t>is likewise a myth…</a:t>
            </a:r>
          </a:p>
          <a:p>
            <a:pPr eaLnBrk="1" hangingPunct="1">
              <a:lnSpc>
                <a:spcPct val="90000"/>
              </a:lnSpc>
            </a:pPr>
            <a:endParaRPr lang="fr-CH" sz="24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E854E3-A4DC-4527-B1E9-1832DC6D786B}" type="slidenum">
              <a:rPr lang="en-GB"/>
              <a:pPr>
                <a:defRPr/>
              </a:pPr>
              <a:t>32</a:t>
            </a:fld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8243888" y="6092825"/>
            <a:ext cx="58737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 anchorCtr="1"/>
          <a:lstStyle/>
          <a:p>
            <a:pPr algn="l">
              <a:defRPr/>
            </a:pPr>
            <a:fld id="{2B95453A-FE6E-4483-9CC7-2000673146F7}" type="slidenum">
              <a:rPr lang="en-GB" sz="2600" b="1">
                <a:solidFill>
                  <a:schemeClr val="bg1"/>
                </a:solidFill>
                <a:latin typeface="+mn-lt"/>
                <a:cs typeface="Arabic Transparent" pitchFamily="2" charset="-78"/>
              </a:rPr>
              <a:pPr algn="l">
                <a:defRPr/>
              </a:pPr>
              <a:t>32</a:t>
            </a:fld>
            <a:endParaRPr lang="en-GB" sz="2600" b="1">
              <a:solidFill>
                <a:schemeClr val="bg1"/>
              </a:solidFill>
              <a:latin typeface="+mn-lt"/>
              <a:cs typeface="Arabic Transparent" pitchFamily="2" charset="-78"/>
            </a:endParaRPr>
          </a:p>
        </p:txBody>
      </p:sp>
      <p:sp>
        <p:nvSpPr>
          <p:cNvPr id="3584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914400"/>
            <a:ext cx="6934200" cy="1143000"/>
          </a:xfrm>
        </p:spPr>
        <p:txBody>
          <a:bodyPr/>
          <a:lstStyle/>
          <a:p>
            <a:pPr eaLnBrk="1" hangingPunct="1"/>
            <a:r>
              <a:rPr lang="fr-CH" sz="2000" smtClean="0"/>
              <a:t>Key principles of ILC Policy recommendations  for the extension of coverage : focus on outcomes not on institutional set-ups   </a:t>
            </a:r>
            <a:endParaRPr lang="en-US" sz="200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133600"/>
            <a:ext cx="8001000" cy="3800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1800" smtClean="0">
                <a:solidFill>
                  <a:schemeClr val="folHlink"/>
                </a:solidFill>
              </a:rPr>
              <a:t>Universal coverage</a:t>
            </a:r>
            <a:r>
              <a:rPr lang="en-GB" sz="1800" smtClean="0"/>
              <a:t> of basic income security and essential health care –not necessarily uniform coverage.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1800" smtClean="0"/>
          </a:p>
          <a:p>
            <a:pPr eaLnBrk="1" hangingPunct="1">
              <a:lnSpc>
                <a:spcPct val="90000"/>
              </a:lnSpc>
            </a:pPr>
            <a:r>
              <a:rPr lang="en-GB" sz="1800" smtClean="0"/>
              <a:t>Progressive realization of universal coverage and higher levels of security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1800" smtClean="0"/>
              <a:t>Benefit levels and poverty protection as </a:t>
            </a:r>
            <a:r>
              <a:rPr lang="en-GB" sz="1800" smtClean="0">
                <a:solidFill>
                  <a:schemeClr val="folHlink"/>
                </a:solidFill>
              </a:rPr>
              <a:t>predictable rights (i.a. through Ratification of ILO conventions)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smtClean="0">
                <a:solidFill>
                  <a:schemeClr val="folHlink"/>
                </a:solidFill>
              </a:rPr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en-GB" sz="1800" smtClean="0">
                <a:solidFill>
                  <a:schemeClr val="folHlink"/>
                </a:solidFill>
              </a:rPr>
              <a:t>Social and economic adequacy of benefit levels </a:t>
            </a:r>
            <a:endParaRPr lang="en-GB" sz="1800" smtClean="0"/>
          </a:p>
          <a:p>
            <a:pPr eaLnBrk="1" hangingPunct="1">
              <a:lnSpc>
                <a:spcPct val="90000"/>
              </a:lnSpc>
            </a:pPr>
            <a:endParaRPr lang="en-GB" sz="18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smtClean="0">
                <a:solidFill>
                  <a:schemeClr val="folHlink"/>
                </a:solidFill>
              </a:rPr>
              <a:t>Financial and fiscal sustainability</a:t>
            </a:r>
          </a:p>
          <a:p>
            <a:pPr eaLnBrk="1" hangingPunct="1">
              <a:lnSpc>
                <a:spcPct val="90000"/>
              </a:lnSpc>
            </a:pPr>
            <a:endParaRPr lang="en-GB" sz="18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smtClean="0">
                <a:solidFill>
                  <a:schemeClr val="folHlink"/>
                </a:solidFill>
              </a:rPr>
              <a:t>Good governance with the state as the ultimate guarantor</a:t>
            </a:r>
            <a:r>
              <a:rPr lang="en-GB" sz="1800" smtClean="0"/>
              <a:t> of social security rights and benefit levels and the participatiosn of sociaL partners </a:t>
            </a:r>
            <a:endParaRPr lang="en-GB" sz="18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96F56F-032F-4F45-9B92-3A191F2B1DF2}" type="slidenum">
              <a:rPr lang="en-GB"/>
              <a:pPr>
                <a:defRPr/>
              </a:pPr>
              <a:t>33</a:t>
            </a:fld>
            <a:endParaRPr lang="en-GB"/>
          </a:p>
        </p:txBody>
      </p:sp>
      <p:sp>
        <p:nvSpPr>
          <p:cNvPr id="36867" name="AutoShape 1026"/>
          <p:cNvSpPr>
            <a:spLocks noGrp="1" noChangeArrowheads="1"/>
          </p:cNvSpPr>
          <p:nvPr>
            <p:ph type="title"/>
          </p:nvPr>
        </p:nvSpPr>
        <p:spPr>
          <a:xfrm>
            <a:off x="0" y="428625"/>
            <a:ext cx="8286750" cy="1285875"/>
          </a:xfrm>
        </p:spPr>
        <p:txBody>
          <a:bodyPr/>
          <a:lstStyle/>
          <a:p>
            <a:pPr eaLnBrk="1" hangingPunct="1"/>
            <a:r>
              <a:rPr lang="en-GB" sz="2800" smtClean="0"/>
              <a:t>Point Four: Options for  solutions combining financial and social stabilisation...are not abundant </a:t>
            </a:r>
            <a:endParaRPr lang="en-US" sz="2800" smtClean="0"/>
          </a:p>
        </p:txBody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28813"/>
            <a:ext cx="7416800" cy="3881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1800" smtClean="0">
                <a:solidFill>
                  <a:schemeClr val="folHlink"/>
                </a:solidFill>
              </a:rPr>
              <a:t>Process:</a:t>
            </a:r>
            <a:r>
              <a:rPr lang="en-GB" sz="1800" smtClean="0"/>
              <a:t>  Solutions have to be found in a process of national dialogue </a:t>
            </a:r>
          </a:p>
          <a:p>
            <a:pPr eaLnBrk="1" hangingPunct="1">
              <a:lnSpc>
                <a:spcPct val="90000"/>
              </a:lnSpc>
            </a:pPr>
            <a:r>
              <a:rPr lang="en-GB" sz="1800" smtClean="0">
                <a:solidFill>
                  <a:srgbClr val="FF0000"/>
                </a:solidFill>
              </a:rPr>
              <a:t>System wide:  Adopt social  floor guarantee  and adhere to convention C. 102  </a:t>
            </a:r>
          </a:p>
          <a:p>
            <a:pPr eaLnBrk="1" hangingPunct="1">
              <a:lnSpc>
                <a:spcPct val="90000"/>
              </a:lnSpc>
            </a:pPr>
            <a:r>
              <a:rPr lang="en-GB" sz="1800" smtClean="0">
                <a:solidFill>
                  <a:schemeClr val="folHlink"/>
                </a:solidFill>
              </a:rPr>
              <a:t>DC pillars:</a:t>
            </a:r>
            <a:r>
              <a:rPr lang="en-GB" sz="1800" smtClean="0"/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/>
              <a:t>Find innovative pension level guarantees – if second pillars have to survive... ;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/>
              <a:t>reduce the size if fiscal space does not allow the financing of the transition </a:t>
            </a:r>
          </a:p>
          <a:p>
            <a:pPr eaLnBrk="1" hangingPunct="1">
              <a:lnSpc>
                <a:spcPct val="90000"/>
              </a:lnSpc>
            </a:pPr>
            <a:r>
              <a:rPr lang="en-GB" sz="1800" smtClean="0">
                <a:solidFill>
                  <a:schemeClr val="folHlink"/>
                </a:solidFill>
              </a:rPr>
              <a:t>DB pillars:</a:t>
            </a:r>
            <a:r>
              <a:rPr lang="en-GB" sz="1800" smtClean="0"/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/>
              <a:t>long-term planned increases of contribution rates and definition of government subsidies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/>
              <a:t>Phased increase of retirement age  + reasonable relationships  between time in work and time in pensions Or adopt NDC schemes with social redistribution...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smtClean="0"/>
              <a:t>Changing indexing method but protecting purchasing power of pensions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736017-833F-46AD-B228-B41D0D697351}" type="slidenum">
              <a:rPr lang="en-GB"/>
              <a:pPr>
                <a:defRPr/>
              </a:pPr>
              <a:t>34</a:t>
            </a:fld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8243888" y="6092825"/>
            <a:ext cx="58737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 anchorCtr="1"/>
          <a:lstStyle/>
          <a:p>
            <a:pPr algn="l">
              <a:defRPr/>
            </a:pPr>
            <a:fld id="{7C66AA64-4F8A-4925-BBB7-28BA5D35B5F9}" type="slidenum">
              <a:rPr lang="en-GB" sz="2600" b="1">
                <a:solidFill>
                  <a:schemeClr val="bg1"/>
                </a:solidFill>
                <a:latin typeface="+mn-lt"/>
                <a:cs typeface="Arabic Transparent" pitchFamily="2" charset="-78"/>
              </a:rPr>
              <a:pPr algn="l">
                <a:defRPr/>
              </a:pPr>
              <a:t>34</a:t>
            </a:fld>
            <a:endParaRPr lang="en-GB" sz="2600" b="1">
              <a:solidFill>
                <a:schemeClr val="bg1"/>
              </a:solidFill>
              <a:latin typeface="+mn-lt"/>
              <a:cs typeface="Arabic Transparent" pitchFamily="2" charset="-78"/>
            </a:endParaRPr>
          </a:p>
        </p:txBody>
      </p:sp>
      <p:sp>
        <p:nvSpPr>
          <p:cNvPr id="37892" name="AutoShap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CH" smtClean="0"/>
              <a:t>What is needed… A DB Guarantee for a DC or NDC scheme…</a:t>
            </a:r>
            <a:endParaRPr lang="en-US" smtClean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590800"/>
            <a:ext cx="7416800" cy="349567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cs typeface="Times New Roman" pitchFamily="18" charset="0"/>
              </a:rPr>
              <a:t>In a given country the General average premium (GAP) for a pension scheme with an accrual rate of 1.33 % be calculated at a defined point in time</a:t>
            </a:r>
            <a:r>
              <a:rPr lang="en-US" sz="1400" dirty="0" smtClean="0"/>
              <a:t> </a:t>
            </a:r>
            <a:endParaRPr lang="en-GB" sz="1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>
                <a:cs typeface="Times New Roman" pitchFamily="18" charset="0"/>
              </a:rPr>
              <a:t>If a D</a:t>
            </a:r>
            <a:r>
              <a:rPr lang="en-GB" sz="1400" dirty="0" smtClean="0">
                <a:cs typeface="Times New Roman" pitchFamily="18" charset="0"/>
              </a:rPr>
              <a:t>C</a:t>
            </a:r>
            <a:r>
              <a:rPr lang="en-US" sz="1400" dirty="0" smtClean="0">
                <a:cs typeface="Times New Roman" pitchFamily="18" charset="0"/>
              </a:rPr>
              <a:t> scheme charges a contribution that is equal to a fraction or a multiple of the GAP it has to provide for the same fraction or multiple of the accrual rate of 1.33 percent.</a:t>
            </a:r>
            <a:endParaRPr lang="en-GB" sz="1400" dirty="0" smtClean="0">
              <a:cs typeface="Times New Roman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en-US" sz="1400" dirty="0" smtClean="0">
                <a:cs typeface="Times New Roman" pitchFamily="18" charset="0"/>
              </a:rPr>
              <a:t>At the age of retirement in year </a:t>
            </a:r>
            <a:r>
              <a:rPr lang="en-US" sz="1400" i="1" dirty="0" smtClean="0">
                <a:cs typeface="Times New Roman" pitchFamily="18" charset="0"/>
              </a:rPr>
              <a:t>n </a:t>
            </a:r>
            <a:r>
              <a:rPr lang="en-US" sz="1400" dirty="0" smtClean="0">
                <a:cs typeface="Times New Roman" pitchFamily="18" charset="0"/>
              </a:rPr>
              <a:t>her scheme has to provide a present value (or the above fraction thereof) for the total number of insurance years </a:t>
            </a:r>
            <a:r>
              <a:rPr lang="en-US" sz="1400" i="1" dirty="0" smtClean="0">
                <a:cs typeface="Times New Roman" pitchFamily="18" charset="0"/>
              </a:rPr>
              <a:t>t</a:t>
            </a:r>
            <a:r>
              <a:rPr lang="en-US" sz="1400" dirty="0" smtClean="0">
                <a:cs typeface="Times New Roman" pitchFamily="18" charset="0"/>
              </a:rPr>
              <a:t>  (starting from 0) of contributions that is equal to 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cs typeface="Times New Roman" pitchFamily="18" charset="0"/>
              </a:rPr>
              <a:t> </a:t>
            </a:r>
            <a:endParaRPr lang="en-US" sz="1400" dirty="0" smtClean="0">
              <a:cs typeface="Times New Roman" pitchFamily="18" charset="0"/>
            </a:endParaRPr>
          </a:p>
          <a:p>
            <a:pPr lvl="1" algn="just" eaLnBrk="1" hangingPunct="1">
              <a:lnSpc>
                <a:spcPct val="80000"/>
              </a:lnSpc>
              <a:buFontTx/>
              <a:buNone/>
            </a:pPr>
            <a:endParaRPr lang="en-US" sz="1400" dirty="0" smtClean="0"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 </a:t>
            </a:r>
            <a:r>
              <a:rPr lang="en-GB" sz="1400" dirty="0" smtClean="0"/>
              <a:t>If I=w then </a:t>
            </a:r>
          </a:p>
          <a:p>
            <a:pPr lvl="1" eaLnBrk="1" hangingPunct="1">
              <a:lnSpc>
                <a:spcPct val="80000"/>
              </a:lnSpc>
            </a:pPr>
            <a:endParaRPr lang="en-GB" sz="1400" dirty="0" smtClean="0"/>
          </a:p>
          <a:p>
            <a:pPr lvl="1" eaLnBrk="1" hangingPunct="1">
              <a:lnSpc>
                <a:spcPct val="80000"/>
              </a:lnSpc>
            </a:pPr>
            <a:endParaRPr lang="en-GB" sz="14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1400" dirty="0" smtClean="0">
                <a:cs typeface="Times New Roman" pitchFamily="18" charset="0"/>
              </a:rPr>
              <a:t> 	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1400" dirty="0" smtClean="0">
                <a:cs typeface="Times New Roman" pitchFamily="18" charset="0"/>
              </a:rPr>
              <a:t>	for funded schemes  and at least that for  NDC schemes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1400" dirty="0" smtClean="0"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1400" dirty="0" smtClean="0">
                <a:solidFill>
                  <a:srgbClr val="FF0000"/>
                </a:solidFill>
                <a:cs typeface="Times New Roman" pitchFamily="18" charset="0"/>
              </a:rPr>
              <a:t>Side comment:  This means  that the NDC tier in Russia may be underfunded </a:t>
            </a:r>
            <a:endParaRPr lang="fr-CH" sz="1400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3789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4114800"/>
            <a:ext cx="48768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48768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1371600"/>
            <a:ext cx="6418263" cy="1143000"/>
          </a:xfrm>
          <a:noFill/>
        </p:spPr>
        <p:txBody>
          <a:bodyPr lIns="90488" tIns="44450" rIns="90488" bIns="44450" anchor="ctr"/>
          <a:lstStyle/>
          <a:p>
            <a:r>
              <a:rPr lang="fr-CH" sz="2800" smtClean="0">
                <a:solidFill>
                  <a:srgbClr val="FF0000"/>
                </a:solidFill>
              </a:rPr>
              <a:t/>
            </a:r>
            <a:br>
              <a:rPr lang="fr-CH" sz="2800" smtClean="0">
                <a:solidFill>
                  <a:srgbClr val="FF0000"/>
                </a:solidFill>
              </a:rPr>
            </a:br>
            <a:r>
              <a:rPr lang="fr-CH" sz="2800" smtClean="0">
                <a:solidFill>
                  <a:srgbClr val="FF0000"/>
                </a:solidFill>
              </a:rPr>
              <a:t>A side-kick:</a:t>
            </a:r>
            <a:r>
              <a:rPr lang="fr-CH" sz="2800" smtClean="0"/>
              <a:t>	The identity of the  NDC benefit formula and  the classical DB pension formula</a:t>
            </a:r>
            <a:br>
              <a:rPr lang="fr-CH" sz="2800" smtClean="0"/>
            </a:br>
            <a:r>
              <a:rPr lang="fr-CH" sz="2800" smtClean="0"/>
              <a:t/>
            </a:r>
            <a:br>
              <a:rPr lang="fr-CH" sz="2800" smtClean="0"/>
            </a:br>
            <a:r>
              <a:rPr lang="fr-CH" sz="2800" smtClean="0"/>
              <a:t/>
            </a:r>
            <a:br>
              <a:rPr lang="fr-CH" sz="2800" smtClean="0"/>
            </a:br>
            <a:endParaRPr lang="en-US" sz="28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endParaRPr lang="fr-CH" sz="2400" smtClean="0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fr-CH" sz="240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 NDC is equivalent to a DB scheme with a linear pension formula, constant contribution rate and   with actuarial reductions or increments for early or late retirement and an:</a:t>
            </a:r>
          </a:p>
          <a:p>
            <a:pPr>
              <a:lnSpc>
                <a:spcPct val="90000"/>
              </a:lnSpc>
            </a:pPr>
            <a:r>
              <a:rPr lang="fr-CH" sz="240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accrual rate in the equivalent DB scheme that is equal to  = constant contribution rate/life expectancy (annuity factor) at normal retirement age         </a:t>
            </a:r>
            <a:endParaRPr lang="fr-CH" sz="2400" b="1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pull dir="r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30CC9C-D2DA-4A3C-B934-9929E211D2B2}" type="slidenum">
              <a:rPr lang="en-GB"/>
              <a:pPr>
                <a:defRPr/>
              </a:pPr>
              <a:t>36</a:t>
            </a:fld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8243888" y="6092825"/>
            <a:ext cx="587375" cy="488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 anchorCtr="1"/>
          <a:lstStyle/>
          <a:p>
            <a:pPr algn="l">
              <a:defRPr/>
            </a:pPr>
            <a:fld id="{DA25A397-32AB-4315-962A-3543325A62DC}" type="slidenum">
              <a:rPr lang="en-GB" sz="2600" b="1">
                <a:solidFill>
                  <a:schemeClr val="bg1"/>
                </a:solidFill>
                <a:latin typeface="+mn-lt"/>
                <a:cs typeface="Arabic Transparent" pitchFamily="2" charset="-78"/>
              </a:rPr>
              <a:pPr algn="l">
                <a:defRPr/>
              </a:pPr>
              <a:t>36</a:t>
            </a:fld>
            <a:endParaRPr lang="en-GB" sz="2600" b="1">
              <a:solidFill>
                <a:schemeClr val="bg1"/>
              </a:solidFill>
              <a:latin typeface="+mn-lt"/>
              <a:cs typeface="Arabic Transparent" pitchFamily="2" charset="-78"/>
            </a:endParaRPr>
          </a:p>
        </p:txBody>
      </p:sp>
      <p:sp>
        <p:nvSpPr>
          <p:cNvPr id="39940" name="AutoShap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CH" smtClean="0"/>
              <a:t>What is needed to avoid « a waste « of the crisis …</a:t>
            </a:r>
            <a:endParaRPr lang="en-US" smtClean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fr-CH" sz="2000" smtClean="0"/>
              <a:t>National and interntional reviews of three decades of pension reforms based on</a:t>
            </a:r>
          </a:p>
          <a:p>
            <a:pPr lvl="1" eaLnBrk="1" hangingPunct="1">
              <a:lnSpc>
                <a:spcPct val="80000"/>
              </a:lnSpc>
            </a:pPr>
            <a:endParaRPr lang="fr-CH" sz="2000" smtClean="0"/>
          </a:p>
          <a:p>
            <a:pPr lvl="2" eaLnBrk="1" hangingPunct="1">
              <a:lnSpc>
                <a:spcPct val="80000"/>
              </a:lnSpc>
            </a:pPr>
            <a:r>
              <a:rPr lang="fr-CH" smtClean="0"/>
              <a:t>Observed experience on systemic effects of pension reforms </a:t>
            </a:r>
          </a:p>
          <a:p>
            <a:pPr lvl="2" eaLnBrk="1" hangingPunct="1">
              <a:lnSpc>
                <a:spcPct val="80000"/>
              </a:lnSpc>
            </a:pPr>
            <a:r>
              <a:rPr lang="fr-CH" smtClean="0"/>
              <a:t>New academic knowledge</a:t>
            </a:r>
          </a:p>
          <a:p>
            <a:pPr lvl="2" eaLnBrk="1" hangingPunct="1">
              <a:lnSpc>
                <a:spcPct val="80000"/>
              </a:lnSpc>
            </a:pPr>
            <a:r>
              <a:rPr lang="fr-CH" smtClean="0"/>
              <a:t>An analysis of the reasons for reform</a:t>
            </a:r>
          </a:p>
          <a:p>
            <a:pPr lvl="2" eaLnBrk="1" hangingPunct="1">
              <a:lnSpc>
                <a:spcPct val="80000"/>
              </a:lnSpc>
            </a:pPr>
            <a:r>
              <a:rPr lang="fr-CH" smtClean="0"/>
              <a:t>A return to basics (i.e. redefining the primary function of pension systems…securing old age income security )</a:t>
            </a:r>
          </a:p>
          <a:p>
            <a:pPr lvl="2" eaLnBrk="1" hangingPunct="1">
              <a:lnSpc>
                <a:spcPct val="80000"/>
              </a:lnSpc>
            </a:pPr>
            <a:r>
              <a:rPr lang="fr-CH" smtClean="0"/>
              <a:t>A contextual view (i.e. pensions in the context of overall  social budgets and their role in economic devlopments)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CH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C1F836-ECA4-4D1A-B568-5BAA0F308A1C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8277225" y="5797550"/>
            <a:ext cx="695325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2BA4907-41E0-4D20-ABA7-F05D3969A4B8}" type="slidenum">
              <a:rPr lang="en-CA" sz="1400">
                <a:latin typeface="+mn-lt"/>
                <a:cs typeface="+mn-cs"/>
              </a:rPr>
              <a:pPr algn="r">
                <a:defRPr/>
              </a:pPr>
              <a:t>4</a:t>
            </a:fld>
            <a:endParaRPr lang="en-CA" sz="1400">
              <a:latin typeface="+mn-lt"/>
              <a:cs typeface="+mn-cs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8613" y="981075"/>
            <a:ext cx="5740400" cy="1143000"/>
          </a:xfrm>
        </p:spPr>
        <p:txBody>
          <a:bodyPr anchor="ctr"/>
          <a:lstStyle/>
          <a:p>
            <a:pPr eaLnBrk="1" hangingPunct="1"/>
            <a:r>
              <a:rPr lang="en-US" sz="1800" i="1" smtClean="0">
                <a:solidFill>
                  <a:srgbClr val="000099"/>
                </a:solidFill>
              </a:rPr>
              <a:t>The history of pension reform: </a:t>
            </a:r>
            <a:br>
              <a:rPr lang="en-US" sz="1800" i="1" smtClean="0">
                <a:solidFill>
                  <a:srgbClr val="000099"/>
                </a:solidFill>
              </a:rPr>
            </a:br>
            <a:r>
              <a:rPr lang="en-US" sz="1800" i="1" smtClean="0">
                <a:solidFill>
                  <a:srgbClr val="000099"/>
                </a:solidFill>
              </a:rPr>
              <a:t>the return to and old risk coping mechanism:  savings….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28750" y="2286000"/>
            <a:ext cx="6143625" cy="3714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dirty="0" smtClean="0">
                <a:solidFill>
                  <a:srgbClr val="000099"/>
                </a:solidFill>
              </a:rPr>
              <a:t>PARADIGMATIC reforms introducing individual savings components into national pension systems attracted most attention  :</a:t>
            </a:r>
            <a:endParaRPr lang="en-US" sz="2000" dirty="0" smtClean="0">
              <a:solidFill>
                <a:srgbClr val="000099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rgbClr val="000099"/>
                </a:solidFill>
              </a:rPr>
              <a:t>1980/81 the Pinochet reform in Chile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rgbClr val="000099"/>
                </a:solidFill>
              </a:rPr>
              <a:t>During the 1990s and early 2000s 11 countries in Latin America introduced fully funded elements  into their pension schemes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rgbClr val="000099"/>
                </a:solidFill>
              </a:rPr>
              <a:t>Between 1997 and 2008 10 Eastern European plus some Central Asian Countries followed countries followed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rgbClr val="000099"/>
                </a:solidFill>
              </a:rPr>
              <a:t>SWEDEN Notional defined benefits 1994 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>
                <a:solidFill>
                  <a:srgbClr val="000099"/>
                </a:solidFill>
              </a:rPr>
              <a:t>2008 Reversal in  Argentina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>
                <a:solidFill>
                  <a:srgbClr val="000099"/>
                </a:solidFill>
              </a:rPr>
              <a:t>2008 Renewed reform in Chile...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>
                <a:solidFill>
                  <a:srgbClr val="000099"/>
                </a:solidFill>
              </a:rPr>
              <a:t>2009 – 2010 Reversals in Eastern Europe </a:t>
            </a:r>
          </a:p>
          <a:p>
            <a:pPr lvl="1" eaLnBrk="1" hangingPunct="1">
              <a:lnSpc>
                <a:spcPct val="80000"/>
              </a:lnSpc>
            </a:pPr>
            <a:endParaRPr lang="en-GB" sz="160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dirty="0" smtClean="0">
                <a:solidFill>
                  <a:srgbClr val="000099"/>
                </a:solidFill>
              </a:rPr>
              <a:t>But PARAMETRIC reforms were equally prominent 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dirty="0" smtClean="0">
                <a:solidFill>
                  <a:srgbClr val="000099"/>
                </a:solidFill>
              </a:rPr>
              <a:t>Since the 1990s and many  European and OECD countries largely focussing on pension age increases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140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140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C1FB60-4CBB-4C09-A859-75D08946F042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8448675" y="5786438"/>
            <a:ext cx="695325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4951062B-07A6-4AC9-A8DF-2E0BA2FD17C0}" type="slidenum">
              <a:rPr lang="en-CA" sz="1400">
                <a:latin typeface="+mn-lt"/>
                <a:cs typeface="+mn-cs"/>
              </a:rPr>
              <a:pPr algn="r">
                <a:defRPr/>
              </a:pPr>
              <a:t>5</a:t>
            </a:fld>
            <a:endParaRPr lang="en-CA" sz="1400">
              <a:latin typeface="+mn-lt"/>
              <a:cs typeface="+mn-cs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8613" y="981075"/>
            <a:ext cx="5740400" cy="1143000"/>
          </a:xfrm>
        </p:spPr>
        <p:txBody>
          <a:bodyPr anchor="ctr"/>
          <a:lstStyle/>
          <a:p>
            <a:pPr eaLnBrk="1" hangingPunct="1"/>
            <a:r>
              <a:rPr lang="en-US" sz="1800" i="1" smtClean="0">
                <a:solidFill>
                  <a:srgbClr val="000099"/>
                </a:solidFill>
              </a:rPr>
              <a:t>Point One: 	beyond the ageing hype: were paradigmatic reforms really necessary ? Projected system  dependency rates  -source EU 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57313" y="2466975"/>
            <a:ext cx="4433887" cy="50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99"/>
                </a:solidFill>
              </a:rPr>
              <a:t>	</a:t>
            </a: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9222" name="Chart 1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2428875"/>
            <a:ext cx="57912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B67A7-61E3-47F6-8D46-DE7CC3CEE45A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8277225" y="5797550"/>
            <a:ext cx="695325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914C177A-FC1D-4639-81F6-AC149C5FFE7C}" type="slidenum">
              <a:rPr lang="en-CA" sz="1400">
                <a:latin typeface="+mn-lt"/>
                <a:cs typeface="+mn-cs"/>
              </a:rPr>
              <a:pPr algn="r">
                <a:defRPr/>
              </a:pPr>
              <a:t>6</a:t>
            </a:fld>
            <a:endParaRPr lang="en-CA" sz="1400">
              <a:latin typeface="+mn-lt"/>
              <a:cs typeface="+mn-cs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8613" y="981075"/>
            <a:ext cx="5740400" cy="1143000"/>
          </a:xfrm>
        </p:spPr>
        <p:txBody>
          <a:bodyPr anchor="ctr"/>
          <a:lstStyle/>
          <a:p>
            <a:pPr eaLnBrk="1" hangingPunct="1"/>
            <a:r>
              <a:rPr lang="en-US" sz="1800" i="1" smtClean="0">
                <a:solidFill>
                  <a:srgbClr val="000099"/>
                </a:solidFill>
              </a:rPr>
              <a:t>Point One: 	beyond the ageing hype: were paradigmatic reforms really necessary ? Projected system dependency rates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57313" y="2466975"/>
            <a:ext cx="4433887" cy="50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99"/>
                </a:solidFill>
              </a:rPr>
              <a:t>	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0246" name="Chart 12"/>
          <p:cNvPicPr>
            <a:picLocks noChangeArrowheads="1"/>
          </p:cNvPicPr>
          <p:nvPr/>
        </p:nvPicPr>
        <p:blipFill>
          <a:blip r:embed="rId3"/>
          <a:srcRect b="-29"/>
          <a:stretch>
            <a:fillRect/>
          </a:stretch>
        </p:blipFill>
        <p:spPr bwMode="auto">
          <a:xfrm>
            <a:off x="857250" y="2357438"/>
            <a:ext cx="57912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A448CC-BDE5-42B7-8D21-00B8F0BBE7EB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8277225" y="5797550"/>
            <a:ext cx="695325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FF9F1BF-7D4B-48CB-8093-4B8C537AE67E}" type="slidenum">
              <a:rPr lang="en-CA" sz="1400">
                <a:latin typeface="+mn-lt"/>
                <a:cs typeface="+mn-cs"/>
              </a:rPr>
              <a:pPr algn="r">
                <a:defRPr/>
              </a:pPr>
              <a:t>7</a:t>
            </a:fld>
            <a:endParaRPr lang="en-CA" sz="1400">
              <a:latin typeface="+mn-lt"/>
              <a:cs typeface="+mn-cs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990600"/>
            <a:ext cx="7419975" cy="533400"/>
          </a:xfrm>
        </p:spPr>
        <p:txBody>
          <a:bodyPr anchor="ctr"/>
          <a:lstStyle/>
          <a:p>
            <a:pPr eaLnBrk="1" hangingPunct="1"/>
            <a:r>
              <a:rPr lang="en-US" sz="1800" i="1" smtClean="0">
                <a:solidFill>
                  <a:srgbClr val="000099"/>
                </a:solidFill>
              </a:rPr>
              <a:t>Point One: The need for paradigmatic reforms remains in doubt…projected cost in % of GDP </a:t>
            </a:r>
          </a:p>
        </p:txBody>
      </p:sp>
      <p:pic>
        <p:nvPicPr>
          <p:cNvPr id="11269" name="Chart 6"/>
          <p:cNvPicPr>
            <a:picLocks noChangeArrowheads="1"/>
          </p:cNvPicPr>
          <p:nvPr/>
        </p:nvPicPr>
        <p:blipFill>
          <a:blip r:embed="rId3"/>
          <a:srcRect b="-15"/>
          <a:stretch>
            <a:fillRect/>
          </a:stretch>
        </p:blipFill>
        <p:spPr bwMode="auto">
          <a:xfrm>
            <a:off x="1357313" y="1714500"/>
            <a:ext cx="58293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73CB3-89AD-4B3C-A28F-5FD991BC6ABC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8277225" y="5797550"/>
            <a:ext cx="695325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D7FAF438-8253-42C2-B77D-BF17DD0861CB}" type="slidenum">
              <a:rPr lang="en-CA" sz="1400">
                <a:latin typeface="+mn-lt"/>
                <a:cs typeface="+mn-cs"/>
              </a:rPr>
              <a:pPr algn="r">
                <a:defRPr/>
              </a:pPr>
              <a:t>8</a:t>
            </a:fld>
            <a:endParaRPr lang="en-CA" sz="1400">
              <a:latin typeface="+mn-lt"/>
              <a:cs typeface="+mn-cs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990600"/>
            <a:ext cx="7419975" cy="533400"/>
          </a:xfrm>
        </p:spPr>
        <p:txBody>
          <a:bodyPr anchor="ctr"/>
          <a:lstStyle/>
          <a:p>
            <a:pPr eaLnBrk="1" hangingPunct="1"/>
            <a:r>
              <a:rPr lang="en-US" sz="1800" i="1" smtClean="0">
                <a:solidFill>
                  <a:srgbClr val="000099"/>
                </a:solidFill>
              </a:rPr>
              <a:t>Point One: The need for paradigmatic reforms remains in doubt…projected cost in % of GDP </a:t>
            </a:r>
          </a:p>
        </p:txBody>
      </p:sp>
      <p:pic>
        <p:nvPicPr>
          <p:cNvPr id="12293" name="Chart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1857375"/>
            <a:ext cx="585787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A5FE7-F9BA-4F67-8115-0FC8EEB019AF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13315" name="AutoShape 1026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7620000" cy="685800"/>
          </a:xfrm>
        </p:spPr>
        <p:txBody>
          <a:bodyPr/>
          <a:lstStyle/>
          <a:p>
            <a:pPr eaLnBrk="1" hangingPunct="1"/>
            <a:r>
              <a:rPr lang="fr-CH" sz="2800" smtClean="0"/>
              <a:t> </a:t>
            </a:r>
            <a:r>
              <a:rPr lang="en-US" sz="2400" i="1" smtClean="0">
                <a:solidFill>
                  <a:srgbClr val="000099"/>
                </a:solidFill>
              </a:rPr>
              <a:t>The challenge beyond the ageing hype… Projected total social expenditure in the EU…</a:t>
            </a:r>
            <a:endParaRPr lang="en-GB" sz="2400" i="1" smtClean="0">
              <a:solidFill>
                <a:srgbClr val="000099"/>
              </a:solidFill>
            </a:endParaRPr>
          </a:p>
        </p:txBody>
      </p:sp>
      <p:pic>
        <p:nvPicPr>
          <p:cNvPr id="13316" name="Picture 103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2286000"/>
            <a:ext cx="7416800" cy="3717925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COMM Template CB">
  <a:themeElements>
    <a:clrScheme name="">
      <a:dk1>
        <a:srgbClr val="003399"/>
      </a:dk1>
      <a:lt1>
        <a:srgbClr val="C0C0C0"/>
      </a:lt1>
      <a:dk2>
        <a:srgbClr val="003399"/>
      </a:dk2>
      <a:lt2>
        <a:srgbClr val="000066"/>
      </a:lt2>
      <a:accent1>
        <a:srgbClr val="FFCC00"/>
      </a:accent1>
      <a:accent2>
        <a:srgbClr val="003399"/>
      </a:accent2>
      <a:accent3>
        <a:srgbClr val="DCDCDC"/>
      </a:accent3>
      <a:accent4>
        <a:srgbClr val="002A82"/>
      </a:accent4>
      <a:accent5>
        <a:srgbClr val="FFE2AA"/>
      </a:accent5>
      <a:accent6>
        <a:srgbClr val="002D8A"/>
      </a:accent6>
      <a:hlink>
        <a:srgbClr val="003399"/>
      </a:hlink>
      <a:folHlink>
        <a:srgbClr val="FF0000"/>
      </a:folHlink>
    </a:clrScheme>
    <a:fontScheme name="DCOMM Template C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othic725 Bd BT" pitchFamily="34"/>
            <a:cs typeface="Arabic Transparent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othic725 Bd BT" pitchFamily="34"/>
            <a:cs typeface="Arabic Transparent" pitchFamily="2" charset="-78"/>
          </a:defRPr>
        </a:defPPr>
      </a:lstStyle>
    </a:lnDef>
  </a:objectDefaults>
  <a:extraClrSchemeLst>
    <a:extraClrScheme>
      <a:clrScheme name="DCOMM Template CB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OMM Template CB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OMM Template CB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OMM Template CB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OMM Template CB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OMM Template CB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OMM Template CB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OMM Template CB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OMM Template CB 9">
        <a:dk1>
          <a:srgbClr val="003399"/>
        </a:dk1>
        <a:lt1>
          <a:srgbClr val="FFFFFF"/>
        </a:lt1>
        <a:dk2>
          <a:srgbClr val="003399"/>
        </a:dk2>
        <a:lt2>
          <a:srgbClr val="000066"/>
        </a:lt2>
        <a:accent1>
          <a:srgbClr val="FFCC00"/>
        </a:accent1>
        <a:accent2>
          <a:srgbClr val="003399"/>
        </a:accent2>
        <a:accent3>
          <a:srgbClr val="FFFFFF"/>
        </a:accent3>
        <a:accent4>
          <a:srgbClr val="002A82"/>
        </a:accent4>
        <a:accent5>
          <a:srgbClr val="FFE2AA"/>
        </a:accent5>
        <a:accent6>
          <a:srgbClr val="002D8A"/>
        </a:accent6>
        <a:hlink>
          <a:srgbClr val="00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G:\Templates\DCOMM Template CB.pot</Template>
  <TotalTime>0</TotalTime>
  <Pages>13</Pages>
  <Words>1504</Words>
  <Application>Microsoft Office PowerPoint</Application>
  <PresentationFormat>Экран (4:3)</PresentationFormat>
  <Paragraphs>308</Paragraphs>
  <Slides>36</Slides>
  <Notes>23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DCOMM Template CB</vt:lpstr>
      <vt:lpstr>Chart</vt:lpstr>
      <vt:lpstr> Providing income security in old age ? A quick review of pension reforms    </vt:lpstr>
      <vt:lpstr>Structure  of presentation </vt:lpstr>
      <vt:lpstr>Презентация PowerPoint</vt:lpstr>
      <vt:lpstr>The history of pension reform:  the return to and old risk coping mechanism:  savings….</vt:lpstr>
      <vt:lpstr>Point One:  beyond the ageing hype: were paradigmatic reforms really necessary ? Projected system  dependency rates  -source EU </vt:lpstr>
      <vt:lpstr>Point One:  beyond the ageing hype: were paradigmatic reforms really necessary ? Projected system dependency rates</vt:lpstr>
      <vt:lpstr>Point One: The need for paradigmatic reforms remains in doubt…projected cost in % of GDP </vt:lpstr>
      <vt:lpstr>Point One: The need for paradigmatic reforms remains in doubt…projected cost in % of GDP </vt:lpstr>
      <vt:lpstr> The challenge beyond the ageing hype… Projected total social expenditure in the EU…</vt:lpstr>
      <vt:lpstr>Point One:   The challenge beyond the ageing hype… Projected total social expenditure in the EU…</vt:lpstr>
      <vt:lpstr>Point One: The challenge beyond the ageing hype… The 50:50 rule </vt:lpstr>
      <vt:lpstr>Point One: The challenge beyond the ageing hype…  </vt:lpstr>
      <vt:lpstr>Point One: The challenge beyond the ageing hype… The 50:50 rule </vt:lpstr>
      <vt:lpstr>Презентация PowerPoint</vt:lpstr>
      <vt:lpstr>Financing Social Protection:   The PAYG vs. Funding debate</vt:lpstr>
      <vt:lpstr>Презентация PowerPoint</vt:lpstr>
      <vt:lpstr>Financing Social Protection:   The PAYG vs. Funding debate</vt:lpstr>
      <vt:lpstr>Презентация PowerPoint</vt:lpstr>
      <vt:lpstr>Point Two: The crisis stress test: effects on the individual pension saver in DC schemes under different crisis scenarios</vt:lpstr>
      <vt:lpstr>Point Two:  what we see in funded pension schemes – fund losses in 2008  …. and lost years of pension savings </vt:lpstr>
      <vt:lpstr>Point Two: …what we see in funded pension schemes</vt:lpstr>
      <vt:lpstr>Point Two: Effect of the crisis: what we see in funded pension schemes …</vt:lpstr>
      <vt:lpstr>Point Two: Effect of the crisis: what we see in funded pension schemes …</vt:lpstr>
      <vt:lpstr>Point Three: what the crisis has shown so far </vt:lpstr>
      <vt:lpstr>Generic problems : Response… </vt:lpstr>
      <vt:lpstr>Презентация PowerPoint</vt:lpstr>
      <vt:lpstr>Generic problems  </vt:lpstr>
      <vt:lpstr>Generic problems : fees… </vt:lpstr>
      <vt:lpstr>Generic outcome of paradigmatic reforms</vt:lpstr>
      <vt:lpstr>Презентация PowerPoint</vt:lpstr>
      <vt:lpstr>Point Four:  Generic repair strategies …a few reminders first  </vt:lpstr>
      <vt:lpstr>Key principles of ILC Policy recommendations  for the extension of coverage : focus on outcomes not on institutional set-ups   </vt:lpstr>
      <vt:lpstr>Point Four: Options for  solutions combining financial and social stabilisation...are not abundant </vt:lpstr>
      <vt:lpstr>What is needed… A DB Guarantee for a DC or NDC scheme…</vt:lpstr>
      <vt:lpstr> A side-kick: The identity of the  NDC benefit formula and  the classical DB pension formula   </vt:lpstr>
      <vt:lpstr>What is needed to avoid « a waste « of the crisis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SOCFAS</dc:title>
  <dc:subject>GSTF, GovBody ESP Committee</dc:subject>
  <dc:creator>David Gold</dc:creator>
  <cp:lastModifiedBy>User(Nout2)</cp:lastModifiedBy>
  <cp:revision>568</cp:revision>
  <cp:lastPrinted>2002-01-11T22:05:02Z</cp:lastPrinted>
  <dcterms:created xsi:type="dcterms:W3CDTF">1997-11-26T18:28:56Z</dcterms:created>
  <dcterms:modified xsi:type="dcterms:W3CDTF">2011-11-01T06:19:13Z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gold@ilo.org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I:\ilowww\public\english\90travai\sechyg</vt:lpwstr>
  </property>
</Properties>
</file>