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67" r:id="rId3"/>
    <p:sldId id="283" r:id="rId4"/>
    <p:sldId id="284" r:id="rId5"/>
    <p:sldId id="285" r:id="rId6"/>
    <p:sldId id="290" r:id="rId7"/>
    <p:sldId id="289" r:id="rId8"/>
    <p:sldId id="287" r:id="rId9"/>
    <p:sldId id="282" r:id="rId10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2" d="100"/>
          <a:sy n="122" d="100"/>
        </p:scale>
        <p:origin x="-72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35" cy="497600"/>
          </a:xfrm>
          <a:prstGeom prst="rect">
            <a:avLst/>
          </a:prstGeom>
        </p:spPr>
        <p:txBody>
          <a:bodyPr vert="horz" lIns="91984" tIns="45992" rIns="91984" bIns="4599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956" y="0"/>
            <a:ext cx="2946135" cy="497600"/>
          </a:xfrm>
          <a:prstGeom prst="rect">
            <a:avLst/>
          </a:prstGeom>
        </p:spPr>
        <p:txBody>
          <a:bodyPr vert="horz" lIns="91984" tIns="45992" rIns="91984" bIns="45992" rtlCol="0"/>
          <a:lstStyle>
            <a:lvl1pPr algn="r">
              <a:defRPr sz="1200"/>
            </a:lvl1pPr>
          </a:lstStyle>
          <a:p>
            <a:fld id="{9B7E646D-6F7D-4D6E-9BEB-9AE89E72A28F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84" tIns="45992" rIns="91984" bIns="4599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77909"/>
            <a:ext cx="5437188" cy="3907901"/>
          </a:xfrm>
          <a:prstGeom prst="rect">
            <a:avLst/>
          </a:prstGeom>
        </p:spPr>
        <p:txBody>
          <a:bodyPr vert="horz" lIns="91984" tIns="45992" rIns="91984" bIns="4599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9039"/>
            <a:ext cx="2946135" cy="497600"/>
          </a:xfrm>
          <a:prstGeom prst="rect">
            <a:avLst/>
          </a:prstGeom>
        </p:spPr>
        <p:txBody>
          <a:bodyPr vert="horz" lIns="91984" tIns="45992" rIns="91984" bIns="4599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956" y="9429039"/>
            <a:ext cx="2946135" cy="497600"/>
          </a:xfrm>
          <a:prstGeom prst="rect">
            <a:avLst/>
          </a:prstGeom>
        </p:spPr>
        <p:txBody>
          <a:bodyPr vert="horz" lIns="91984" tIns="45992" rIns="91984" bIns="45992" rtlCol="0" anchor="b"/>
          <a:lstStyle>
            <a:lvl1pPr algn="r">
              <a:defRPr sz="1200"/>
            </a:lvl1pPr>
          </a:lstStyle>
          <a:p>
            <a:fld id="{06925934-93DE-46AB-805E-4377EE11D0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380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1F249-ACFC-4365-B0EF-FB768F8F9499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A84-1BCC-49D2-8016-837A648F8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65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1F249-ACFC-4365-B0EF-FB768F8F9499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A84-1BCC-49D2-8016-837A648F8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484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1F249-ACFC-4365-B0EF-FB768F8F9499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A84-1BCC-49D2-8016-837A648F8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309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1F249-ACFC-4365-B0EF-FB768F8F9499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A84-1BCC-49D2-8016-837A648F8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84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1F249-ACFC-4365-B0EF-FB768F8F9499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A84-1BCC-49D2-8016-837A648F8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882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1F249-ACFC-4365-B0EF-FB768F8F9499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A84-1BCC-49D2-8016-837A648F8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66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1F249-ACFC-4365-B0EF-FB768F8F9499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A84-1BCC-49D2-8016-837A648F8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00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1F249-ACFC-4365-B0EF-FB768F8F9499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A84-1BCC-49D2-8016-837A648F8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4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1F249-ACFC-4365-B0EF-FB768F8F9499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A84-1BCC-49D2-8016-837A648F8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7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1F249-ACFC-4365-B0EF-FB768F8F9499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A84-1BCC-49D2-8016-837A648F8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625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1F249-ACFC-4365-B0EF-FB768F8F9499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A84-1BCC-49D2-8016-837A648F8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936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1F249-ACFC-4365-B0EF-FB768F8F9499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77A84-1BCC-49D2-8016-837A648F8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941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64024" y="155259"/>
            <a:ext cx="11058256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indent="450215" algn="ctr">
              <a:lnSpc>
                <a:spcPts val="2400"/>
              </a:lnSpc>
            </a:pPr>
            <a:r>
              <a:rPr kumimoji="0" lang="ru-RU" sz="20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Федеральный </a:t>
            </a:r>
            <a:r>
              <a:rPr lang="ru-RU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закон от </a:t>
            </a:r>
            <a:r>
              <a:rPr lang="ru-RU" b="1" dirty="0" smtClean="0">
                <a:solidFill>
                  <a:srgbClr val="002060"/>
                </a:solidFill>
              </a:rPr>
              <a:t>17 </a:t>
            </a:r>
            <a:r>
              <a:rPr lang="ru-RU" b="1" dirty="0">
                <a:solidFill>
                  <a:srgbClr val="002060"/>
                </a:solidFill>
              </a:rPr>
              <a:t>февраля 2023 года № 20-ФЗ </a:t>
            </a:r>
            <a:r>
              <a:rPr lang="ru-RU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2400"/>
              </a:lnSpc>
            </a:pP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особенностях правового регулирования отношений по обязательному социальному страхованию граждан, проживающих на территориях Донецкой Народной Республики, Луганской Народной Республики, Запорожской области </a:t>
            </a:r>
            <a:endParaRPr lang="ru-RU" sz="2000" b="1" dirty="0" smtClean="0">
              <a:solidFill>
                <a:schemeClr val="accent5">
                  <a:lumMod val="50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2400"/>
              </a:lnSpc>
            </a:pP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Херсонской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области»</a:t>
            </a:r>
          </a:p>
          <a:p>
            <a:pPr algn="ctr">
              <a:lnSpc>
                <a:spcPts val="2400"/>
              </a:lnSpc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части </a:t>
            </a:r>
            <a:r>
              <a:rPr lang="ru-RU" dirty="0"/>
              <a:t>обеспечения пособиями по обязательному социальному страхованию на случай временной нетрудоспособности и в связи с материнством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A84-1BCC-49D2-8016-837A648F8F29}" type="slidenum">
              <a:rPr lang="ru-RU" smtClean="0"/>
              <a:t>1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98264" y="2493097"/>
            <a:ext cx="10789776" cy="1754326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2060"/>
                </a:solidFill>
              </a:rPr>
              <a:t>Действие </a:t>
            </a:r>
            <a:r>
              <a:rPr lang="ru-RU" dirty="0" smtClean="0">
                <a:solidFill>
                  <a:srgbClr val="002060"/>
                </a:solidFill>
              </a:rPr>
              <a:t>Федерального закона № 20-ФЗ распространяется на: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srgbClr val="002060"/>
              </a:solidFill>
            </a:endParaRPr>
          </a:p>
          <a:p>
            <a:pPr marL="285750" lvl="0" indent="-28575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</a:rPr>
              <a:t>граждан </a:t>
            </a:r>
            <a:r>
              <a:rPr lang="ru-RU" dirty="0">
                <a:solidFill>
                  <a:srgbClr val="002060"/>
                </a:solidFill>
              </a:rPr>
              <a:t>РФ, </a:t>
            </a:r>
            <a:r>
              <a:rPr lang="ru-RU" dirty="0" smtClean="0">
                <a:solidFill>
                  <a:srgbClr val="002060"/>
                </a:solidFill>
              </a:rPr>
              <a:t>проживающих </a:t>
            </a:r>
            <a:r>
              <a:rPr lang="ru-RU" dirty="0">
                <a:solidFill>
                  <a:srgbClr val="002060"/>
                </a:solidFill>
              </a:rPr>
              <a:t>(</a:t>
            </a:r>
            <a:r>
              <a:rPr lang="ru-RU" dirty="0" smtClean="0">
                <a:solidFill>
                  <a:srgbClr val="002060"/>
                </a:solidFill>
              </a:rPr>
              <a:t>проживавших) </a:t>
            </a:r>
            <a:r>
              <a:rPr lang="ru-RU" dirty="0">
                <a:solidFill>
                  <a:srgbClr val="002060"/>
                </a:solidFill>
              </a:rPr>
              <a:t>на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2060"/>
                </a:solidFill>
              </a:rPr>
              <a:t>новых территориях РФ</a:t>
            </a:r>
            <a:r>
              <a:rPr lang="ru-RU" dirty="0" smtClean="0">
                <a:solidFill>
                  <a:srgbClr val="002060"/>
                </a:solidFill>
              </a:rPr>
              <a:t>,</a:t>
            </a:r>
            <a:endParaRPr lang="ru-RU" dirty="0">
              <a:solidFill>
                <a:srgbClr val="002060"/>
              </a:solidFill>
            </a:endParaRPr>
          </a:p>
          <a:p>
            <a:pPr marL="285750" lvl="0" indent="-28575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</a:rPr>
              <a:t>иностранных граждан </a:t>
            </a:r>
            <a:r>
              <a:rPr lang="ru-RU" dirty="0">
                <a:solidFill>
                  <a:srgbClr val="002060"/>
                </a:solidFill>
              </a:rPr>
              <a:t>и лица без </a:t>
            </a:r>
            <a:r>
              <a:rPr lang="ru-RU" dirty="0" smtClean="0">
                <a:solidFill>
                  <a:srgbClr val="002060"/>
                </a:solidFill>
              </a:rPr>
              <a:t>гражданства проживающих,</a:t>
            </a:r>
            <a:endParaRPr lang="ru-RU" dirty="0">
              <a:solidFill>
                <a:srgbClr val="002060"/>
              </a:solidFill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2060"/>
                </a:solidFill>
              </a:rPr>
              <a:t>ранее </a:t>
            </a:r>
            <a:r>
              <a:rPr lang="ru-RU" dirty="0" smtClean="0">
                <a:solidFill>
                  <a:srgbClr val="002060"/>
                </a:solidFill>
              </a:rPr>
              <a:t>проживавших </a:t>
            </a:r>
            <a:r>
              <a:rPr lang="ru-RU" dirty="0">
                <a:solidFill>
                  <a:srgbClr val="002060"/>
                </a:solidFill>
              </a:rPr>
              <a:t>и </a:t>
            </a:r>
            <a:r>
              <a:rPr lang="ru-RU" dirty="0" smtClean="0">
                <a:solidFill>
                  <a:srgbClr val="002060"/>
                </a:solidFill>
              </a:rPr>
              <a:t>выехавших </a:t>
            </a:r>
            <a:r>
              <a:rPr lang="ru-RU" dirty="0">
                <a:solidFill>
                  <a:srgbClr val="002060"/>
                </a:solidFill>
              </a:rPr>
              <a:t>за пределы новых территорий РФ </a:t>
            </a:r>
            <a:r>
              <a:rPr lang="ru-RU" dirty="0" smtClean="0">
                <a:solidFill>
                  <a:srgbClr val="002060"/>
                </a:solidFill>
              </a:rPr>
              <a:t>в </a:t>
            </a:r>
            <a:r>
              <a:rPr lang="ru-RU" dirty="0">
                <a:solidFill>
                  <a:srgbClr val="002060"/>
                </a:solidFill>
              </a:rPr>
              <a:t>другие субъекты РФ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98264" y="4505629"/>
            <a:ext cx="10789776" cy="92333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2060"/>
                </a:solidFill>
              </a:rPr>
              <a:t>Реализация прав на получение выплат по ОСС на случай </a:t>
            </a:r>
            <a:r>
              <a:rPr lang="ru-RU" dirty="0" err="1" smtClean="0">
                <a:solidFill>
                  <a:srgbClr val="002060"/>
                </a:solidFill>
              </a:rPr>
              <a:t>ВНиМ</a:t>
            </a:r>
            <a:r>
              <a:rPr lang="ru-RU" dirty="0" smtClean="0">
                <a:solidFill>
                  <a:srgbClr val="002060"/>
                </a:solidFill>
              </a:rPr>
              <a:t> с 01.03.2023 осуществляется 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ea typeface="Calibri" panose="020F0502020204030204" pitchFamily="34" charset="0"/>
              </a:rPr>
              <a:t>порядке, размерах, объеме и на условиях, которые предусмотрены законодательством Российской Федерации, с учетом особенностей, 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предусмотренных Федеральным законом № 20-ФЗ.</a:t>
            </a:r>
            <a:endParaRPr lang="ru-RU" dirty="0" smtClean="0">
              <a:solidFill>
                <a:srgbClr val="002060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98264" y="5558062"/>
            <a:ext cx="10789776" cy="669184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При </a:t>
            </a:r>
            <a:r>
              <a:rPr lang="ru-RU" sz="1800" dirty="0">
                <a:solidFill>
                  <a:srgbClr val="002060"/>
                </a:solidFill>
              </a:rPr>
              <a:t>реализации гражданами права на получение выплат по ОСС на случай </a:t>
            </a:r>
            <a:r>
              <a:rPr lang="ru-RU" sz="1800" dirty="0" err="1" smtClean="0">
                <a:solidFill>
                  <a:srgbClr val="002060"/>
                </a:solidFill>
              </a:rPr>
              <a:t>ВНиМ</a:t>
            </a:r>
            <a:endParaRPr lang="ru-RU" sz="1800" dirty="0" smtClean="0">
              <a:solidFill>
                <a:srgbClr val="002060"/>
              </a:solidFill>
            </a:endParaRPr>
          </a:p>
          <a:p>
            <a:pPr marL="0" lvl="0" indent="0" algn="ctr">
              <a:spcBef>
                <a:spcPct val="0"/>
              </a:spcBef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документы</a:t>
            </a:r>
            <a:r>
              <a:rPr lang="ru-RU" sz="1800" dirty="0">
                <a:solidFill>
                  <a:srgbClr val="002060"/>
                </a:solidFill>
              </a:rPr>
              <a:t>, составленные на </a:t>
            </a:r>
            <a:r>
              <a:rPr lang="ru-RU" sz="1800" dirty="0" smtClean="0">
                <a:solidFill>
                  <a:srgbClr val="002060"/>
                </a:solidFill>
              </a:rPr>
              <a:t>украинском языке принимаются без перевода на русский язык </a:t>
            </a:r>
            <a:endParaRPr lang="ru-RU" sz="1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494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14832" y="248089"/>
            <a:ext cx="9964397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Особенности </a:t>
            </a:r>
            <a:r>
              <a:rPr lang="ru-RU" sz="2000" b="1" i="1" dirty="0" smtClean="0">
                <a:solidFill>
                  <a:srgbClr val="C00000"/>
                </a:solidFill>
              </a:rPr>
              <a:t>выплаты пособий</a:t>
            </a: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</a:rPr>
              <a:t>по ОСС на случай</a:t>
            </a: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ВНИМ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56395" y="1035636"/>
            <a:ext cx="3972558" cy="286232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Пособия по ВН и БИР по страховым случаям, наступившим до 01.03.2023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назначаются и выплачиваются на основании 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ЛН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,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выданного по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форме, установленной</a:t>
            </a: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 нормативными актами ДНР и ЛНР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, действовавшим до 01.03.2023, а по страховым случаям с 01.03.2023  по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01.01.202</a:t>
            </a:r>
            <a:r>
              <a:rPr kumimoji="0" lang="ru-RU" b="0" i="0" u="non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7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– на основании бумажного ЛН или ЭЛН.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1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20374" y="6365331"/>
            <a:ext cx="2743200" cy="365125"/>
          </a:xfrm>
        </p:spPr>
        <p:txBody>
          <a:bodyPr/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631919" y="1169132"/>
            <a:ext cx="4480560" cy="2739211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СФР будет выплачивать все пособия по ОСС ВНиМ по страховым случаям, наступившим с 0</a:t>
            </a:r>
            <a:r>
              <a:rPr lang="en-US" dirty="0" smtClean="0">
                <a:solidFill>
                  <a:srgbClr val="002060"/>
                </a:solidFill>
                <a:ea typeface="Calibri" panose="020F0502020204030204" pitchFamily="34" charset="0"/>
              </a:rPr>
              <a:t>1.03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.2023.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Пособия по ВН и 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БиР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 с 01.03.2023 будут</a:t>
            </a: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 выплачиваться на основании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b="0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бумажного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 </a:t>
            </a:r>
            <a:r>
              <a:rPr lang="en-US" dirty="0" smtClean="0">
                <a:solidFill>
                  <a:srgbClr val="002060"/>
                </a:solidFill>
                <a:ea typeface="Calibri" panose="020F0502020204030204" pitchFamily="34" charset="0"/>
              </a:rPr>
              <a:t>ЛН и</a:t>
            </a:r>
            <a:r>
              <a:rPr kumimoji="0" lang="en-US" b="0" i="0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ли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 </a:t>
            </a: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ЭЛН</a:t>
            </a:r>
            <a:endParaRPr lang="ru-RU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1600" dirty="0">
              <a:solidFill>
                <a:srgbClr val="002060"/>
              </a:solidFill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1156395" y="692286"/>
            <a:ext cx="3889430" cy="303619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665170" y="674823"/>
            <a:ext cx="4414058" cy="419998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1247835" y="4380091"/>
            <a:ext cx="9964396" cy="921452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800" dirty="0" smtClean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Лицам</a:t>
            </a:r>
            <a:r>
              <a:rPr lang="ru-RU" sz="1800" dirty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, находящимся по состоянию на 01.03.2023 в отпуске по уходу за ребенком </a:t>
            </a:r>
            <a:r>
              <a:rPr lang="ru-RU" sz="1800" b="1" dirty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ежемесячное пособие по уходу за ребенком </a:t>
            </a:r>
            <a:r>
              <a:rPr lang="ru-RU" sz="1800" dirty="0" smtClean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будет</a:t>
            </a:r>
            <a:r>
              <a:rPr lang="ru-RU" sz="1800" b="1" dirty="0" smtClean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выплачиваться </a:t>
            </a:r>
            <a:r>
              <a:rPr lang="ru-RU" sz="1800" dirty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с 01.03.2023 до </a:t>
            </a:r>
            <a:r>
              <a:rPr lang="ru-RU" sz="1800" dirty="0" smtClean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исполнения ребенку возраста 1,5 лет</a:t>
            </a:r>
            <a:endParaRPr lang="ru-RU" sz="1800" dirty="0">
              <a:solidFill>
                <a:srgbClr val="002060"/>
              </a:solidFill>
              <a:latin typeface="Calibri" panose="020F05020202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0" indent="0">
              <a:lnSpc>
                <a:spcPct val="80000"/>
              </a:lnSpc>
              <a:buNone/>
            </a:pP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Номер слайда 1"/>
          <p:cNvSpPr txBox="1">
            <a:spLocks/>
          </p:cNvSpPr>
          <p:nvPr/>
        </p:nvSpPr>
        <p:spPr>
          <a:xfrm>
            <a:off x="2426989" y="692286"/>
            <a:ext cx="1348242" cy="2769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>
                <a:solidFill>
                  <a:srgbClr val="002060"/>
                </a:solidFill>
              </a:rPr>
              <a:t>ДНР, ЛНР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7" name="Номер слайда 1"/>
          <p:cNvSpPr txBox="1">
            <a:spLocks/>
          </p:cNvSpPr>
          <p:nvPr/>
        </p:nvSpPr>
        <p:spPr>
          <a:xfrm>
            <a:off x="7670588" y="795707"/>
            <a:ext cx="2336719" cy="2568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>
                <a:solidFill>
                  <a:srgbClr val="002060"/>
                </a:solidFill>
              </a:rPr>
              <a:t>Запорожская и Херсонская области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1181333" y="3933468"/>
            <a:ext cx="9897895" cy="436237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Номер слайда 1"/>
          <p:cNvSpPr txBox="1">
            <a:spLocks/>
          </p:cNvSpPr>
          <p:nvPr/>
        </p:nvSpPr>
        <p:spPr>
          <a:xfrm>
            <a:off x="5422909" y="3990041"/>
            <a:ext cx="1348242" cy="2769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>
                <a:solidFill>
                  <a:srgbClr val="002060"/>
                </a:solidFill>
              </a:rPr>
              <a:t>Для всех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813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90140" y="248089"/>
            <a:ext cx="9625214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Особенности </a:t>
            </a:r>
            <a:r>
              <a:rPr lang="ru-RU" sz="2000" b="1" i="1" dirty="0" smtClean="0">
                <a:solidFill>
                  <a:srgbClr val="C00000"/>
                </a:solidFill>
              </a:rPr>
              <a:t>определения среднего заработка</a:t>
            </a:r>
            <a:endParaRPr kumimoji="0" lang="ru-RU" sz="2000" b="1" i="1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90140" y="1080193"/>
            <a:ext cx="4213627" cy="286232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В средний заработок для исчисления пособий включаются все виды выплат и вознаграждений,</a:t>
            </a: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на которые были начислены страховые взносы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на 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общеобязательное социальное страхование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 на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случай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временной нетрудоспособности и в связи с материнством в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соответствии с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НПА, действовавшими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до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01.01.2023 в ДНР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и 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Л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НР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  <p:sp>
        <p:nvSpPr>
          <p:cNvPr id="1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920870" y="6202754"/>
            <a:ext cx="2743200" cy="365125"/>
          </a:xfrm>
        </p:spPr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1114832" y="718840"/>
            <a:ext cx="3889430" cy="303619"/>
          </a:xfrm>
          <a:prstGeom prst="down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1"/>
          <p:cNvSpPr txBox="1">
            <a:spLocks/>
          </p:cNvSpPr>
          <p:nvPr/>
        </p:nvSpPr>
        <p:spPr>
          <a:xfrm>
            <a:off x="2318923" y="710721"/>
            <a:ext cx="1348242" cy="2769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>
                <a:solidFill>
                  <a:srgbClr val="002060"/>
                </a:solidFill>
              </a:rPr>
              <a:t>ДНР, ЛНР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6169308" y="710721"/>
            <a:ext cx="4414058" cy="419998"/>
          </a:xfrm>
          <a:prstGeom prst="down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Номер слайда 1"/>
          <p:cNvSpPr txBox="1">
            <a:spLocks/>
          </p:cNvSpPr>
          <p:nvPr/>
        </p:nvSpPr>
        <p:spPr>
          <a:xfrm>
            <a:off x="7152686" y="880216"/>
            <a:ext cx="2452788" cy="1212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>
                <a:solidFill>
                  <a:srgbClr val="002060"/>
                </a:solidFill>
              </a:rPr>
              <a:t>Запорожская и Херсонская области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69308" y="1172824"/>
            <a:ext cx="4446045" cy="286232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В средний заработок для исчисления пособий включаются все виды выплат и вознаграждений начисленные застрахованному лицу за периоды работы по трудовому договору, замещения государственных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и муниципальных должностей, должностей государственной и муниципальной службы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на территориях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Запорожской и Херсонской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областях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в период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с 30.09.2022 до 01.01.2023. 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90140" y="4467140"/>
            <a:ext cx="9593226" cy="120032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Сведения о заработке за период с 30.09.2022 до 01.01.2024 и другие сведения и (или) документы для назначения и выплаты пособий  представляются страхователями  в территориальный орган СФР на бумажном носителе или в форме электронного документа в порядке, определяемом </a:t>
            </a:r>
            <a:r>
              <a:rPr lang="ru-RU" i="1" dirty="0" smtClean="0">
                <a:solidFill>
                  <a:srgbClr val="002060"/>
                </a:solidFill>
                <a:ea typeface="Calibri" panose="020F0502020204030204" pitchFamily="34" charset="0"/>
              </a:rPr>
              <a:t>Фондом. </a:t>
            </a:r>
            <a:endParaRPr kumimoji="0" lang="ru-RU" b="0" i="1" u="none" strike="sng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1006134" y="4046221"/>
            <a:ext cx="9617216" cy="399601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Номер слайда 1"/>
          <p:cNvSpPr txBox="1">
            <a:spLocks/>
          </p:cNvSpPr>
          <p:nvPr/>
        </p:nvSpPr>
        <p:spPr>
          <a:xfrm>
            <a:off x="5004262" y="4097606"/>
            <a:ext cx="1348242" cy="2769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>
                <a:solidFill>
                  <a:srgbClr val="002060"/>
                </a:solidFill>
              </a:rPr>
              <a:t>Для всех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990140" y="6096281"/>
            <a:ext cx="9593226" cy="372812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spcBef>
                <a:spcPts val="0"/>
              </a:spcBef>
              <a:buNone/>
            </a:pPr>
            <a:r>
              <a:rPr lang="ru-RU" sz="1800" dirty="0" smtClean="0">
                <a:solidFill>
                  <a:srgbClr val="002060"/>
                </a:solidFill>
                <a:ea typeface="Calibri" panose="020F0502020204030204" pitchFamily="34" charset="0"/>
              </a:rPr>
              <a:t>Гривна </a:t>
            </a:r>
            <a:r>
              <a:rPr lang="ru-RU" sz="1800" dirty="0">
                <a:solidFill>
                  <a:srgbClr val="002060"/>
                </a:solidFill>
                <a:ea typeface="Calibri" panose="020F0502020204030204" pitchFamily="34" charset="0"/>
              </a:rPr>
              <a:t>пересчитывается в рубли по курсу ЦБ РФ на 30.09.2022</a:t>
            </a:r>
            <a:endParaRPr lang="ru-RU" sz="1800" dirty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3487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36714" y="274638"/>
            <a:ext cx="8918575" cy="411162"/>
          </a:xfrm>
          <a:ln>
            <a:solidFill>
              <a:srgbClr val="0070C0"/>
            </a:solidFill>
          </a:ln>
        </p:spPr>
        <p:txBody>
          <a:bodyPr/>
          <a:lstStyle/>
          <a:p>
            <a:pPr algn="ctr"/>
            <a:r>
              <a:rPr lang="ru-RU" sz="2000" b="1" i="1" dirty="0">
                <a:solidFill>
                  <a:srgbClr val="C0000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Особенности </a:t>
            </a:r>
            <a:r>
              <a:rPr lang="ru-RU" sz="2000" b="1" i="1" dirty="0" smtClean="0">
                <a:solidFill>
                  <a:srgbClr val="C0000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исчисления и выплаты пособий для ДНР, ЛНР </a:t>
            </a:r>
            <a:endParaRPr lang="ru-RU" sz="2000" b="1" i="1" dirty="0">
              <a:solidFill>
                <a:srgbClr val="C00000"/>
              </a:solidFill>
              <a:latin typeface="Calibri" panose="020F050202020403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6714" y="838200"/>
            <a:ext cx="9020202" cy="461151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80000"/>
              </a:lnSpc>
              <a:buNone/>
            </a:pPr>
            <a:endParaRPr lang="ru-RU" sz="1400" b="1" dirty="0">
              <a:solidFill>
                <a:srgbClr val="003399"/>
              </a:solidFill>
              <a:latin typeface="Calibri" panose="020F05020202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ru-RU" sz="2000" b="1" dirty="0">
                <a:solidFill>
                  <a:srgbClr val="003399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Временная нетрудоспособность и отпуск по </a:t>
            </a:r>
            <a:r>
              <a:rPr lang="ru-RU" sz="2000" b="1" dirty="0" err="1">
                <a:solidFill>
                  <a:srgbClr val="003399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БиР</a:t>
            </a:r>
            <a:r>
              <a:rPr lang="ru-RU" sz="2000" b="1" dirty="0">
                <a:solidFill>
                  <a:srgbClr val="003399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 наступили до 28.02.2023 и продолжаются после 28.02.2023</a:t>
            </a:r>
          </a:p>
          <a:p>
            <a:pPr marL="0" indent="0" algn="ctr">
              <a:lnSpc>
                <a:spcPct val="80000"/>
              </a:lnSpc>
              <a:buNone/>
            </a:pPr>
            <a:endParaRPr lang="ru-RU" sz="1400" b="1" dirty="0">
              <a:solidFill>
                <a:srgbClr val="003399"/>
              </a:solidFill>
              <a:latin typeface="Calibri" panose="020F05020202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r>
              <a:rPr lang="ru-RU" sz="2300" b="1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     30.09.2022 ---------------------- </a:t>
            </a:r>
            <a:r>
              <a:rPr lang="ru-RU" sz="2300" b="1" dirty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28.02.2023   </a:t>
            </a:r>
            <a:r>
              <a:rPr lang="ru-RU" sz="2300" b="1" dirty="0" smtClean="0">
                <a:solidFill>
                  <a:srgbClr val="FF0000"/>
                </a:solidFill>
                <a:ea typeface="Arial Unicode MS" pitchFamily="34" charset="-128"/>
                <a:cs typeface="Arial Unicode MS" pitchFamily="34" charset="-128"/>
              </a:rPr>
              <a:t>            01.03.2023 --------------------------------------</a:t>
            </a:r>
            <a:endParaRPr lang="ru-RU" sz="2300" b="1" dirty="0">
              <a:solidFill>
                <a:srgbClr val="FF0000"/>
              </a:solidFill>
              <a:ea typeface="Arial Unicode MS" pitchFamily="34" charset="-128"/>
              <a:cs typeface="Arial Unicode MS" pitchFamily="34" charset="-128"/>
            </a:endParaRPr>
          </a:p>
          <a:p>
            <a:pPr marL="0" indent="0">
              <a:lnSpc>
                <a:spcPct val="80000"/>
              </a:lnSpc>
              <a:buNone/>
            </a:pPr>
            <a:endParaRPr lang="ru-RU" sz="2000" dirty="0">
              <a:solidFill>
                <a:srgbClr val="FF0000"/>
              </a:solidFill>
              <a:ea typeface="Arial Unicode MS" pitchFamily="34" charset="-128"/>
              <a:cs typeface="Arial Unicode MS" pitchFamily="34" charset="-128"/>
            </a:endParaRPr>
          </a:p>
          <a:p>
            <a:pPr marL="0" indent="0">
              <a:lnSpc>
                <a:spcPct val="80000"/>
              </a:lnSpc>
              <a:buNone/>
            </a:pPr>
            <a:endParaRPr lang="ru-RU" sz="2000" dirty="0">
              <a:solidFill>
                <a:srgbClr val="FF0000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FF0000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FF0000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FF0000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FF0000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FF0000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FF0000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FF0000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endParaRPr lang="ru-RU" sz="2000" dirty="0">
              <a:solidFill>
                <a:srgbClr val="FF0000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endParaRPr lang="ru-RU" sz="1600" dirty="0">
              <a:solidFill>
                <a:srgbClr val="003399"/>
              </a:solidFill>
              <a:latin typeface="Calibri" panose="020F05020202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</a:pPr>
            <a:endParaRPr lang="ru-RU" sz="1600" dirty="0">
              <a:solidFill>
                <a:srgbClr val="003399"/>
              </a:solidFill>
              <a:latin typeface="Calibri" panose="020F05020202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ru-RU" sz="1600" dirty="0" smtClean="0">
                <a:solidFill>
                  <a:srgbClr val="003399"/>
                </a:solidFill>
                <a:ea typeface="Arial Unicode MS" pitchFamily="34" charset="-128"/>
                <a:cs typeface="Arial Unicode MS" pitchFamily="34" charset="-128"/>
              </a:rPr>
              <a:t>        </a:t>
            </a:r>
            <a:endParaRPr lang="ru-RU" sz="1600" dirty="0">
              <a:solidFill>
                <a:srgbClr val="003399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Левая фигурная скобка 2"/>
          <p:cNvSpPr/>
          <p:nvPr/>
        </p:nvSpPr>
        <p:spPr bwMode="auto">
          <a:xfrm rot="16200000">
            <a:off x="3779581" y="338770"/>
            <a:ext cx="381001" cy="3880540"/>
          </a:xfrm>
          <a:prstGeom prst="leftBrace">
            <a:avLst/>
          </a:prstGeom>
          <a:noFill/>
          <a:ln w="28575" cap="flat" cmpd="tri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latin typeface="Arial" charset="0"/>
            </a:endParaRPr>
          </a:p>
        </p:txBody>
      </p:sp>
      <p:sp>
        <p:nvSpPr>
          <p:cNvPr id="6" name="Левая фигурная скобка 5"/>
          <p:cNvSpPr/>
          <p:nvPr/>
        </p:nvSpPr>
        <p:spPr bwMode="auto">
          <a:xfrm rot="16200000">
            <a:off x="8416021" y="355281"/>
            <a:ext cx="406010" cy="3872525"/>
          </a:xfrm>
          <a:prstGeom prst="leftBrace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latin typeface="Arial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029407" y="2514599"/>
            <a:ext cx="3880945" cy="1384069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80000"/>
              </a:lnSpc>
              <a:buNone/>
            </a:pPr>
            <a:r>
              <a:rPr lang="ru-RU" sz="2000" dirty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ЕСЛИ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2000" dirty="0" smtClean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застрахованные лица имели </a:t>
            </a:r>
            <a:r>
              <a:rPr lang="ru-RU" sz="2000" dirty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право на получение пособий по </a:t>
            </a:r>
            <a:r>
              <a:rPr lang="ru-RU" sz="2000" dirty="0" smtClean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нормативным актам ДНР, ЛНР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ru-RU" sz="1400" kern="0" dirty="0"/>
              <a:t> </a:t>
            </a:r>
          </a:p>
          <a:p>
            <a:pPr>
              <a:lnSpc>
                <a:spcPct val="80000"/>
              </a:lnSpc>
            </a:pPr>
            <a:endParaRPr lang="ru-RU" sz="2000" kern="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682766" y="2514600"/>
            <a:ext cx="3974150" cy="2836868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80000"/>
              </a:lnSpc>
              <a:buNone/>
            </a:pPr>
            <a:r>
              <a:rPr lang="ru-RU" sz="2000" dirty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ТО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2000" dirty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1. Имеют право на получение пособий по Закону № 255-ФЗ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2000" dirty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2. Если размер пособия, исчисленный по Закону № 255-ФЗ 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&lt; </a:t>
            </a:r>
            <a:r>
              <a:rPr lang="ru-RU" sz="2000" dirty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размера пособия, исчисленного по </a:t>
            </a:r>
            <a:r>
              <a:rPr lang="ru-RU" sz="2000" dirty="0" smtClean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нормативным актам ДНР, ЛНР </a:t>
            </a:r>
            <a:r>
              <a:rPr lang="ru-RU" sz="2000" dirty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ru-RU" sz="2000" dirty="0" smtClean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действовавшим </a:t>
            </a:r>
            <a:r>
              <a:rPr lang="ru-RU" sz="2000" dirty="0">
                <a:solidFill>
                  <a:srgbClr val="00206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до 01.03.2023), то пособия выплачиваются в прежнем размере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1400" kern="0" dirty="0"/>
              <a:t> </a:t>
            </a:r>
          </a:p>
          <a:p>
            <a:pPr>
              <a:lnSpc>
                <a:spcPct val="80000"/>
              </a:lnSpc>
            </a:pPr>
            <a:endParaRPr lang="ru-RU" sz="2000" kern="0" dirty="0"/>
          </a:p>
        </p:txBody>
      </p: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ru-RU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895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922712" y="136320"/>
            <a:ext cx="9821486" cy="376771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 eaLnBrk="0" hangingPunct="0">
              <a:lnSpc>
                <a:spcPts val="1800"/>
              </a:lnSpc>
              <a:spcBef>
                <a:spcPct val="20000"/>
              </a:spcBef>
              <a:buSzPct val="150000"/>
              <a:defRPr/>
            </a:pPr>
            <a:r>
              <a:rPr lang="ru-RU" sz="2000" b="1" i="1" dirty="0">
                <a:solidFill>
                  <a:srgbClr val="C0000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Особенности </a:t>
            </a:r>
            <a:r>
              <a:rPr lang="ru-RU" sz="2000" b="1" i="1" dirty="0" smtClean="0">
                <a:solidFill>
                  <a:srgbClr val="C0000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исчисления среднего дневного заработка </a:t>
            </a:r>
            <a:endParaRPr lang="ru-RU" sz="2000" b="1" i="1" dirty="0">
              <a:solidFill>
                <a:srgbClr val="C00000"/>
              </a:solidFill>
              <a:latin typeface="Calibri" panose="020F050202020403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500640"/>
              </p:ext>
            </p:extLst>
          </p:nvPr>
        </p:nvGraphicFramePr>
        <p:xfrm>
          <a:off x="922712" y="668322"/>
          <a:ext cx="9821485" cy="5468697"/>
        </p:xfrm>
        <a:graphic>
          <a:graphicData uri="http://schemas.openxmlformats.org/drawingml/2006/table">
            <a:tbl>
              <a:tblPr/>
              <a:tblGrid>
                <a:gridCol w="542484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897212">
                  <a:extLst>
                    <a:ext uri="{9D8B030D-6E8A-4147-A177-3AD203B41FA5}">
                      <a16:colId xmlns="" xmlns:a16="http://schemas.microsoft.com/office/drawing/2014/main" val="263276284"/>
                    </a:ext>
                  </a:extLst>
                </a:gridCol>
                <a:gridCol w="1499431">
                  <a:extLst>
                    <a:ext uri="{9D8B030D-6E8A-4147-A177-3AD203B41FA5}">
                      <a16:colId xmlns="" xmlns:a16="http://schemas.microsoft.com/office/drawing/2014/main" val="2287500777"/>
                    </a:ext>
                  </a:extLst>
                </a:gridCol>
              </a:tblGrid>
              <a:tr h="55569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Страховой случай наступил  в период с 1.03.2023 по 31.12.2023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или до 1.03.2023, если с 1.03.2023 пособия исчисляются по Закону № 255-ФЗ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СДЗ не может превышать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2 736,99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Если по тем или иным причинам нет сведений о заработке, то заработок принимается равным МРОТ и пособия исчисляются из МРОТ. При появлении сведений о заработке</a:t>
                      </a:r>
                      <a:r>
                        <a:rPr lang="ru-RU" sz="1400" b="1" baseline="0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 будет произведена доплата пособия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678579664"/>
                  </a:ext>
                </a:extLst>
              </a:tr>
              <a:tr h="1708301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Пособие по временной нетрудоспособности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Начисленный заработок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Пособие по беременности и родам, ежемесячное пособие по уходу за ребенком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Начисленный заработок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2787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Страховой случай наступил в 2024 году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СДЗ не может превышать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4039,73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5">
                      <a:fgClr>
                        <a:srgbClr val="CCECFF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905926107"/>
                  </a:ext>
                </a:extLst>
              </a:tr>
              <a:tr h="1910981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Пособие по временной нетрудоспособности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Начисленный заработок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Пособие по беременности и родам, ежемесячное пособие по уходу за ребенком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Начисленный заработок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27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129562"/>
              </p:ext>
            </p:extLst>
          </p:nvPr>
        </p:nvGraphicFramePr>
        <p:xfrm>
          <a:off x="2977336" y="5655716"/>
          <a:ext cx="1828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8" name="Уравнение" r:id="rId3" imgW="1562040" imgH="419040" progId="Equation.3">
                  <p:embed/>
                </p:oleObj>
              </mc:Choice>
              <mc:Fallback>
                <p:oleObj name="Уравнение" r:id="rId3" imgW="1562040" imgH="419040" progId="Equation.3">
                  <p:embed/>
                  <p:pic>
                    <p:nvPicPr>
                      <p:cNvPr id="1027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336" y="5655716"/>
                        <a:ext cx="1828800" cy="4191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0704287"/>
              </p:ext>
            </p:extLst>
          </p:nvPr>
        </p:nvGraphicFramePr>
        <p:xfrm>
          <a:off x="2977336" y="4726192"/>
          <a:ext cx="16922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" name="Уравнение" r:id="rId5" imgW="1562040" imgH="419040" progId="Equation.3">
                  <p:embed/>
                </p:oleObj>
              </mc:Choice>
              <mc:Fallback>
                <p:oleObj name="Уравнение" r:id="rId5" imgW="1562040" imgH="419040" progId="Equation.3">
                  <p:embed/>
                  <p:pic>
                    <p:nvPicPr>
                      <p:cNvPr id="1029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336" y="4726192"/>
                        <a:ext cx="1692275" cy="4191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740276"/>
              </p:ext>
            </p:extLst>
          </p:nvPr>
        </p:nvGraphicFramePr>
        <p:xfrm>
          <a:off x="2977337" y="2751482"/>
          <a:ext cx="16922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" name="Уравнение" r:id="rId7" imgW="1562040" imgH="419040" progId="Equation.3">
                  <p:embed/>
                </p:oleObj>
              </mc:Choice>
              <mc:Fallback>
                <p:oleObj name="Уравнение" r:id="rId7" imgW="1562040" imgH="419040" progId="Equation.3">
                  <p:embed/>
                  <p:pic>
                    <p:nvPicPr>
                      <p:cNvPr id="1031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337" y="2751482"/>
                        <a:ext cx="169227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466906"/>
              </p:ext>
            </p:extLst>
          </p:nvPr>
        </p:nvGraphicFramePr>
        <p:xfrm>
          <a:off x="2977337" y="1880222"/>
          <a:ext cx="16922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" name="Уравнение" r:id="rId9" imgW="1562040" imgH="419040" progId="Equation.3">
                  <p:embed/>
                </p:oleObj>
              </mc:Choice>
              <mc:Fallback>
                <p:oleObj name="Уравнение" r:id="rId9" imgW="1562040" imgH="419040" progId="Equation.3">
                  <p:embed/>
                  <p:pic>
                    <p:nvPicPr>
                      <p:cNvPr id="1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337" y="1880222"/>
                        <a:ext cx="1692275" cy="4191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835044" y="6375862"/>
            <a:ext cx="2743200" cy="365125"/>
          </a:xfrm>
        </p:spPr>
        <p:txBody>
          <a:bodyPr/>
          <a:lstStyle/>
          <a:p>
            <a:r>
              <a:rPr lang="ru-RU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5500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14832" y="248089"/>
            <a:ext cx="9964397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2000" b="1" i="1" dirty="0" smtClean="0">
                <a:solidFill>
                  <a:srgbClr val="C00000"/>
                </a:solidFill>
              </a:rPr>
              <a:t>Исключаемые периоды</a:t>
            </a:r>
            <a:r>
              <a:rPr lang="ru-RU" sz="2000" b="1" i="1" dirty="0">
                <a:solidFill>
                  <a:srgbClr val="C0000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при исчислении </a:t>
            </a:r>
            <a:r>
              <a:rPr lang="ru-RU" sz="2000" b="1" i="1" dirty="0">
                <a:solidFill>
                  <a:srgbClr val="C0000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среднего дневного </a:t>
            </a:r>
            <a:r>
              <a:rPr lang="ru-RU" sz="2000" b="1" i="1" dirty="0" smtClean="0">
                <a:solidFill>
                  <a:srgbClr val="C0000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заработка </a:t>
            </a:r>
            <a:r>
              <a:rPr lang="ru-RU" sz="20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Arial Unicode MS" pitchFamily="34" charset="-128"/>
                <a:cs typeface="Arial Unicode MS" pitchFamily="34" charset="-128"/>
              </a:rPr>
              <a:t>за 2024 год </a:t>
            </a:r>
            <a:endParaRPr kumimoji="0" lang="ru-RU" sz="2000" b="1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13193" y="1062508"/>
            <a:ext cx="3972558" cy="120032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Для исчисления пособия по временной нетрудоспособности</a:t>
            </a:r>
          </a:p>
          <a:p>
            <a:pPr lvl="0" algn="just">
              <a:defRPr/>
            </a:pPr>
            <a:endParaRPr lang="ru-RU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lvl="0" algn="just">
              <a:defRPr/>
            </a:pPr>
            <a:endParaRPr lang="ru-RU" dirty="0" smtClean="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  <p:sp>
        <p:nvSpPr>
          <p:cNvPr id="1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20374" y="6365331"/>
            <a:ext cx="2743200" cy="365125"/>
          </a:xfrm>
        </p:spPr>
        <p:txBody>
          <a:bodyPr/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532166" y="1062508"/>
            <a:ext cx="4480560" cy="120032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dirty="0" smtClean="0">
                <a:solidFill>
                  <a:srgbClr val="002060"/>
                </a:solidFill>
              </a:rPr>
              <a:t>Для исчисления пособия по беременности и родам, ежемесячного пособия по уходу за ребенком </a:t>
            </a:r>
            <a:endParaRPr lang="ru-RU" sz="1600" dirty="0">
              <a:solidFill>
                <a:srgbClr val="002060"/>
              </a:solidFill>
            </a:endParaRPr>
          </a:p>
          <a:p>
            <a:pPr algn="just">
              <a:defRPr/>
            </a:pPr>
            <a:endParaRPr lang="ru-RU" dirty="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1785704" y="2278686"/>
            <a:ext cx="2627534" cy="398459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113192" y="2677146"/>
            <a:ext cx="3972559" cy="313932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Календарные дни, приходящиеся на период </a:t>
            </a:r>
            <a:r>
              <a:rPr lang="ru-RU" dirty="0">
                <a:solidFill>
                  <a:srgbClr val="002060"/>
                </a:solidFill>
                <a:ea typeface="Calibri" panose="020F0502020204030204" pitchFamily="34" charset="0"/>
              </a:rPr>
              <a:t>приостановления действия трудового договора в соответствии со статьей 351.7 Трудового кодекса Российской Федерации или приостановления государственной гражданской службы в соответствии со статьей 53.1 Федерального закона от 27 июля 2004 года 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№ </a:t>
            </a:r>
            <a:r>
              <a:rPr lang="ru-RU" dirty="0">
                <a:solidFill>
                  <a:srgbClr val="002060"/>
                </a:solidFill>
                <a:ea typeface="Calibri" panose="020F0502020204030204" pitchFamily="34" charset="0"/>
              </a:rPr>
              <a:t>79-ФЗ 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«О </a:t>
            </a:r>
            <a:r>
              <a:rPr lang="ru-RU" dirty="0">
                <a:solidFill>
                  <a:srgbClr val="002060"/>
                </a:solidFill>
                <a:ea typeface="Calibri" panose="020F0502020204030204" pitchFamily="34" charset="0"/>
              </a:rPr>
              <a:t>государственной гражданской службе Российской 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Федерации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».</a:t>
            </a:r>
            <a:endParaRPr lang="ru-RU" dirty="0" smtClean="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7458679" y="2270762"/>
            <a:ext cx="2627534" cy="375940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6598669" y="2654627"/>
            <a:ext cx="4480560" cy="203132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dirty="0" smtClean="0">
                <a:solidFill>
                  <a:srgbClr val="002060"/>
                </a:solidFill>
              </a:rPr>
              <a:t>Календарные дни, приходящиеся на периоды: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dirty="0" smtClean="0">
                <a:solidFill>
                  <a:srgbClr val="002060"/>
                </a:solidFill>
              </a:rPr>
              <a:t>временной нетрудоспособности 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dirty="0" smtClean="0">
                <a:solidFill>
                  <a:srgbClr val="002060"/>
                </a:solidFill>
              </a:rPr>
              <a:t>отпуска </a:t>
            </a:r>
            <a:r>
              <a:rPr lang="ru-RU" dirty="0">
                <a:solidFill>
                  <a:srgbClr val="002060"/>
                </a:solidFill>
              </a:rPr>
              <a:t>по беременности и </a:t>
            </a:r>
            <a:r>
              <a:rPr lang="ru-RU" dirty="0" smtClean="0">
                <a:solidFill>
                  <a:srgbClr val="002060"/>
                </a:solidFill>
              </a:rPr>
              <a:t>родам</a:t>
            </a:r>
            <a:endParaRPr lang="ru-RU" dirty="0">
              <a:solidFill>
                <a:srgbClr val="002060"/>
              </a:solidFill>
            </a:endParaRPr>
          </a:p>
          <a:p>
            <a:pPr marL="285750" indent="-285750" algn="just">
              <a:buFontTx/>
              <a:buChar char="-"/>
              <a:defRPr/>
            </a:pPr>
            <a:r>
              <a:rPr lang="ru-RU" dirty="0" smtClean="0">
                <a:solidFill>
                  <a:srgbClr val="002060"/>
                </a:solidFill>
              </a:rPr>
              <a:t>отпуска </a:t>
            </a:r>
            <a:r>
              <a:rPr lang="ru-RU" dirty="0">
                <a:solidFill>
                  <a:srgbClr val="002060"/>
                </a:solidFill>
              </a:rPr>
              <a:t>по уходу за </a:t>
            </a:r>
            <a:r>
              <a:rPr lang="ru-RU" dirty="0" smtClean="0">
                <a:solidFill>
                  <a:srgbClr val="002060"/>
                </a:solidFill>
              </a:rPr>
              <a:t>ребенком</a:t>
            </a:r>
          </a:p>
          <a:p>
            <a:pPr algn="just">
              <a:defRPr/>
            </a:pPr>
            <a:endParaRPr lang="ru-RU" dirty="0">
              <a:solidFill>
                <a:srgbClr val="002060"/>
              </a:solidFill>
            </a:endParaRPr>
          </a:p>
          <a:p>
            <a:pPr algn="just"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286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14832" y="248089"/>
            <a:ext cx="9964397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Особенности </a:t>
            </a:r>
            <a:r>
              <a:rPr lang="ru-RU" sz="2000" b="1" i="1" noProof="0" dirty="0" smtClean="0">
                <a:solidFill>
                  <a:srgbClr val="C00000"/>
                </a:solidFill>
              </a:rPr>
              <a:t>исчисления страхового стажа</a:t>
            </a:r>
            <a:endParaRPr kumimoji="0" lang="ru-RU" sz="2000" b="1" i="1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14831" y="1809573"/>
            <a:ext cx="3972558" cy="230832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Периоды работы (иной деятельности), </a:t>
            </a:r>
            <a:r>
              <a:rPr lang="ru-RU" dirty="0">
                <a:solidFill>
                  <a:srgbClr val="002060"/>
                </a:solidFill>
                <a:ea typeface="Calibri" panose="020F0502020204030204" pitchFamily="34" charset="0"/>
              </a:rPr>
              <a:t>в 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течение которых </a:t>
            </a:r>
            <a:r>
              <a:rPr lang="ru-RU" dirty="0">
                <a:solidFill>
                  <a:srgbClr val="002060"/>
                </a:solidFill>
                <a:ea typeface="Calibri" panose="020F0502020204030204" pitchFamily="34" charset="0"/>
              </a:rPr>
              <a:t>ЗЛ подлежало 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общеобязательному социальному страхованию на случай временной нетрудоспособности и в связи с материнством в </a:t>
            </a:r>
            <a:r>
              <a:rPr lang="ru-RU" dirty="0">
                <a:solidFill>
                  <a:srgbClr val="002060"/>
                </a:solidFill>
                <a:ea typeface="Calibri" panose="020F0502020204030204" pitchFamily="34" charset="0"/>
              </a:rPr>
              <a:t>соответствии с НПА, действовавшими до 01.03.2023 в ДНР и 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ЛНР</a:t>
            </a:r>
          </a:p>
        </p:txBody>
      </p:sp>
      <p:sp>
        <p:nvSpPr>
          <p:cNvPr id="1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20374" y="6365331"/>
            <a:ext cx="2743200" cy="365125"/>
          </a:xfrm>
        </p:spPr>
        <p:txBody>
          <a:bodyPr/>
          <a:lstStyle/>
          <a:p>
            <a:r>
              <a:rPr lang="ru-RU" dirty="0"/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14831" y="771449"/>
            <a:ext cx="9964397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dirty="0" smtClean="0">
                <a:solidFill>
                  <a:srgbClr val="002060"/>
                </a:solidFill>
              </a:rPr>
              <a:t>В страховой стаж, помимо периодов работы (деятельности) застрахованного лица, включаемых в страховой стаж в соответствии с Федеральным законом от 29.12.2006 № 255-ФЗ, засчитываются: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32166" y="1897228"/>
            <a:ext cx="4480560" cy="2308324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dirty="0">
                <a:solidFill>
                  <a:srgbClr val="002060"/>
                </a:solidFill>
                <a:ea typeface="Calibri" panose="020F0502020204030204" pitchFamily="34" charset="0"/>
              </a:rPr>
              <a:t>П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ериоды </a:t>
            </a:r>
            <a:r>
              <a:rPr lang="ru-RU" dirty="0">
                <a:solidFill>
                  <a:srgbClr val="002060"/>
                </a:solidFill>
                <a:ea typeface="Calibri" panose="020F0502020204030204" pitchFamily="34" charset="0"/>
              </a:rPr>
              <a:t>работы по трудовому 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договору, замещения государственных </a:t>
            </a:r>
            <a:r>
              <a:rPr lang="ru-RU" dirty="0">
                <a:solidFill>
                  <a:srgbClr val="002060"/>
                </a:solidFill>
                <a:ea typeface="Calibri" panose="020F0502020204030204" pitchFamily="34" charset="0"/>
              </a:rPr>
              <a:t>и муниципальных должностей, должностей государственной и муниципальной службы на территориях 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Запорожской и Херсонской областей </a:t>
            </a:r>
            <a:r>
              <a:rPr lang="ru-RU" dirty="0">
                <a:solidFill>
                  <a:srgbClr val="002060"/>
                </a:solidFill>
                <a:ea typeface="Calibri" panose="020F0502020204030204" pitchFamily="34" charset="0"/>
              </a:rPr>
              <a:t>в период с 30.09.2022 по </a:t>
            </a:r>
            <a:r>
              <a:rPr lang="ru-RU" dirty="0" smtClean="0">
                <a:solidFill>
                  <a:srgbClr val="002060"/>
                </a:solidFill>
                <a:ea typeface="Calibri" panose="020F0502020204030204" pitchFamily="34" charset="0"/>
              </a:rPr>
              <a:t>01.03.2023</a:t>
            </a:r>
            <a:endParaRPr lang="ru-RU" sz="1600" dirty="0">
              <a:solidFill>
                <a:srgbClr val="002060"/>
              </a:solidFill>
            </a:endParaRPr>
          </a:p>
          <a:p>
            <a:pPr algn="just">
              <a:defRPr/>
            </a:pPr>
            <a:endParaRPr lang="ru-RU" dirty="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1114831" y="1461867"/>
            <a:ext cx="3889430" cy="303619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532166" y="1483021"/>
            <a:ext cx="4363722" cy="410510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Номер слайда 1"/>
          <p:cNvSpPr txBox="1">
            <a:spLocks/>
          </p:cNvSpPr>
          <p:nvPr/>
        </p:nvSpPr>
        <p:spPr>
          <a:xfrm>
            <a:off x="2293985" y="1461867"/>
            <a:ext cx="1348242" cy="2769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>
                <a:solidFill>
                  <a:srgbClr val="002060"/>
                </a:solidFill>
              </a:rPr>
              <a:t>ДНР, ЛНР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7" name="Номер слайда 1"/>
          <p:cNvSpPr txBox="1">
            <a:spLocks/>
          </p:cNvSpPr>
          <p:nvPr/>
        </p:nvSpPr>
        <p:spPr>
          <a:xfrm>
            <a:off x="7451944" y="1411153"/>
            <a:ext cx="2580820" cy="4860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>
                <a:solidFill>
                  <a:srgbClr val="002060"/>
                </a:solidFill>
              </a:rPr>
              <a:t>Запорожская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и Херсонская области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1113193" y="4149053"/>
            <a:ext cx="9897895" cy="375940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Номер слайда 1"/>
          <p:cNvSpPr txBox="1">
            <a:spLocks/>
          </p:cNvSpPr>
          <p:nvPr/>
        </p:nvSpPr>
        <p:spPr>
          <a:xfrm>
            <a:off x="5183924" y="4198571"/>
            <a:ext cx="1348242" cy="2769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>
                <a:solidFill>
                  <a:srgbClr val="002060"/>
                </a:solidFill>
              </a:rPr>
              <a:t>Для всех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3193" y="4524992"/>
            <a:ext cx="9897895" cy="107721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Если нет возможности подтвердить периоды работы на территориях ДНР,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ЛНР</a:t>
            </a:r>
            <a:r>
              <a:rPr lang="ru-RU" sz="1600" dirty="0">
                <a:solidFill>
                  <a:srgbClr val="002060"/>
                </a:solidFill>
                <a:ea typeface="Calibri" panose="020F0502020204030204" pitchFamily="34" charset="0"/>
              </a:rPr>
              <a:t>, Херсонской и Запорожской </a:t>
            </a: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областей или Украины </a:t>
            </a:r>
            <a:r>
              <a:rPr lang="ru-RU" sz="1600" smtClean="0">
                <a:solidFill>
                  <a:srgbClr val="002060"/>
                </a:solidFill>
                <a:ea typeface="Calibri" panose="020F0502020204030204" pitchFamily="34" charset="0"/>
              </a:rPr>
              <a:t>до 01.01.2023, </a:t>
            </a:r>
            <a:r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то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они могут быть установлены на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основании решения межведомственной комиссии по реализации трудовых, пенсионных</a:t>
            </a:r>
            <a:r>
              <a:rPr kumimoji="0" lang="ru-RU" sz="1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 и социальных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прав граждан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по заявлению, поданному гражданином в </a:t>
            </a:r>
            <a:r>
              <a:rPr lang="ru-RU" sz="1600" dirty="0">
                <a:solidFill>
                  <a:srgbClr val="002060"/>
                </a:solidFill>
                <a:ea typeface="Calibri" panose="020F0502020204030204" pitchFamily="34" charset="0"/>
              </a:rPr>
              <a:t>к</a:t>
            </a:r>
            <a:r>
              <a:rPr kumimoji="0" lang="ru-RU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омиссию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Calibri" panose="020F0502020204030204" pitchFamily="34" charset="0"/>
              </a:rPr>
              <a:t> или территориальный орган СФР.</a:t>
            </a: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13193" y="5758122"/>
            <a:ext cx="9897895" cy="8309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600" b="1" dirty="0" smtClean="0">
                <a:solidFill>
                  <a:srgbClr val="C00000"/>
                </a:solidFill>
                <a:ea typeface="Calibri" panose="020F0502020204030204" pitchFamily="34" charset="0"/>
              </a:rPr>
              <a:t>Если страховой стаж не будет подтвержден, то пособие по ВН будет выплачиваться в размере 60% среднего заработка. При подтверждении стажа, будет произведена доплата пособия до 80% либо до 100 % среднего заработка в зависимости от продолжительности страхового стажа.</a:t>
            </a:r>
            <a:endPara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0080" y="717846"/>
            <a:ext cx="10964486" cy="596206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ts val="2100"/>
              </a:lnSpc>
              <a:spcBef>
                <a:spcPts val="0"/>
              </a:spcBef>
            </a:pPr>
            <a:r>
              <a:rPr lang="ru-RU" sz="6400" dirty="0" smtClean="0">
                <a:solidFill>
                  <a:srgbClr val="002060"/>
                </a:solidFill>
              </a:rPr>
              <a:t>документ</a:t>
            </a:r>
            <a:r>
              <a:rPr lang="ru-RU" sz="6400" dirty="0">
                <a:solidFill>
                  <a:srgbClr val="002060"/>
                </a:solidFill>
              </a:rPr>
              <a:t>, содержащий сведения из индивидуального лицевого счета застрахованного лица в системе индивидуального (персонифицированного) учета Украины за период до 30 сентября 2022 г., </a:t>
            </a:r>
            <a:r>
              <a:rPr lang="ru-RU" sz="6400" dirty="0" smtClean="0">
                <a:solidFill>
                  <a:srgbClr val="002060"/>
                </a:solidFill>
              </a:rPr>
              <a:t>ДНР, ЛНР, </a:t>
            </a:r>
            <a:r>
              <a:rPr lang="ru-RU" sz="6400" dirty="0">
                <a:solidFill>
                  <a:srgbClr val="002060"/>
                </a:solidFill>
              </a:rPr>
              <a:t>Запорожской области, Херсонской области за период до 1 января 2023 г.;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lang="ru-RU" sz="6400" dirty="0" smtClean="0">
                <a:solidFill>
                  <a:srgbClr val="002060"/>
                </a:solidFill>
              </a:rPr>
              <a:t>трудовые </a:t>
            </a:r>
            <a:r>
              <a:rPr lang="ru-RU" sz="6400" dirty="0">
                <a:solidFill>
                  <a:srgbClr val="002060"/>
                </a:solidFill>
              </a:rPr>
              <a:t>договоры, оформленные в соответствии с трудовым законодательством </a:t>
            </a:r>
            <a:r>
              <a:rPr lang="ru-RU" sz="6400" dirty="0" smtClean="0">
                <a:solidFill>
                  <a:srgbClr val="002060"/>
                </a:solidFill>
              </a:rPr>
              <a:t>ДНР, ЛНР </a:t>
            </a:r>
            <a:r>
              <a:rPr lang="ru-RU" sz="6400" dirty="0">
                <a:solidFill>
                  <a:srgbClr val="002060"/>
                </a:solidFill>
              </a:rPr>
              <a:t>и Украины, действовавшим на день возникновения соответствующих правоотношений;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lang="ru-RU" sz="6400" dirty="0" smtClean="0">
                <a:solidFill>
                  <a:srgbClr val="002060"/>
                </a:solidFill>
              </a:rPr>
              <a:t>справки</a:t>
            </a:r>
            <a:r>
              <a:rPr lang="ru-RU" sz="6400" dirty="0">
                <a:solidFill>
                  <a:srgbClr val="002060"/>
                </a:solidFill>
              </a:rPr>
              <a:t>, выдаваемые работодателями или соответствующими государственными (муниципальными) органами;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lang="ru-RU" sz="6400" dirty="0" smtClean="0">
                <a:solidFill>
                  <a:srgbClr val="002060"/>
                </a:solidFill>
              </a:rPr>
              <a:t>выписки </a:t>
            </a:r>
            <a:r>
              <a:rPr lang="ru-RU" sz="6400" dirty="0">
                <a:solidFill>
                  <a:srgbClr val="002060"/>
                </a:solidFill>
              </a:rPr>
              <a:t>из приказов;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lang="ru-RU" sz="6400" dirty="0" smtClean="0">
                <a:solidFill>
                  <a:srgbClr val="002060"/>
                </a:solidFill>
              </a:rPr>
              <a:t>расчетная </a:t>
            </a:r>
            <a:r>
              <a:rPr lang="ru-RU" sz="6400" dirty="0">
                <a:solidFill>
                  <a:srgbClr val="002060"/>
                </a:solidFill>
              </a:rPr>
              <a:t>книжка (расчетный лист), оформленная в соответствии с требованиями, предъявляемыми к оформлению первичных учетных документов по оплате труда, а также лицевые счета и ведомости на выдачу заработной платы;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lang="ru-RU" sz="6400" dirty="0" smtClean="0">
                <a:solidFill>
                  <a:srgbClr val="002060"/>
                </a:solidFill>
              </a:rPr>
              <a:t>документ </a:t>
            </a:r>
            <a:r>
              <a:rPr lang="ru-RU" sz="6400" dirty="0">
                <a:solidFill>
                  <a:srgbClr val="002060"/>
                </a:solidFill>
              </a:rPr>
              <a:t>о доходах физического лица, выданный работодателем до 1 января 2023 г.;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lang="ru-RU" sz="6400" dirty="0" smtClean="0">
                <a:solidFill>
                  <a:srgbClr val="002060"/>
                </a:solidFill>
              </a:rPr>
              <a:t>документ</a:t>
            </a:r>
            <a:r>
              <a:rPr lang="ru-RU" sz="6400" dirty="0">
                <a:solidFill>
                  <a:srgbClr val="002060"/>
                </a:solidFill>
              </a:rPr>
              <a:t>, содержащий сведения о периодах работы и (или) иной деятельности и (или) о заработке гражданина, выданный организацией на основании имеющихся в ее распоряжении документов иной организации, не являющейся правопреемником организации, создавшей указанный документ;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lang="ru-RU" sz="6400" dirty="0" smtClean="0">
                <a:solidFill>
                  <a:srgbClr val="002060"/>
                </a:solidFill>
              </a:rPr>
              <a:t>документ</a:t>
            </a:r>
            <a:r>
              <a:rPr lang="ru-RU" sz="6400" dirty="0">
                <a:solidFill>
                  <a:srgbClr val="002060"/>
                </a:solidFill>
              </a:rPr>
              <a:t>, содержащий сведения о периодах работы и (или) иной деятельности и (или) о заработке гражданина, имеющийся в наличии у органов службы занятости населения, территориальных органов федерального органа исполнительной власти, осуществляющего функции по контролю и надзору за соблюдением законодательства о налогах и сборах, территориальных органов Фонда пенсионного и социального страхования Российской Федерации, органов социальной защиты и иных исполнительных органов </a:t>
            </a:r>
            <a:r>
              <a:rPr lang="ru-RU" sz="6400" dirty="0" smtClean="0">
                <a:solidFill>
                  <a:srgbClr val="002060"/>
                </a:solidFill>
              </a:rPr>
              <a:t>ДНР, ЛНР, </a:t>
            </a:r>
            <a:r>
              <a:rPr lang="ru-RU" sz="6400" dirty="0">
                <a:solidFill>
                  <a:srgbClr val="002060"/>
                </a:solidFill>
              </a:rPr>
              <a:t>Запорожской области, Херсонской области;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lang="ru-RU" sz="6400" dirty="0" smtClean="0">
                <a:solidFill>
                  <a:srgbClr val="002060"/>
                </a:solidFill>
              </a:rPr>
              <a:t>документ</a:t>
            </a:r>
            <a:r>
              <a:rPr lang="ru-RU" sz="6400" dirty="0">
                <a:solidFill>
                  <a:srgbClr val="002060"/>
                </a:solidFill>
              </a:rPr>
              <a:t>, содержащий сведения о периодах осуществления иной деятельности, выданный налоговым органом </a:t>
            </a:r>
            <a:r>
              <a:rPr lang="ru-RU" sz="6400" dirty="0" smtClean="0">
                <a:solidFill>
                  <a:srgbClr val="002060"/>
                </a:solidFill>
              </a:rPr>
              <a:t>РФ, </a:t>
            </a:r>
            <a:r>
              <a:rPr lang="ru-RU" sz="6400" dirty="0">
                <a:solidFill>
                  <a:srgbClr val="002060"/>
                </a:solidFill>
              </a:rPr>
              <a:t>имеющим в распоряжении документы налогового органа Украины, </a:t>
            </a:r>
            <a:r>
              <a:rPr lang="ru-RU" sz="6400" dirty="0" smtClean="0">
                <a:solidFill>
                  <a:srgbClr val="002060"/>
                </a:solidFill>
              </a:rPr>
              <a:t>ДНР, ЛНР;</a:t>
            </a:r>
            <a:endParaRPr lang="ru-RU" sz="6400" dirty="0">
              <a:solidFill>
                <a:srgbClr val="002060"/>
              </a:solidFill>
            </a:endParaRP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lang="ru-RU" sz="6400" dirty="0" smtClean="0">
                <a:solidFill>
                  <a:srgbClr val="002060"/>
                </a:solidFill>
              </a:rPr>
              <a:t>иной </a:t>
            </a:r>
            <a:r>
              <a:rPr lang="ru-RU" sz="6400" dirty="0">
                <a:solidFill>
                  <a:srgbClr val="002060"/>
                </a:solidFill>
              </a:rPr>
              <a:t>документ, содержащий сведения о периодах работы и (или) иной деятельности, который может быть учтен Комиссией.</a:t>
            </a: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ru-RU" sz="6400" dirty="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6400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6400" dirty="0">
              <a:solidFill>
                <a:srgbClr val="002060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endParaRPr lang="ru-RU" sz="3200" dirty="0"/>
          </a:p>
          <a:p>
            <a:pPr marL="0" indent="0">
              <a:lnSpc>
                <a:spcPct val="80000"/>
              </a:lnSpc>
              <a:buNone/>
            </a:pPr>
            <a:endParaRPr lang="ru-RU" sz="1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4523" y="157942"/>
            <a:ext cx="10515600" cy="473825"/>
          </a:xfrm>
          <a:ln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sz="2200" b="1" i="1" dirty="0" smtClean="0">
                <a:solidFill>
                  <a:srgbClr val="993300"/>
                </a:solidFill>
              </a:rPr>
              <a:t/>
            </a:r>
            <a:br>
              <a:rPr lang="ru-RU" sz="2200" b="1" i="1" dirty="0" smtClean="0">
                <a:solidFill>
                  <a:srgbClr val="993300"/>
                </a:solidFill>
              </a:rPr>
            </a:br>
            <a:r>
              <a:rPr lang="ru-RU" sz="2200" b="1" i="1" dirty="0" smtClean="0">
                <a:solidFill>
                  <a:srgbClr val="C00000"/>
                </a:solidFill>
                <a:latin typeface="+mn-lt"/>
              </a:rPr>
              <a:t>Примерный </a:t>
            </a:r>
            <a:r>
              <a:rPr lang="ru-RU" sz="2200" b="1" i="1" dirty="0">
                <a:solidFill>
                  <a:srgbClr val="C00000"/>
                </a:solidFill>
                <a:latin typeface="+mn-lt"/>
              </a:rPr>
              <a:t>перечень документов, для установления </a:t>
            </a:r>
            <a:r>
              <a:rPr lang="ru-RU" sz="2200" b="1" i="1" dirty="0" smtClean="0">
                <a:solidFill>
                  <a:srgbClr val="C00000"/>
                </a:solidFill>
                <a:latin typeface="+mn-lt"/>
              </a:rPr>
              <a:t>комиссией страхового </a:t>
            </a:r>
            <a:r>
              <a:rPr lang="ru-RU" sz="2200" b="1" i="1" dirty="0">
                <a:solidFill>
                  <a:srgbClr val="C00000"/>
                </a:solidFill>
                <a:latin typeface="+mn-lt"/>
              </a:rPr>
              <a:t>стажа</a:t>
            </a:r>
            <a:r>
              <a:rPr lang="ru-RU" sz="2200" b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2200" b="1" dirty="0">
                <a:solidFill>
                  <a:srgbClr val="C00000"/>
                </a:solidFill>
                <a:latin typeface="+mn-lt"/>
              </a:rPr>
            </a:br>
            <a:endParaRPr lang="ru-RU" sz="2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60229" y="6314787"/>
            <a:ext cx="2743200" cy="365125"/>
          </a:xfrm>
        </p:spPr>
        <p:txBody>
          <a:bodyPr/>
          <a:lstStyle/>
          <a:p>
            <a:r>
              <a:rPr lang="ru-RU" dirty="0" smtClean="0"/>
              <a:t>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213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14832" y="427551"/>
            <a:ext cx="9964397" cy="70788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Особенности правового регулирования отношений </a:t>
            </a:r>
            <a:r>
              <a:rPr lang="ru-RU" sz="2000" b="1" i="1" dirty="0" smtClean="0">
                <a:solidFill>
                  <a:srgbClr val="C00000"/>
                </a:solidFill>
              </a:rPr>
              <a:t>по ОСС на случай</a:t>
            </a: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ВНИМ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i="1" dirty="0" smtClean="0">
                <a:solidFill>
                  <a:srgbClr val="C00000"/>
                </a:solidFill>
              </a:rPr>
              <a:t>(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добровольщики</a:t>
            </a:r>
            <a:r>
              <a:rPr lang="ru-RU" sz="2000" b="1" i="1" dirty="0" smtClean="0">
                <a:solidFill>
                  <a:srgbClr val="C00000"/>
                </a:solidFill>
              </a:rPr>
              <a:t>)</a:t>
            </a:r>
            <a:endParaRPr kumimoji="0" lang="ru-RU" sz="2000" b="1" i="1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30783" y="1711972"/>
            <a:ext cx="10338470" cy="216982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R="0" lvl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</a:rPr>
              <a:t>Физические</a:t>
            </a: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</a:rPr>
              <a:t> лица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</a:rPr>
              <a:t>, обеспечивающие себя работой самостоятельно, которые на 31.12.2022 являлись 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з</a:t>
            </a:r>
            <a:r>
              <a:rPr lang="ru-RU" noProof="0" dirty="0" err="1" smtClean="0">
                <a:solidFill>
                  <a:schemeClr val="accent5">
                    <a:lumMod val="50000"/>
                  </a:schemeClr>
                </a:solidFill>
              </a:rPr>
              <a:t>астрахованными</a:t>
            </a:r>
            <a:r>
              <a:rPr lang="ru-RU" noProof="0" dirty="0" smtClean="0">
                <a:solidFill>
                  <a:schemeClr val="accent5">
                    <a:lumMod val="50000"/>
                  </a:schemeClr>
                </a:solidFill>
              </a:rPr>
              <a:t> лицами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</a:rPr>
              <a:t> по общеобязательному социальному страхованию на случай ВН</a:t>
            </a: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</a:rPr>
              <a:t> и в связи с материнством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</a:rPr>
              <a:t>в соответствии с НПА</a:t>
            </a: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</a:rPr>
              <a:t> ДНР и ЛНР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</a:rPr>
              <a:t>, в период с 01.03.2023 по 31.12.2023 имеют право на обеспечение пособиями по ОСС по 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</a:rPr>
              <a:t>ВНиМ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</a:rPr>
              <a:t> как 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</a:rPr>
              <a:t>добровольщики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</a:rPr>
              <a:t> по Закону № 255-ФЗ и могут продолжить правоотношения на условиях Закона № 255-ФЗ.</a:t>
            </a:r>
          </a:p>
        </p:txBody>
      </p:sp>
      <p:sp>
        <p:nvSpPr>
          <p:cNvPr id="1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20374" y="6365331"/>
            <a:ext cx="2743200" cy="365125"/>
          </a:xfrm>
        </p:spPr>
        <p:txBody>
          <a:bodyPr/>
          <a:lstStyle/>
          <a:p>
            <a:r>
              <a:rPr lang="ru-RU" dirty="0" smtClean="0"/>
              <a:t>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43873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2435</TotalTime>
  <Words>1334</Words>
  <Application>Microsoft Office PowerPoint</Application>
  <PresentationFormat>Произвольный</PresentationFormat>
  <Paragraphs>124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Уравнение</vt:lpstr>
      <vt:lpstr>Презентация PowerPoint</vt:lpstr>
      <vt:lpstr>Презентация PowerPoint</vt:lpstr>
      <vt:lpstr>Презентация PowerPoint</vt:lpstr>
      <vt:lpstr>Особенности исчисления и выплаты пособий для ДНР, ЛНР </vt:lpstr>
      <vt:lpstr>Презентация PowerPoint</vt:lpstr>
      <vt:lpstr>Презентация PowerPoint</vt:lpstr>
      <vt:lpstr>Презентация PowerPoint</vt:lpstr>
      <vt:lpstr> Примерный перечень документов, для установления комиссией страхового стажа 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Неспанова Ольга Александровна</dc:creator>
  <cp:lastModifiedBy>Попова Владислава Владимировна</cp:lastModifiedBy>
  <cp:revision>248</cp:revision>
  <cp:lastPrinted>2023-01-25T14:54:59Z</cp:lastPrinted>
  <dcterms:created xsi:type="dcterms:W3CDTF">2022-03-10T12:26:57Z</dcterms:created>
  <dcterms:modified xsi:type="dcterms:W3CDTF">2026-03-31T11:52:31Z</dcterms:modified>
</cp:coreProperties>
</file>